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notesSlides/notesSlide7.xml" ContentType="application/vnd.openxmlformats-officedocument.presentationml.notesSlide+xml"/>
  <Override PartName="/ppt/tags/tag13.xml" ContentType="application/vnd.openxmlformats-officedocument.presentationml.tags+xml"/>
  <Override PartName="/ppt/notesSlides/notesSlide8.xml" ContentType="application/vnd.openxmlformats-officedocument.presentationml.notesSlide+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notesSlides/notesSlide10.xml" ContentType="application/vnd.openxmlformats-officedocument.presentationml.notesSlide+xml"/>
  <Override PartName="/ppt/tags/tag16.xml" ContentType="application/vnd.openxmlformats-officedocument.presentationml.tags+xml"/>
  <Override PartName="/ppt/notesSlides/notesSlide11.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5.xml" ContentType="application/vnd.openxmlformats-officedocument.presentationml.notesSlide+xml"/>
  <Override PartName="/ppt/tags/tag22.xml" ContentType="application/vnd.openxmlformats-officedocument.presentationml.tags+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8" r:id="rId1"/>
  </p:sldMasterIdLst>
  <p:notesMasterIdLst>
    <p:notesMasterId r:id="rId43"/>
  </p:notesMasterIdLst>
  <p:handoutMasterIdLst>
    <p:handoutMasterId r:id="rId44"/>
  </p:handoutMasterIdLst>
  <p:sldIdLst>
    <p:sldId id="269" r:id="rId2"/>
    <p:sldId id="286" r:id="rId3"/>
    <p:sldId id="272" r:id="rId4"/>
    <p:sldId id="306" r:id="rId5"/>
    <p:sldId id="331" r:id="rId6"/>
    <p:sldId id="284" r:id="rId7"/>
    <p:sldId id="302" r:id="rId8"/>
    <p:sldId id="285" r:id="rId9"/>
    <p:sldId id="303" r:id="rId10"/>
    <p:sldId id="287" r:id="rId11"/>
    <p:sldId id="276" r:id="rId12"/>
    <p:sldId id="322" r:id="rId13"/>
    <p:sldId id="259" r:id="rId14"/>
    <p:sldId id="307" r:id="rId15"/>
    <p:sldId id="325" r:id="rId16"/>
    <p:sldId id="261" r:id="rId17"/>
    <p:sldId id="314" r:id="rId18"/>
    <p:sldId id="260" r:id="rId19"/>
    <p:sldId id="313" r:id="rId20"/>
    <p:sldId id="323" r:id="rId21"/>
    <p:sldId id="308" r:id="rId22"/>
    <p:sldId id="316" r:id="rId23"/>
    <p:sldId id="333" r:id="rId24"/>
    <p:sldId id="280" r:id="rId25"/>
    <p:sldId id="324" r:id="rId26"/>
    <p:sldId id="281" r:id="rId27"/>
    <p:sldId id="332" r:id="rId28"/>
    <p:sldId id="304" r:id="rId29"/>
    <p:sldId id="334" r:id="rId30"/>
    <p:sldId id="319" r:id="rId31"/>
    <p:sldId id="282" r:id="rId32"/>
    <p:sldId id="283" r:id="rId33"/>
    <p:sldId id="317" r:id="rId34"/>
    <p:sldId id="321" r:id="rId35"/>
    <p:sldId id="262" r:id="rId36"/>
    <p:sldId id="311" r:id="rId37"/>
    <p:sldId id="326" r:id="rId38"/>
    <p:sldId id="335" r:id="rId39"/>
    <p:sldId id="327" r:id="rId40"/>
    <p:sldId id="328" r:id="rId41"/>
    <p:sldId id="264" r:id="rId42"/>
  </p:sldIdLst>
  <p:sldSz cx="9144000" cy="6858000" type="screen4x3"/>
  <p:notesSz cx="6858000" cy="9144000"/>
  <p:defaultTextStyle>
    <a:defPPr>
      <a:defRPr lang="en-US"/>
    </a:defPPr>
    <a:lvl1pPr algn="l" rtl="0" fontAlgn="base">
      <a:spcBef>
        <a:spcPct val="0"/>
      </a:spcBef>
      <a:spcAft>
        <a:spcPct val="0"/>
      </a:spcAft>
      <a:defRPr kumimoji="1" sz="2400" kern="1200">
        <a:solidFill>
          <a:schemeClr val="tx1"/>
        </a:solidFill>
        <a:latin typeface="Arial" charset="0"/>
        <a:ea typeface="+mn-ea"/>
        <a:cs typeface="+mn-cs"/>
      </a:defRPr>
    </a:lvl1pPr>
    <a:lvl2pPr marL="457200" algn="l" rtl="0" fontAlgn="base">
      <a:spcBef>
        <a:spcPct val="0"/>
      </a:spcBef>
      <a:spcAft>
        <a:spcPct val="0"/>
      </a:spcAft>
      <a:defRPr kumimoji="1" sz="2400" kern="1200">
        <a:solidFill>
          <a:schemeClr val="tx1"/>
        </a:solidFill>
        <a:latin typeface="Arial" charset="0"/>
        <a:ea typeface="+mn-ea"/>
        <a:cs typeface="+mn-cs"/>
      </a:defRPr>
    </a:lvl2pPr>
    <a:lvl3pPr marL="914400" algn="l" rtl="0" fontAlgn="base">
      <a:spcBef>
        <a:spcPct val="0"/>
      </a:spcBef>
      <a:spcAft>
        <a:spcPct val="0"/>
      </a:spcAft>
      <a:defRPr kumimoji="1" sz="2400" kern="1200">
        <a:solidFill>
          <a:schemeClr val="tx1"/>
        </a:solidFill>
        <a:latin typeface="Arial" charset="0"/>
        <a:ea typeface="+mn-ea"/>
        <a:cs typeface="+mn-cs"/>
      </a:defRPr>
    </a:lvl3pPr>
    <a:lvl4pPr marL="1371600" algn="l" rtl="0" fontAlgn="base">
      <a:spcBef>
        <a:spcPct val="0"/>
      </a:spcBef>
      <a:spcAft>
        <a:spcPct val="0"/>
      </a:spcAft>
      <a:defRPr kumimoji="1" sz="2400" kern="1200">
        <a:solidFill>
          <a:schemeClr val="tx1"/>
        </a:solidFill>
        <a:latin typeface="Arial" charset="0"/>
        <a:ea typeface="+mn-ea"/>
        <a:cs typeface="+mn-cs"/>
      </a:defRPr>
    </a:lvl4pPr>
    <a:lvl5pPr marL="1828800" algn="l" rtl="0" fontAlgn="base">
      <a:spcBef>
        <a:spcPct val="0"/>
      </a:spcBef>
      <a:spcAft>
        <a:spcPct val="0"/>
      </a:spcAft>
      <a:defRPr kumimoji="1" sz="2400" kern="1200">
        <a:solidFill>
          <a:schemeClr val="tx1"/>
        </a:solidFill>
        <a:latin typeface="Arial" charset="0"/>
        <a:ea typeface="+mn-ea"/>
        <a:cs typeface="+mn-cs"/>
      </a:defRPr>
    </a:lvl5pPr>
    <a:lvl6pPr marL="2286000" algn="l" defTabSz="914400" rtl="0" eaLnBrk="1" latinLnBrk="0" hangingPunct="1">
      <a:defRPr kumimoji="1" sz="2400" kern="1200">
        <a:solidFill>
          <a:schemeClr val="tx1"/>
        </a:solidFill>
        <a:latin typeface="Arial" charset="0"/>
        <a:ea typeface="+mn-ea"/>
        <a:cs typeface="+mn-cs"/>
      </a:defRPr>
    </a:lvl6pPr>
    <a:lvl7pPr marL="2743200" algn="l" defTabSz="914400" rtl="0" eaLnBrk="1" latinLnBrk="0" hangingPunct="1">
      <a:defRPr kumimoji="1" sz="2400" kern="1200">
        <a:solidFill>
          <a:schemeClr val="tx1"/>
        </a:solidFill>
        <a:latin typeface="Arial" charset="0"/>
        <a:ea typeface="+mn-ea"/>
        <a:cs typeface="+mn-cs"/>
      </a:defRPr>
    </a:lvl7pPr>
    <a:lvl8pPr marL="3200400" algn="l" defTabSz="914400" rtl="0" eaLnBrk="1" latinLnBrk="0" hangingPunct="1">
      <a:defRPr kumimoji="1" sz="2400" kern="1200">
        <a:solidFill>
          <a:schemeClr val="tx1"/>
        </a:solidFill>
        <a:latin typeface="Arial" charset="0"/>
        <a:ea typeface="+mn-ea"/>
        <a:cs typeface="+mn-cs"/>
      </a:defRPr>
    </a:lvl8pPr>
    <a:lvl9pPr marL="3657600" algn="l" defTabSz="914400" rtl="0" eaLnBrk="1" latinLnBrk="0" hangingPunct="1">
      <a:defRPr kumimoji="1"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66"/>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00FF"/>
    <a:srgbClr val="669900"/>
    <a:srgbClr val="66FF66"/>
    <a:srgbClr val="CC0000"/>
    <a:srgbClr val="FF3300"/>
    <a:srgbClr val="FF0066"/>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 Středně sytá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17" autoAdjust="0"/>
    <p:restoredTop sz="90611" autoAdjust="0"/>
  </p:normalViewPr>
  <p:slideViewPr>
    <p:cSldViewPr>
      <p:cViewPr varScale="1">
        <p:scale>
          <a:sx n="104" d="100"/>
          <a:sy n="104" d="100"/>
        </p:scale>
        <p:origin x="-1260"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1" d="100"/>
          <a:sy n="61" d="100"/>
        </p:scale>
        <p:origin x="-1698"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kumimoji="0" sz="1200">
                <a:latin typeface="Times New Roman" charset="0"/>
              </a:defRPr>
            </a:lvl1pPr>
          </a:lstStyle>
          <a:p>
            <a:pPr>
              <a:defRPr/>
            </a:pPr>
            <a:endParaRPr lang="cs-CZ"/>
          </a:p>
        </p:txBody>
      </p:sp>
      <p:sp>
        <p:nvSpPr>
          <p:cNvPr id="1433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kumimoji="0" sz="1200">
                <a:latin typeface="Times New Roman" charset="0"/>
              </a:defRPr>
            </a:lvl1pPr>
          </a:lstStyle>
          <a:p>
            <a:pPr>
              <a:defRPr/>
            </a:pPr>
            <a:endParaRPr lang="cs-CZ"/>
          </a:p>
        </p:txBody>
      </p:sp>
      <p:sp>
        <p:nvSpPr>
          <p:cNvPr id="1434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kumimoji="0" sz="1200">
                <a:latin typeface="Times New Roman" charset="0"/>
              </a:defRPr>
            </a:lvl1pPr>
          </a:lstStyle>
          <a:p>
            <a:pPr>
              <a:defRPr/>
            </a:pPr>
            <a:endParaRPr lang="cs-CZ"/>
          </a:p>
        </p:txBody>
      </p:sp>
      <p:sp>
        <p:nvSpPr>
          <p:cNvPr id="1434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kumimoji="0" sz="1200">
                <a:latin typeface="Times New Roman" charset="0"/>
              </a:defRPr>
            </a:lvl1pPr>
          </a:lstStyle>
          <a:p>
            <a:pPr>
              <a:defRPr/>
            </a:pPr>
            <a:fld id="{8ACE0E48-1141-4831-9FB9-EF4FAE306D5D}" type="slidenum">
              <a:rPr lang="cs-CZ"/>
              <a:pPr>
                <a:defRPr/>
              </a:pPr>
              <a:t>‹#›</a:t>
            </a:fld>
            <a:endParaRPr lang="cs-CZ"/>
          </a:p>
        </p:txBody>
      </p:sp>
    </p:spTree>
    <p:extLst>
      <p:ext uri="{BB962C8B-B14F-4D97-AF65-F5344CB8AC3E}">
        <p14:creationId xmlns:p14="http://schemas.microsoft.com/office/powerpoint/2010/main" val="37399566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eaLnBrk="0" hangingPunct="0">
              <a:defRPr kumimoji="0" sz="1200"/>
            </a:lvl1pPr>
          </a:lstStyle>
          <a:p>
            <a:pPr>
              <a:defRPr/>
            </a:pPr>
            <a:endParaRPr lang="cs-CZ"/>
          </a:p>
        </p:txBody>
      </p:sp>
      <p:sp>
        <p:nvSpPr>
          <p:cNvPr id="20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eaLnBrk="0" hangingPunct="0">
              <a:defRPr kumimoji="0" sz="1200"/>
            </a:lvl1pPr>
          </a:lstStyle>
          <a:p>
            <a:pPr>
              <a:defRPr/>
            </a:pPr>
            <a:endParaRPr lang="cs-CZ"/>
          </a:p>
        </p:txBody>
      </p:sp>
      <p:sp>
        <p:nvSpPr>
          <p:cNvPr id="47108" name="Rectangle 4"/>
          <p:cNvSpPr>
            <a:spLocks noGrp="1" noRot="1" noChangeAspect="1" noChangeArrowheads="1"/>
          </p:cNvSpPr>
          <p:nvPr>
            <p:ph type="sldImg" idx="2"/>
          </p:nvPr>
        </p:nvSpPr>
        <p:spPr bwMode="auto">
          <a:xfrm>
            <a:off x="1143000" y="685800"/>
            <a:ext cx="4572000" cy="3429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p>
        </p:txBody>
      </p:sp>
      <p:sp>
        <p:nvSpPr>
          <p:cNvPr id="20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eaLnBrk="0" hangingPunct="0">
              <a:defRPr kumimoji="0" sz="1200"/>
            </a:lvl1pPr>
          </a:lstStyle>
          <a:p>
            <a:pPr>
              <a:defRPr/>
            </a:pPr>
            <a:endParaRPr lang="cs-CZ"/>
          </a:p>
        </p:txBody>
      </p:sp>
      <p:sp>
        <p:nvSpPr>
          <p:cNvPr id="20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eaLnBrk="0" hangingPunct="0">
              <a:defRPr kumimoji="0" sz="1200"/>
            </a:lvl1pPr>
          </a:lstStyle>
          <a:p>
            <a:pPr>
              <a:defRPr/>
            </a:pPr>
            <a:fld id="{A4D3EE48-7AAB-4165-8573-38740DA6D2BE}" type="slidenum">
              <a:rPr lang="cs-CZ"/>
              <a:pPr>
                <a:defRPr/>
              </a:pPr>
              <a:t>‹#›</a:t>
            </a:fld>
            <a:endParaRPr lang="cs-CZ"/>
          </a:p>
        </p:txBody>
      </p:sp>
    </p:spTree>
    <p:extLst>
      <p:ext uri="{BB962C8B-B14F-4D97-AF65-F5344CB8AC3E}">
        <p14:creationId xmlns:p14="http://schemas.microsoft.com/office/powerpoint/2010/main" val="36644250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29229CCA-57BB-436D-B31C-3505993E7F9D}" type="slidenum">
              <a:rPr kumimoji="0" lang="cs-CZ" sz="1200" smtClean="0"/>
              <a:pPr/>
              <a:t>1</a:t>
            </a:fld>
            <a:endParaRPr kumimoji="0" lang="cs-CZ" sz="1200" smtClean="0"/>
          </a:p>
        </p:txBody>
      </p:sp>
      <p:sp>
        <p:nvSpPr>
          <p:cNvPr id="48131" name="Rectangle 1026"/>
          <p:cNvSpPr>
            <a:spLocks noGrp="1" noRot="1" noChangeAspect="1" noChangeArrowheads="1" noTextEdit="1"/>
          </p:cNvSpPr>
          <p:nvPr>
            <p:ph type="sldImg"/>
          </p:nvPr>
        </p:nvSpPr>
        <p:spPr>
          <a:ln/>
        </p:spPr>
      </p:sp>
      <p:sp>
        <p:nvSpPr>
          <p:cNvPr id="48132"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latin typeface="Times New Roman"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70AAB32F-5CE3-4E10-BA12-1348FC0A69DE}" type="slidenum">
              <a:rPr kumimoji="0" lang="cs-CZ" sz="1200" smtClean="0"/>
              <a:pPr/>
              <a:t>21</a:t>
            </a:fld>
            <a:endParaRPr kumimoji="0" lang="cs-CZ" sz="1200" smtClean="0"/>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latin typeface="Times New Roman" pitchFamily="18"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70AAB32F-5CE3-4E10-BA12-1348FC0A69DE}" type="slidenum">
              <a:rPr kumimoji="0" lang="cs-CZ" sz="1200" smtClean="0"/>
              <a:pPr/>
              <a:t>22</a:t>
            </a:fld>
            <a:endParaRPr kumimoji="0" lang="cs-CZ" sz="1200" smtClean="0"/>
          </a:p>
        </p:txBody>
      </p:sp>
      <p:sp>
        <p:nvSpPr>
          <p:cNvPr id="55299" name="Rectangle 1026"/>
          <p:cNvSpPr>
            <a:spLocks noGrp="1" noRot="1" noChangeAspect="1" noChangeArrowheads="1" noTextEdit="1"/>
          </p:cNvSpPr>
          <p:nvPr>
            <p:ph type="sldImg"/>
          </p:nvPr>
        </p:nvSpPr>
        <p:spPr>
          <a:ln/>
        </p:spPr>
      </p:sp>
      <p:sp>
        <p:nvSpPr>
          <p:cNvPr id="55300"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dirty="0" smtClean="0">
              <a:latin typeface="Times New Roman"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Zástupný symbol pro obrázek snímku 1"/>
          <p:cNvSpPr>
            <a:spLocks noGrp="1" noRot="1" noChangeAspect="1" noTextEdit="1"/>
          </p:cNvSpPr>
          <p:nvPr>
            <p:ph type="sldImg"/>
          </p:nvPr>
        </p:nvSpPr>
        <p:spPr>
          <a:ln/>
        </p:spPr>
      </p:sp>
      <p:sp>
        <p:nvSpPr>
          <p:cNvPr id="56323"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Times New Roman" pitchFamily="18" charset="0"/>
            </a:endParaRPr>
          </a:p>
        </p:txBody>
      </p:sp>
      <p:sp>
        <p:nvSpPr>
          <p:cNvPr id="56324"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3E808A30-4E04-4F20-ACBF-352C3AC9AC12}" type="slidenum">
              <a:rPr kumimoji="0" lang="cs-CZ" sz="1200" smtClean="0"/>
              <a:pPr/>
              <a:t>26</a:t>
            </a:fld>
            <a:endParaRPr kumimoji="0" lang="cs-CZ" sz="120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a:ln/>
        </p:spPr>
      </p:sp>
      <p:sp>
        <p:nvSpPr>
          <p:cNvPr id="5734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Times New Roman" pitchFamily="18" charset="0"/>
            </a:endParaRPr>
          </a:p>
        </p:txBody>
      </p:sp>
      <p:sp>
        <p:nvSpPr>
          <p:cNvPr id="5734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38221F50-DEFC-4A20-A16E-EC79A6D446AF}" type="slidenum">
              <a:rPr kumimoji="0" lang="cs-CZ" sz="1200" smtClean="0"/>
              <a:pPr/>
              <a:t>28</a:t>
            </a:fld>
            <a:endParaRPr kumimoji="0" lang="cs-CZ" sz="120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Zástupný symbol pro obrázek snímku 1"/>
          <p:cNvSpPr>
            <a:spLocks noGrp="1" noRot="1" noChangeAspect="1" noTextEdit="1"/>
          </p:cNvSpPr>
          <p:nvPr>
            <p:ph type="sldImg"/>
          </p:nvPr>
        </p:nvSpPr>
        <p:spPr>
          <a:ln/>
        </p:spPr>
      </p:sp>
      <p:sp>
        <p:nvSpPr>
          <p:cNvPr id="57347" name="Zástupný symbol pro poznámky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Times New Roman" pitchFamily="18" charset="0"/>
            </a:endParaRPr>
          </a:p>
        </p:txBody>
      </p:sp>
      <p:sp>
        <p:nvSpPr>
          <p:cNvPr id="57348" name="Zástupný symbol pro číslo snímku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38221F50-DEFC-4A20-A16E-EC79A6D446AF}" type="slidenum">
              <a:rPr kumimoji="0" lang="cs-CZ" sz="1200" smtClean="0"/>
              <a:pPr/>
              <a:t>30</a:t>
            </a:fld>
            <a:endParaRPr kumimoji="0" lang="cs-CZ" sz="120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88176C00-E13F-487A-B9ED-C87F7D406A8A}" type="slidenum">
              <a:rPr kumimoji="0" lang="cs-CZ" sz="1200" smtClean="0"/>
              <a:pPr/>
              <a:t>35</a:t>
            </a:fld>
            <a:endParaRPr kumimoji="0" lang="cs-CZ" sz="120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latin typeface="Times New Roman"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391ADD5A-A922-4DBD-B3F7-06EF7A267918}" type="slidenum">
              <a:rPr kumimoji="0" lang="cs-CZ" sz="1200" smtClean="0"/>
              <a:pPr/>
              <a:t>41</a:t>
            </a:fld>
            <a:endParaRPr kumimoji="0" lang="cs-CZ" sz="120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latin typeface="Times New Roman"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6E1EB777-5840-4F65-A865-9DF5BADC99C1}" type="slidenum">
              <a:rPr kumimoji="0" lang="cs-CZ" sz="1200" smtClean="0"/>
              <a:pPr/>
              <a:t>2</a:t>
            </a:fld>
            <a:endParaRPr kumimoji="0" lang="cs-CZ" sz="1200"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latin typeface="Times New Roman"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B14C9380-F34D-4DC4-A4EF-B8BEB1DB13DF}" type="slidenum">
              <a:rPr kumimoji="0" lang="cs-CZ" sz="1200" smtClean="0"/>
              <a:pPr/>
              <a:t>10</a:t>
            </a:fld>
            <a:endParaRPr kumimoji="0" lang="cs-CZ" sz="1200"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smtClean="0">
              <a:latin typeface="Times New Roman" pitchFamily="18"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FFB9E536-1984-4F01-8ECB-8533D6B436AC}" type="slidenum">
              <a:rPr kumimoji="0" lang="cs-CZ" sz="1200" smtClean="0"/>
              <a:pPr/>
              <a:t>13</a:t>
            </a:fld>
            <a:endParaRPr kumimoji="0" lang="cs-CZ" sz="1200"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latin typeface="Times New Roman" pitchFamily="18"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BD337DEE-DE24-42AA-A11C-B68406CDF248}" type="slidenum">
              <a:rPr kumimoji="0" lang="cs-CZ" sz="1200" smtClean="0"/>
              <a:pPr/>
              <a:t>14</a:t>
            </a:fld>
            <a:endParaRPr kumimoji="0" lang="cs-CZ" sz="1200"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042A87AF-579D-4CFE-A122-071759F9DBEB}" type="slidenum">
              <a:rPr kumimoji="0" lang="cs-CZ" sz="1200" smtClean="0"/>
              <a:pPr/>
              <a:t>16</a:t>
            </a:fld>
            <a:endParaRPr kumimoji="0" lang="cs-CZ" sz="1200"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AC01D3A2-19FC-41B1-B375-3499CEEE48FF}" type="slidenum">
              <a:rPr kumimoji="0" lang="cs-CZ" sz="1200" smtClean="0"/>
              <a:pPr/>
              <a:t>17</a:t>
            </a:fld>
            <a:endParaRPr kumimoji="0" lang="cs-CZ" sz="1200" smtClean="0"/>
          </a:p>
        </p:txBody>
      </p:sp>
      <p:sp>
        <p:nvSpPr>
          <p:cNvPr id="54275" name="Rectangle 1026"/>
          <p:cNvSpPr>
            <a:spLocks noGrp="1" noRot="1" noChangeAspect="1" noChangeArrowheads="1" noTextEdit="1"/>
          </p:cNvSpPr>
          <p:nvPr>
            <p:ph type="sldImg"/>
          </p:nvPr>
        </p:nvSpPr>
        <p:spPr>
          <a:ln/>
        </p:spPr>
      </p:sp>
      <p:sp>
        <p:nvSpPr>
          <p:cNvPr id="5427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dirty="0" smtClean="0">
              <a:latin typeface="Times New Roman"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AC01D3A2-19FC-41B1-B375-3499CEEE48FF}" type="slidenum">
              <a:rPr kumimoji="0" lang="cs-CZ" sz="1200" smtClean="0"/>
              <a:pPr/>
              <a:t>18</a:t>
            </a:fld>
            <a:endParaRPr kumimoji="0" lang="cs-CZ" sz="1200" smtClean="0"/>
          </a:p>
        </p:txBody>
      </p:sp>
      <p:sp>
        <p:nvSpPr>
          <p:cNvPr id="54275" name="Rectangle 1026"/>
          <p:cNvSpPr>
            <a:spLocks noGrp="1" noRot="1" noChangeAspect="1" noChangeArrowheads="1" noTextEdit="1"/>
          </p:cNvSpPr>
          <p:nvPr>
            <p:ph type="sldImg"/>
          </p:nvPr>
        </p:nvSpPr>
        <p:spPr>
          <a:ln/>
        </p:spPr>
      </p:sp>
      <p:sp>
        <p:nvSpPr>
          <p:cNvPr id="5427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dirty="0" smtClean="0">
              <a:latin typeface="Times New Roman"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sz="2400">
                <a:solidFill>
                  <a:schemeClr val="tx1"/>
                </a:solidFill>
                <a:latin typeface="Arial" charset="0"/>
              </a:defRPr>
            </a:lvl1pPr>
            <a:lvl2pPr marL="742950" indent="-285750" eaLnBrk="0" hangingPunct="0">
              <a:defRPr kumimoji="1" sz="2400">
                <a:solidFill>
                  <a:schemeClr val="tx1"/>
                </a:solidFill>
                <a:latin typeface="Arial" charset="0"/>
              </a:defRPr>
            </a:lvl2pPr>
            <a:lvl3pPr marL="1143000" indent="-228600" eaLnBrk="0" hangingPunct="0">
              <a:defRPr kumimoji="1" sz="2400">
                <a:solidFill>
                  <a:schemeClr val="tx1"/>
                </a:solidFill>
                <a:latin typeface="Arial" charset="0"/>
              </a:defRPr>
            </a:lvl3pPr>
            <a:lvl4pPr marL="1600200" indent="-228600" eaLnBrk="0" hangingPunct="0">
              <a:defRPr kumimoji="1" sz="2400">
                <a:solidFill>
                  <a:schemeClr val="tx1"/>
                </a:solidFill>
                <a:latin typeface="Arial" charset="0"/>
              </a:defRPr>
            </a:lvl4pPr>
            <a:lvl5pPr marL="2057400" indent="-228600" eaLnBrk="0" hangingPunct="0">
              <a:defRPr kumimoji="1" sz="2400">
                <a:solidFill>
                  <a:schemeClr val="tx1"/>
                </a:solidFill>
                <a:latin typeface="Arial" charset="0"/>
              </a:defRPr>
            </a:lvl5pPr>
            <a:lvl6pPr marL="2514600" indent="-228600" eaLnBrk="0" fontAlgn="base" hangingPunct="0">
              <a:spcBef>
                <a:spcPct val="0"/>
              </a:spcBef>
              <a:spcAft>
                <a:spcPct val="0"/>
              </a:spcAft>
              <a:defRPr kumimoji="1" sz="2400">
                <a:solidFill>
                  <a:schemeClr val="tx1"/>
                </a:solidFill>
                <a:latin typeface="Arial" charset="0"/>
              </a:defRPr>
            </a:lvl6pPr>
            <a:lvl7pPr marL="2971800" indent="-228600" eaLnBrk="0" fontAlgn="base" hangingPunct="0">
              <a:spcBef>
                <a:spcPct val="0"/>
              </a:spcBef>
              <a:spcAft>
                <a:spcPct val="0"/>
              </a:spcAft>
              <a:defRPr kumimoji="1" sz="2400">
                <a:solidFill>
                  <a:schemeClr val="tx1"/>
                </a:solidFill>
                <a:latin typeface="Arial" charset="0"/>
              </a:defRPr>
            </a:lvl7pPr>
            <a:lvl8pPr marL="3429000" indent="-228600" eaLnBrk="0" fontAlgn="base" hangingPunct="0">
              <a:spcBef>
                <a:spcPct val="0"/>
              </a:spcBef>
              <a:spcAft>
                <a:spcPct val="0"/>
              </a:spcAft>
              <a:defRPr kumimoji="1" sz="2400">
                <a:solidFill>
                  <a:schemeClr val="tx1"/>
                </a:solidFill>
                <a:latin typeface="Arial" charset="0"/>
              </a:defRPr>
            </a:lvl8pPr>
            <a:lvl9pPr marL="3886200" indent="-228600" eaLnBrk="0" fontAlgn="base" hangingPunct="0">
              <a:spcBef>
                <a:spcPct val="0"/>
              </a:spcBef>
              <a:spcAft>
                <a:spcPct val="0"/>
              </a:spcAft>
              <a:defRPr kumimoji="1" sz="2400">
                <a:solidFill>
                  <a:schemeClr val="tx1"/>
                </a:solidFill>
                <a:latin typeface="Arial" charset="0"/>
              </a:defRPr>
            </a:lvl9pPr>
          </a:lstStyle>
          <a:p>
            <a:fld id="{AC01D3A2-19FC-41B1-B375-3499CEEE48FF}" type="slidenum">
              <a:rPr kumimoji="0" lang="cs-CZ" sz="1200" smtClean="0"/>
              <a:pPr/>
              <a:t>19</a:t>
            </a:fld>
            <a:endParaRPr kumimoji="0" lang="cs-CZ" sz="1200" smtClean="0"/>
          </a:p>
        </p:txBody>
      </p:sp>
      <p:sp>
        <p:nvSpPr>
          <p:cNvPr id="54275" name="Rectangle 1026"/>
          <p:cNvSpPr>
            <a:spLocks noGrp="1" noRot="1" noChangeAspect="1" noChangeArrowheads="1" noTextEdit="1"/>
          </p:cNvSpPr>
          <p:nvPr>
            <p:ph type="sldImg"/>
          </p:nvPr>
        </p:nvSpPr>
        <p:spPr>
          <a:ln/>
        </p:spPr>
      </p:sp>
      <p:sp>
        <p:nvSpPr>
          <p:cNvPr id="54276"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dirty="0"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grpSp>
        <p:nvGrpSpPr>
          <p:cNvPr id="4" name="Group 1040"/>
          <p:cNvGrpSpPr>
            <a:grpSpLocks/>
          </p:cNvGrpSpPr>
          <p:nvPr/>
        </p:nvGrpSpPr>
        <p:grpSpPr bwMode="auto">
          <a:xfrm>
            <a:off x="4365625" y="1951038"/>
            <a:ext cx="4770438" cy="5062537"/>
            <a:chOff x="2750" y="1229"/>
            <a:chExt cx="3005" cy="3189"/>
          </a:xfrm>
        </p:grpSpPr>
        <p:sp>
          <p:nvSpPr>
            <p:cNvPr id="5" name="AutoShape 102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6" name="AutoShape 1030"/>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7" name="AutoShape 1031"/>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8" name="AutoShape 1032"/>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9" name="AutoShape 103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grpSp>
          <p:nvGrpSpPr>
            <p:cNvPr id="10" name="Group 1038"/>
            <p:cNvGrpSpPr>
              <a:grpSpLocks/>
            </p:cNvGrpSpPr>
            <p:nvPr/>
          </p:nvGrpSpPr>
          <p:grpSpPr bwMode="auto">
            <a:xfrm>
              <a:off x="4384" y="2184"/>
              <a:ext cx="402" cy="1198"/>
              <a:chOff x="4384" y="2184"/>
              <a:chExt cx="402" cy="1198"/>
            </a:xfrm>
          </p:grpSpPr>
          <p:sp>
            <p:nvSpPr>
              <p:cNvPr id="12" name="Line 1034"/>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cs-CZ"/>
              </a:p>
            </p:txBody>
          </p:sp>
          <p:sp>
            <p:nvSpPr>
              <p:cNvPr id="13" name="Line 1035"/>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cs-CZ"/>
              </a:p>
            </p:txBody>
          </p:sp>
          <p:sp>
            <p:nvSpPr>
              <p:cNvPr id="14" name="Line 1036"/>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cs-CZ"/>
              </a:p>
            </p:txBody>
          </p:sp>
          <p:sp>
            <p:nvSpPr>
              <p:cNvPr id="15" name="Line 1037"/>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cs-CZ"/>
              </a:p>
            </p:txBody>
          </p:sp>
        </p:grpSp>
        <p:sp>
          <p:nvSpPr>
            <p:cNvPr id="11" name="AutoShape 1039"/>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grpSp>
      <p:grpSp>
        <p:nvGrpSpPr>
          <p:cNvPr id="16" name="Group 1050"/>
          <p:cNvGrpSpPr>
            <a:grpSpLocks/>
          </p:cNvGrpSpPr>
          <p:nvPr/>
        </p:nvGrpSpPr>
        <p:grpSpPr bwMode="auto">
          <a:xfrm>
            <a:off x="3344863" y="2457450"/>
            <a:ext cx="5449887" cy="4497388"/>
            <a:chOff x="2107" y="1548"/>
            <a:chExt cx="3433" cy="2833"/>
          </a:xfrm>
        </p:grpSpPr>
        <p:sp>
          <p:nvSpPr>
            <p:cNvPr id="17" name="AutoShape 1043"/>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p:spPr>
          <p:txBody>
            <a:bodyPr wrap="none" anchor="ctr"/>
            <a:lstStyle/>
            <a:p>
              <a:endParaRPr lang="cs-CZ"/>
            </a:p>
          </p:txBody>
        </p:sp>
        <p:sp>
          <p:nvSpPr>
            <p:cNvPr id="18" name="Freeform 1044"/>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p:spPr>
          <p:txBody>
            <a:bodyPr wrap="none" anchor="ctr"/>
            <a:lstStyle/>
            <a:p>
              <a:endParaRPr lang="cs-CZ"/>
            </a:p>
          </p:txBody>
        </p:sp>
        <p:sp>
          <p:nvSpPr>
            <p:cNvPr id="19" name="AutoShape 1045"/>
            <p:cNvSpPr>
              <a:spLocks noChangeArrowheads="1"/>
            </p:cNvSpPr>
            <p:nvPr/>
          </p:nvSpPr>
          <p:spPr bwMode="auto">
            <a:xfrm rot="-2700000">
              <a:off x="2527" y="2630"/>
              <a:ext cx="1254" cy="125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0" name="AutoShape 1046"/>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1" name="AutoShape 1047"/>
            <p:cNvSpPr>
              <a:spLocks noChangeArrowheads="1"/>
            </p:cNvSpPr>
            <p:nvPr/>
          </p:nvSpPr>
          <p:spPr bwMode="auto">
            <a:xfrm rot="-5400000">
              <a:off x="4423" y="2927"/>
              <a:ext cx="858" cy="852"/>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2" name="AutoShape 1048"/>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3" name="AutoShape 1049"/>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sp>
        <p:nvSpPr>
          <p:cNvPr id="24" name="Rectangle 1052"/>
          <p:cNvSpPr>
            <a:spLocks noChangeArrowheads="1"/>
          </p:cNvSpPr>
          <p:nvPr/>
        </p:nvSpPr>
        <p:spPr bwMode="auto">
          <a:xfrm>
            <a:off x="6588125" y="5181600"/>
            <a:ext cx="2555875" cy="38100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cs-CZ"/>
          </a:p>
        </p:txBody>
      </p:sp>
      <p:sp>
        <p:nvSpPr>
          <p:cNvPr id="3089" name="Rectangle 1041"/>
          <p:cNvSpPr>
            <a:spLocks noGrp="1" noChangeArrowheads="1"/>
          </p:cNvSpPr>
          <p:nvPr>
            <p:ph type="ctrTitle" sz="quarter"/>
          </p:nvPr>
        </p:nvSpPr>
        <p:spPr>
          <a:xfrm>
            <a:off x="914400" y="228600"/>
            <a:ext cx="7772400" cy="2438400"/>
          </a:xfrm>
        </p:spPr>
        <p:txBody>
          <a:bodyPr anchor="b"/>
          <a:lstStyle>
            <a:lvl1pPr>
              <a:lnSpc>
                <a:spcPct val="100000"/>
              </a:lnSpc>
              <a:defRPr sz="5500">
                <a:solidFill>
                  <a:schemeClr val="tx2"/>
                </a:solidFill>
              </a:defRPr>
            </a:lvl1pPr>
          </a:lstStyle>
          <a:p>
            <a:r>
              <a:rPr lang="cs-CZ" smtClean="0"/>
              <a:t>Kliknutím lze upravit styl.</a:t>
            </a:r>
            <a:endParaRPr lang="cs-CZ"/>
          </a:p>
        </p:txBody>
      </p:sp>
      <p:sp>
        <p:nvSpPr>
          <p:cNvPr id="3090" name="Rectangle 1042"/>
          <p:cNvSpPr>
            <a:spLocks noGrp="1" noChangeArrowheads="1"/>
          </p:cNvSpPr>
          <p:nvPr>
            <p:ph type="subTitle" sz="quarter" idx="1"/>
          </p:nvPr>
        </p:nvSpPr>
        <p:spPr>
          <a:xfrm>
            <a:off x="4876800" y="4733925"/>
            <a:ext cx="4259263" cy="377825"/>
          </a:xfrm>
          <a:solidFill>
            <a:schemeClr val="tx2"/>
          </a:solidFill>
          <a:ln w="12700">
            <a:solidFill>
              <a:schemeClr val="tx2"/>
            </a:solidFill>
          </a:ln>
        </p:spPr>
        <p:txBody>
          <a:bodyPr lIns="91440" tIns="0" rIns="91440" bIns="0" anchor="b">
            <a:spAutoFit/>
          </a:bodyPr>
          <a:lstStyle>
            <a:lvl1pPr marL="0" indent="0">
              <a:spcBef>
                <a:spcPct val="0"/>
              </a:spcBef>
              <a:buClrTx/>
              <a:buSzTx/>
              <a:buFontTx/>
              <a:buNone/>
              <a:defRPr sz="2400">
                <a:solidFill>
                  <a:schemeClr val="bg1"/>
                </a:solidFill>
              </a:defRPr>
            </a:lvl1pPr>
          </a:lstStyle>
          <a:p>
            <a:r>
              <a:rPr lang="cs-CZ" smtClean="0"/>
              <a:t>Kliknutím lze upravit styl předlohy.</a:t>
            </a:r>
            <a:endParaRPr lang="cs-CZ"/>
          </a:p>
        </p:txBody>
      </p:sp>
      <p:sp>
        <p:nvSpPr>
          <p:cNvPr id="25" name="Rectangle 1053"/>
          <p:cNvSpPr>
            <a:spLocks noGrp="1" noChangeArrowheads="1"/>
          </p:cNvSpPr>
          <p:nvPr>
            <p:ph type="dt" sz="half" idx="10"/>
          </p:nvPr>
        </p:nvSpPr>
        <p:spPr/>
        <p:txBody>
          <a:bodyPr/>
          <a:lstStyle>
            <a:lvl1pPr>
              <a:defRPr/>
            </a:lvl1pPr>
          </a:lstStyle>
          <a:p>
            <a:pPr>
              <a:defRPr/>
            </a:pPr>
            <a:endParaRPr lang="cs-CZ"/>
          </a:p>
        </p:txBody>
      </p:sp>
      <p:sp>
        <p:nvSpPr>
          <p:cNvPr id="26" name="Rectangle 1054"/>
          <p:cNvSpPr>
            <a:spLocks noGrp="1" noChangeArrowheads="1"/>
          </p:cNvSpPr>
          <p:nvPr>
            <p:ph type="ftr" sz="quarter" idx="11"/>
          </p:nvPr>
        </p:nvSpPr>
        <p:spPr/>
        <p:txBody>
          <a:bodyPr/>
          <a:lstStyle>
            <a:lvl1pPr>
              <a:defRPr/>
            </a:lvl1pPr>
          </a:lstStyle>
          <a:p>
            <a:pPr>
              <a:defRPr/>
            </a:pPr>
            <a:endParaRPr lang="cs-CZ"/>
          </a:p>
        </p:txBody>
      </p:sp>
      <p:sp>
        <p:nvSpPr>
          <p:cNvPr id="27" name="Rectangle 1055"/>
          <p:cNvSpPr>
            <a:spLocks noGrp="1" noChangeArrowheads="1"/>
          </p:cNvSpPr>
          <p:nvPr>
            <p:ph type="sldNum" sz="quarter" idx="12"/>
          </p:nvPr>
        </p:nvSpPr>
        <p:spPr/>
        <p:txBody>
          <a:bodyPr/>
          <a:lstStyle>
            <a:lvl1pPr>
              <a:defRPr/>
            </a:lvl1pPr>
          </a:lstStyle>
          <a:p>
            <a:pPr>
              <a:defRPr/>
            </a:pPr>
            <a:fld id="{51D3A7CD-6711-4696-BDED-89213BCC056B}" type="slidenum">
              <a:rPr lang="cs-CZ" smtClean="0"/>
              <a:pPr>
                <a:defRPr/>
              </a:pPr>
              <a:t>‹#›</a:t>
            </a:fld>
            <a:endParaRPr lang="cs-CZ"/>
          </a:p>
        </p:txBody>
      </p:sp>
    </p:spTree>
    <p:extLst>
      <p:ext uri="{BB962C8B-B14F-4D97-AF65-F5344CB8AC3E}">
        <p14:creationId xmlns:p14="http://schemas.microsoft.com/office/powerpoint/2010/main" val="1513303128"/>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dt" sz="half" idx="10"/>
          </p:nvPr>
        </p:nvSpPr>
        <p:spPr>
          <a:ln/>
        </p:spPr>
        <p:txBody>
          <a:bodyPr/>
          <a:lstStyle>
            <a:lvl1pPr>
              <a:defRPr/>
            </a:lvl1pPr>
          </a:lstStyle>
          <a:p>
            <a:pPr>
              <a:defRPr/>
            </a:pPr>
            <a:endParaRPr lang="cs-CZ"/>
          </a:p>
        </p:txBody>
      </p:sp>
      <p:sp>
        <p:nvSpPr>
          <p:cNvPr id="5" name="Rectangle 6"/>
          <p:cNvSpPr>
            <a:spLocks noGrp="1" noChangeArrowheads="1"/>
          </p:cNvSpPr>
          <p:nvPr>
            <p:ph type="ftr" sz="quarter" idx="11"/>
          </p:nvPr>
        </p:nvSpPr>
        <p:spPr>
          <a:ln/>
        </p:spPr>
        <p:txBody>
          <a:bodyPr/>
          <a:lstStyle>
            <a:lvl1pPr>
              <a:defRPr/>
            </a:lvl1pPr>
          </a:lstStyle>
          <a:p>
            <a:pPr>
              <a:defRPr/>
            </a:pPr>
            <a:endParaRPr lang="cs-CZ"/>
          </a:p>
        </p:txBody>
      </p:sp>
      <p:sp>
        <p:nvSpPr>
          <p:cNvPr id="6" name="Rectangle 7"/>
          <p:cNvSpPr>
            <a:spLocks noGrp="1" noChangeArrowheads="1"/>
          </p:cNvSpPr>
          <p:nvPr>
            <p:ph type="sldNum" sz="quarter" idx="12"/>
          </p:nvPr>
        </p:nvSpPr>
        <p:spPr>
          <a:ln/>
        </p:spPr>
        <p:txBody>
          <a:bodyPr/>
          <a:lstStyle>
            <a:lvl1pPr>
              <a:defRPr/>
            </a:lvl1pPr>
          </a:lstStyle>
          <a:p>
            <a:pPr>
              <a:defRPr/>
            </a:pPr>
            <a:fld id="{D544370C-AE36-4191-8998-7C54B1F0F828}" type="slidenum">
              <a:rPr lang="cs-CZ" smtClean="0"/>
              <a:pPr>
                <a:defRPr/>
              </a:pPr>
              <a:t>‹#›</a:t>
            </a:fld>
            <a:endParaRPr lang="cs-CZ"/>
          </a:p>
        </p:txBody>
      </p:sp>
    </p:spTree>
    <p:extLst>
      <p:ext uri="{BB962C8B-B14F-4D97-AF65-F5344CB8AC3E}">
        <p14:creationId xmlns:p14="http://schemas.microsoft.com/office/powerpoint/2010/main" val="932469538"/>
      </p:ext>
    </p:extLst>
  </p:cSld>
  <p:clrMapOvr>
    <a:masterClrMapping/>
  </p:clrMapOvr>
  <p:transition>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545263" y="315913"/>
            <a:ext cx="1955800" cy="5594350"/>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674688" y="315913"/>
            <a:ext cx="5718175" cy="5594350"/>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dt" sz="half" idx="10"/>
          </p:nvPr>
        </p:nvSpPr>
        <p:spPr>
          <a:ln/>
        </p:spPr>
        <p:txBody>
          <a:bodyPr/>
          <a:lstStyle>
            <a:lvl1pPr>
              <a:defRPr/>
            </a:lvl1pPr>
          </a:lstStyle>
          <a:p>
            <a:pPr>
              <a:defRPr/>
            </a:pPr>
            <a:endParaRPr lang="cs-CZ"/>
          </a:p>
        </p:txBody>
      </p:sp>
      <p:sp>
        <p:nvSpPr>
          <p:cNvPr id="5" name="Rectangle 6"/>
          <p:cNvSpPr>
            <a:spLocks noGrp="1" noChangeArrowheads="1"/>
          </p:cNvSpPr>
          <p:nvPr>
            <p:ph type="ftr" sz="quarter" idx="11"/>
          </p:nvPr>
        </p:nvSpPr>
        <p:spPr>
          <a:ln/>
        </p:spPr>
        <p:txBody>
          <a:bodyPr/>
          <a:lstStyle>
            <a:lvl1pPr>
              <a:defRPr/>
            </a:lvl1pPr>
          </a:lstStyle>
          <a:p>
            <a:pPr>
              <a:defRPr/>
            </a:pPr>
            <a:endParaRPr lang="cs-CZ"/>
          </a:p>
        </p:txBody>
      </p:sp>
      <p:sp>
        <p:nvSpPr>
          <p:cNvPr id="6" name="Rectangle 7"/>
          <p:cNvSpPr>
            <a:spLocks noGrp="1" noChangeArrowheads="1"/>
          </p:cNvSpPr>
          <p:nvPr>
            <p:ph type="sldNum" sz="quarter" idx="12"/>
          </p:nvPr>
        </p:nvSpPr>
        <p:spPr>
          <a:ln/>
        </p:spPr>
        <p:txBody>
          <a:bodyPr/>
          <a:lstStyle>
            <a:lvl1pPr>
              <a:defRPr/>
            </a:lvl1pPr>
          </a:lstStyle>
          <a:p>
            <a:pPr>
              <a:defRPr/>
            </a:pPr>
            <a:fld id="{20665DCF-D101-4959-A1C1-0002BCC2AD1C}" type="slidenum">
              <a:rPr lang="cs-CZ" smtClean="0"/>
              <a:pPr>
                <a:defRPr/>
              </a:pPr>
              <a:t>‹#›</a:t>
            </a:fld>
            <a:endParaRPr lang="cs-CZ"/>
          </a:p>
        </p:txBody>
      </p:sp>
    </p:spTree>
    <p:extLst>
      <p:ext uri="{BB962C8B-B14F-4D97-AF65-F5344CB8AC3E}">
        <p14:creationId xmlns:p14="http://schemas.microsoft.com/office/powerpoint/2010/main" val="2845170531"/>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1206500" y="315913"/>
            <a:ext cx="7086600" cy="1276350"/>
          </a:xfrm>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74688" y="1795463"/>
            <a:ext cx="3836987" cy="41148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quarter" idx="2"/>
          </p:nvPr>
        </p:nvSpPr>
        <p:spPr>
          <a:xfrm>
            <a:off x="4664075" y="1795463"/>
            <a:ext cx="3836988"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obsah 4"/>
          <p:cNvSpPr>
            <a:spLocks noGrp="1"/>
          </p:cNvSpPr>
          <p:nvPr>
            <p:ph sz="quarter" idx="3"/>
          </p:nvPr>
        </p:nvSpPr>
        <p:spPr>
          <a:xfrm>
            <a:off x="4664075" y="3929063"/>
            <a:ext cx="3836988" cy="1981200"/>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Rectangle 5"/>
          <p:cNvSpPr>
            <a:spLocks noGrp="1" noChangeArrowheads="1"/>
          </p:cNvSpPr>
          <p:nvPr>
            <p:ph type="dt" sz="half" idx="10"/>
          </p:nvPr>
        </p:nvSpPr>
        <p:spPr>
          <a:ln/>
        </p:spPr>
        <p:txBody>
          <a:bodyPr/>
          <a:lstStyle>
            <a:lvl1pPr>
              <a:defRPr/>
            </a:lvl1pPr>
          </a:lstStyle>
          <a:p>
            <a:pPr>
              <a:defRPr/>
            </a:pPr>
            <a:endParaRPr lang="cs-CZ"/>
          </a:p>
        </p:txBody>
      </p:sp>
      <p:sp>
        <p:nvSpPr>
          <p:cNvPr id="7" name="Rectangle 6"/>
          <p:cNvSpPr>
            <a:spLocks noGrp="1" noChangeArrowheads="1"/>
          </p:cNvSpPr>
          <p:nvPr>
            <p:ph type="ftr" sz="quarter" idx="11"/>
          </p:nvPr>
        </p:nvSpPr>
        <p:spPr>
          <a:ln/>
        </p:spPr>
        <p:txBody>
          <a:bodyPr/>
          <a:lstStyle>
            <a:lvl1pPr>
              <a:defRPr/>
            </a:lvl1pPr>
          </a:lstStyle>
          <a:p>
            <a:pPr>
              <a:defRPr/>
            </a:pPr>
            <a:endParaRPr lang="cs-CZ"/>
          </a:p>
        </p:txBody>
      </p:sp>
      <p:sp>
        <p:nvSpPr>
          <p:cNvPr id="8" name="Rectangle 7"/>
          <p:cNvSpPr>
            <a:spLocks noGrp="1" noChangeArrowheads="1"/>
          </p:cNvSpPr>
          <p:nvPr>
            <p:ph type="sldNum" sz="quarter" idx="12"/>
          </p:nvPr>
        </p:nvSpPr>
        <p:spPr>
          <a:ln/>
        </p:spPr>
        <p:txBody>
          <a:bodyPr/>
          <a:lstStyle>
            <a:lvl1pPr>
              <a:defRPr/>
            </a:lvl1pPr>
          </a:lstStyle>
          <a:p>
            <a:pPr>
              <a:defRPr/>
            </a:pPr>
            <a:fld id="{611A4615-E814-426C-82B7-3E06AB3998F5}" type="slidenum">
              <a:rPr lang="cs-CZ" smtClean="0"/>
              <a:pPr>
                <a:defRPr/>
              </a:pPr>
              <a:t>‹#›</a:t>
            </a:fld>
            <a:endParaRPr lang="cs-CZ"/>
          </a:p>
        </p:txBody>
      </p:sp>
    </p:spTree>
    <p:extLst>
      <p:ext uri="{BB962C8B-B14F-4D97-AF65-F5344CB8AC3E}">
        <p14:creationId xmlns:p14="http://schemas.microsoft.com/office/powerpoint/2010/main" val="826788398"/>
      </p:ext>
    </p:extLst>
  </p:cSld>
  <p:clrMapOvr>
    <a:masterClrMapping/>
  </p:clrMapOvr>
  <p:transition>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Rectangle 5"/>
          <p:cNvSpPr>
            <a:spLocks noGrp="1" noChangeArrowheads="1"/>
          </p:cNvSpPr>
          <p:nvPr>
            <p:ph type="dt" sz="half" idx="10"/>
          </p:nvPr>
        </p:nvSpPr>
        <p:spPr>
          <a:ln/>
        </p:spPr>
        <p:txBody>
          <a:bodyPr/>
          <a:lstStyle>
            <a:lvl1pPr>
              <a:defRPr/>
            </a:lvl1pPr>
          </a:lstStyle>
          <a:p>
            <a:pPr>
              <a:defRPr/>
            </a:pPr>
            <a:endParaRPr lang="cs-CZ"/>
          </a:p>
        </p:txBody>
      </p:sp>
      <p:sp>
        <p:nvSpPr>
          <p:cNvPr id="5" name="Rectangle 6"/>
          <p:cNvSpPr>
            <a:spLocks noGrp="1" noChangeArrowheads="1"/>
          </p:cNvSpPr>
          <p:nvPr>
            <p:ph type="ftr" sz="quarter" idx="11"/>
          </p:nvPr>
        </p:nvSpPr>
        <p:spPr>
          <a:ln/>
        </p:spPr>
        <p:txBody>
          <a:bodyPr/>
          <a:lstStyle>
            <a:lvl1pPr>
              <a:defRPr/>
            </a:lvl1pPr>
          </a:lstStyle>
          <a:p>
            <a:pPr>
              <a:defRPr/>
            </a:pPr>
            <a:endParaRPr lang="cs-CZ"/>
          </a:p>
        </p:txBody>
      </p:sp>
      <p:sp>
        <p:nvSpPr>
          <p:cNvPr id="6" name="Rectangle 7"/>
          <p:cNvSpPr>
            <a:spLocks noGrp="1" noChangeArrowheads="1"/>
          </p:cNvSpPr>
          <p:nvPr>
            <p:ph type="sldNum" sz="quarter" idx="12"/>
          </p:nvPr>
        </p:nvSpPr>
        <p:spPr>
          <a:ln/>
        </p:spPr>
        <p:txBody>
          <a:bodyPr/>
          <a:lstStyle>
            <a:lvl1pPr>
              <a:defRPr/>
            </a:lvl1pPr>
          </a:lstStyle>
          <a:p>
            <a:pPr>
              <a:defRPr/>
            </a:pPr>
            <a:fld id="{75373B47-8BAA-468F-99C2-B5A50214C77B}" type="slidenum">
              <a:rPr lang="cs-CZ" smtClean="0"/>
              <a:pPr>
                <a:defRPr/>
              </a:pPr>
              <a:t>‹#›</a:t>
            </a:fld>
            <a:endParaRPr lang="cs-CZ"/>
          </a:p>
        </p:txBody>
      </p:sp>
    </p:spTree>
    <p:extLst>
      <p:ext uri="{BB962C8B-B14F-4D97-AF65-F5344CB8AC3E}">
        <p14:creationId xmlns:p14="http://schemas.microsoft.com/office/powerpoint/2010/main" val="802710063"/>
      </p:ext>
    </p:extLst>
  </p:cSld>
  <p:clrMapOvr>
    <a:masterClrMapping/>
  </p:clrMapOvr>
  <p:transition>
    <p:random/>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Rectangle 5"/>
          <p:cNvSpPr>
            <a:spLocks noGrp="1" noChangeArrowheads="1"/>
          </p:cNvSpPr>
          <p:nvPr>
            <p:ph type="dt" sz="half" idx="10"/>
          </p:nvPr>
        </p:nvSpPr>
        <p:spPr>
          <a:ln/>
        </p:spPr>
        <p:txBody>
          <a:bodyPr/>
          <a:lstStyle>
            <a:lvl1pPr>
              <a:defRPr/>
            </a:lvl1pPr>
          </a:lstStyle>
          <a:p>
            <a:pPr>
              <a:defRPr/>
            </a:pPr>
            <a:endParaRPr lang="cs-CZ"/>
          </a:p>
        </p:txBody>
      </p:sp>
      <p:sp>
        <p:nvSpPr>
          <p:cNvPr id="5" name="Rectangle 6"/>
          <p:cNvSpPr>
            <a:spLocks noGrp="1" noChangeArrowheads="1"/>
          </p:cNvSpPr>
          <p:nvPr>
            <p:ph type="ftr" sz="quarter" idx="11"/>
          </p:nvPr>
        </p:nvSpPr>
        <p:spPr>
          <a:ln/>
        </p:spPr>
        <p:txBody>
          <a:bodyPr/>
          <a:lstStyle>
            <a:lvl1pPr>
              <a:defRPr/>
            </a:lvl1pPr>
          </a:lstStyle>
          <a:p>
            <a:pPr>
              <a:defRPr/>
            </a:pPr>
            <a:endParaRPr lang="cs-CZ"/>
          </a:p>
        </p:txBody>
      </p:sp>
      <p:sp>
        <p:nvSpPr>
          <p:cNvPr id="6" name="Rectangle 7"/>
          <p:cNvSpPr>
            <a:spLocks noGrp="1" noChangeArrowheads="1"/>
          </p:cNvSpPr>
          <p:nvPr>
            <p:ph type="sldNum" sz="quarter" idx="12"/>
          </p:nvPr>
        </p:nvSpPr>
        <p:spPr>
          <a:ln/>
        </p:spPr>
        <p:txBody>
          <a:bodyPr/>
          <a:lstStyle>
            <a:lvl1pPr>
              <a:defRPr/>
            </a:lvl1pPr>
          </a:lstStyle>
          <a:p>
            <a:pPr>
              <a:defRPr/>
            </a:pPr>
            <a:fld id="{2AB2E4EF-6EFD-4D82-822C-5B47AF30B557}" type="slidenum">
              <a:rPr lang="cs-CZ" smtClean="0"/>
              <a:pPr>
                <a:defRPr/>
              </a:pPr>
              <a:t>‹#›</a:t>
            </a:fld>
            <a:endParaRPr lang="cs-CZ"/>
          </a:p>
        </p:txBody>
      </p:sp>
    </p:spTree>
    <p:extLst>
      <p:ext uri="{BB962C8B-B14F-4D97-AF65-F5344CB8AC3E}">
        <p14:creationId xmlns:p14="http://schemas.microsoft.com/office/powerpoint/2010/main" val="2225267323"/>
      </p:ext>
    </p:extLst>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Rectangle 5"/>
          <p:cNvSpPr>
            <a:spLocks noGrp="1" noChangeArrowheads="1"/>
          </p:cNvSpPr>
          <p:nvPr>
            <p:ph type="dt" sz="half" idx="10"/>
          </p:nvPr>
        </p:nvSpPr>
        <p:spPr>
          <a:ln/>
        </p:spPr>
        <p:txBody>
          <a:bodyPr/>
          <a:lstStyle>
            <a:lvl1pPr>
              <a:defRPr/>
            </a:lvl1pPr>
          </a:lstStyle>
          <a:p>
            <a:pPr>
              <a:defRPr/>
            </a:pPr>
            <a:endParaRPr lang="cs-CZ"/>
          </a:p>
        </p:txBody>
      </p:sp>
      <p:sp>
        <p:nvSpPr>
          <p:cNvPr id="6" name="Rectangle 6"/>
          <p:cNvSpPr>
            <a:spLocks noGrp="1" noChangeArrowheads="1"/>
          </p:cNvSpPr>
          <p:nvPr>
            <p:ph type="ftr" sz="quarter" idx="11"/>
          </p:nvPr>
        </p:nvSpPr>
        <p:spPr>
          <a:ln/>
        </p:spPr>
        <p:txBody>
          <a:bodyPr/>
          <a:lstStyle>
            <a:lvl1pPr>
              <a:defRPr/>
            </a:lvl1pPr>
          </a:lstStyle>
          <a:p>
            <a:pPr>
              <a:defRPr/>
            </a:pPr>
            <a:endParaRPr lang="cs-CZ"/>
          </a:p>
        </p:txBody>
      </p:sp>
      <p:sp>
        <p:nvSpPr>
          <p:cNvPr id="7" name="Rectangle 7"/>
          <p:cNvSpPr>
            <a:spLocks noGrp="1" noChangeArrowheads="1"/>
          </p:cNvSpPr>
          <p:nvPr>
            <p:ph type="sldNum" sz="quarter" idx="12"/>
          </p:nvPr>
        </p:nvSpPr>
        <p:spPr>
          <a:ln/>
        </p:spPr>
        <p:txBody>
          <a:bodyPr/>
          <a:lstStyle>
            <a:lvl1pPr>
              <a:defRPr/>
            </a:lvl1pPr>
          </a:lstStyle>
          <a:p>
            <a:pPr>
              <a:defRPr/>
            </a:pPr>
            <a:fld id="{E1C84B14-D808-48AC-BC64-F44CB66C0EED}" type="slidenum">
              <a:rPr lang="cs-CZ" smtClean="0"/>
              <a:pPr>
                <a:defRPr/>
              </a:pPr>
              <a:t>‹#›</a:t>
            </a:fld>
            <a:endParaRPr lang="cs-CZ"/>
          </a:p>
        </p:txBody>
      </p:sp>
    </p:spTree>
    <p:extLst>
      <p:ext uri="{BB962C8B-B14F-4D97-AF65-F5344CB8AC3E}">
        <p14:creationId xmlns:p14="http://schemas.microsoft.com/office/powerpoint/2010/main" val="1704199922"/>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Rectangle 5"/>
          <p:cNvSpPr>
            <a:spLocks noGrp="1" noChangeArrowheads="1"/>
          </p:cNvSpPr>
          <p:nvPr>
            <p:ph type="dt" sz="half" idx="10"/>
          </p:nvPr>
        </p:nvSpPr>
        <p:spPr>
          <a:ln/>
        </p:spPr>
        <p:txBody>
          <a:bodyPr/>
          <a:lstStyle>
            <a:lvl1pPr>
              <a:defRPr/>
            </a:lvl1pPr>
          </a:lstStyle>
          <a:p>
            <a:pPr>
              <a:defRPr/>
            </a:pPr>
            <a:endParaRPr lang="cs-CZ"/>
          </a:p>
        </p:txBody>
      </p:sp>
      <p:sp>
        <p:nvSpPr>
          <p:cNvPr id="8" name="Rectangle 6"/>
          <p:cNvSpPr>
            <a:spLocks noGrp="1" noChangeArrowheads="1"/>
          </p:cNvSpPr>
          <p:nvPr>
            <p:ph type="ftr" sz="quarter" idx="11"/>
          </p:nvPr>
        </p:nvSpPr>
        <p:spPr>
          <a:ln/>
        </p:spPr>
        <p:txBody>
          <a:bodyPr/>
          <a:lstStyle>
            <a:lvl1pPr>
              <a:defRPr/>
            </a:lvl1pPr>
          </a:lstStyle>
          <a:p>
            <a:pPr>
              <a:defRPr/>
            </a:pPr>
            <a:endParaRPr lang="cs-CZ"/>
          </a:p>
        </p:txBody>
      </p:sp>
      <p:sp>
        <p:nvSpPr>
          <p:cNvPr id="9" name="Rectangle 7"/>
          <p:cNvSpPr>
            <a:spLocks noGrp="1" noChangeArrowheads="1"/>
          </p:cNvSpPr>
          <p:nvPr>
            <p:ph type="sldNum" sz="quarter" idx="12"/>
          </p:nvPr>
        </p:nvSpPr>
        <p:spPr>
          <a:ln/>
        </p:spPr>
        <p:txBody>
          <a:bodyPr/>
          <a:lstStyle>
            <a:lvl1pPr>
              <a:defRPr/>
            </a:lvl1pPr>
          </a:lstStyle>
          <a:p>
            <a:pPr>
              <a:defRPr/>
            </a:pPr>
            <a:fld id="{DBD78049-B2E6-4FA6-96DD-8AA764B65B74}" type="slidenum">
              <a:rPr lang="cs-CZ" smtClean="0"/>
              <a:pPr>
                <a:defRPr/>
              </a:pPr>
              <a:t>‹#›</a:t>
            </a:fld>
            <a:endParaRPr lang="cs-CZ"/>
          </a:p>
        </p:txBody>
      </p:sp>
    </p:spTree>
    <p:extLst>
      <p:ext uri="{BB962C8B-B14F-4D97-AF65-F5344CB8AC3E}">
        <p14:creationId xmlns:p14="http://schemas.microsoft.com/office/powerpoint/2010/main" val="1381726959"/>
      </p:ext>
    </p:extLst>
  </p:cSld>
  <p:clrMapOvr>
    <a:masterClrMapping/>
  </p:clrMapOvr>
  <p:transitio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Rectangle 5"/>
          <p:cNvSpPr>
            <a:spLocks noGrp="1" noChangeArrowheads="1"/>
          </p:cNvSpPr>
          <p:nvPr>
            <p:ph type="dt" sz="half" idx="10"/>
          </p:nvPr>
        </p:nvSpPr>
        <p:spPr>
          <a:ln/>
        </p:spPr>
        <p:txBody>
          <a:bodyPr/>
          <a:lstStyle>
            <a:lvl1pPr>
              <a:defRPr/>
            </a:lvl1pPr>
          </a:lstStyle>
          <a:p>
            <a:pPr>
              <a:defRPr/>
            </a:pPr>
            <a:endParaRPr lang="cs-CZ"/>
          </a:p>
        </p:txBody>
      </p:sp>
      <p:sp>
        <p:nvSpPr>
          <p:cNvPr id="4" name="Rectangle 6"/>
          <p:cNvSpPr>
            <a:spLocks noGrp="1" noChangeArrowheads="1"/>
          </p:cNvSpPr>
          <p:nvPr>
            <p:ph type="ftr" sz="quarter" idx="11"/>
          </p:nvPr>
        </p:nvSpPr>
        <p:spPr>
          <a:ln/>
        </p:spPr>
        <p:txBody>
          <a:bodyPr/>
          <a:lstStyle>
            <a:lvl1pPr>
              <a:defRPr/>
            </a:lvl1pPr>
          </a:lstStyle>
          <a:p>
            <a:pPr>
              <a:defRPr/>
            </a:pPr>
            <a:endParaRPr lang="cs-CZ"/>
          </a:p>
        </p:txBody>
      </p:sp>
      <p:sp>
        <p:nvSpPr>
          <p:cNvPr id="5" name="Rectangle 7"/>
          <p:cNvSpPr>
            <a:spLocks noGrp="1" noChangeArrowheads="1"/>
          </p:cNvSpPr>
          <p:nvPr>
            <p:ph type="sldNum" sz="quarter" idx="12"/>
          </p:nvPr>
        </p:nvSpPr>
        <p:spPr>
          <a:ln/>
        </p:spPr>
        <p:txBody>
          <a:bodyPr/>
          <a:lstStyle>
            <a:lvl1pPr>
              <a:defRPr/>
            </a:lvl1pPr>
          </a:lstStyle>
          <a:p>
            <a:pPr>
              <a:defRPr/>
            </a:pPr>
            <a:fld id="{53F19114-8232-4C75-889F-BE1790B59C09}" type="slidenum">
              <a:rPr lang="cs-CZ" smtClean="0"/>
              <a:pPr>
                <a:defRPr/>
              </a:pPr>
              <a:t>‹#›</a:t>
            </a:fld>
            <a:endParaRPr lang="cs-CZ"/>
          </a:p>
        </p:txBody>
      </p:sp>
    </p:spTree>
    <p:extLst>
      <p:ext uri="{BB962C8B-B14F-4D97-AF65-F5344CB8AC3E}">
        <p14:creationId xmlns:p14="http://schemas.microsoft.com/office/powerpoint/2010/main" val="1462370894"/>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cs-CZ"/>
          </a:p>
        </p:txBody>
      </p:sp>
      <p:sp>
        <p:nvSpPr>
          <p:cNvPr id="3" name="Rectangle 6"/>
          <p:cNvSpPr>
            <a:spLocks noGrp="1" noChangeArrowheads="1"/>
          </p:cNvSpPr>
          <p:nvPr>
            <p:ph type="ftr" sz="quarter" idx="11"/>
          </p:nvPr>
        </p:nvSpPr>
        <p:spPr>
          <a:ln/>
        </p:spPr>
        <p:txBody>
          <a:bodyPr/>
          <a:lstStyle>
            <a:lvl1pPr>
              <a:defRPr/>
            </a:lvl1pPr>
          </a:lstStyle>
          <a:p>
            <a:pPr>
              <a:defRPr/>
            </a:pPr>
            <a:endParaRPr lang="cs-CZ"/>
          </a:p>
        </p:txBody>
      </p:sp>
      <p:sp>
        <p:nvSpPr>
          <p:cNvPr id="4" name="Rectangle 7"/>
          <p:cNvSpPr>
            <a:spLocks noGrp="1" noChangeArrowheads="1"/>
          </p:cNvSpPr>
          <p:nvPr>
            <p:ph type="sldNum" sz="quarter" idx="12"/>
          </p:nvPr>
        </p:nvSpPr>
        <p:spPr>
          <a:ln/>
        </p:spPr>
        <p:txBody>
          <a:bodyPr/>
          <a:lstStyle>
            <a:lvl1pPr>
              <a:defRPr/>
            </a:lvl1pPr>
          </a:lstStyle>
          <a:p>
            <a:pPr>
              <a:defRPr/>
            </a:pPr>
            <a:fld id="{872D9F9B-2880-4BEE-A6CF-2B312FE38FBC}" type="slidenum">
              <a:rPr lang="cs-CZ" smtClean="0"/>
              <a:pPr>
                <a:defRPr/>
              </a:pPr>
              <a:t>‹#›</a:t>
            </a:fld>
            <a:endParaRPr lang="cs-CZ"/>
          </a:p>
        </p:txBody>
      </p:sp>
    </p:spTree>
    <p:extLst>
      <p:ext uri="{BB962C8B-B14F-4D97-AF65-F5344CB8AC3E}">
        <p14:creationId xmlns:p14="http://schemas.microsoft.com/office/powerpoint/2010/main" val="1003777459"/>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5"/>
          <p:cNvSpPr>
            <a:spLocks noGrp="1" noChangeArrowheads="1"/>
          </p:cNvSpPr>
          <p:nvPr>
            <p:ph type="dt" sz="half" idx="10"/>
          </p:nvPr>
        </p:nvSpPr>
        <p:spPr>
          <a:ln/>
        </p:spPr>
        <p:txBody>
          <a:bodyPr/>
          <a:lstStyle>
            <a:lvl1pPr>
              <a:defRPr/>
            </a:lvl1pPr>
          </a:lstStyle>
          <a:p>
            <a:pPr>
              <a:defRPr/>
            </a:pPr>
            <a:endParaRPr lang="cs-CZ"/>
          </a:p>
        </p:txBody>
      </p:sp>
      <p:sp>
        <p:nvSpPr>
          <p:cNvPr id="6" name="Rectangle 6"/>
          <p:cNvSpPr>
            <a:spLocks noGrp="1" noChangeArrowheads="1"/>
          </p:cNvSpPr>
          <p:nvPr>
            <p:ph type="ftr" sz="quarter" idx="11"/>
          </p:nvPr>
        </p:nvSpPr>
        <p:spPr>
          <a:ln/>
        </p:spPr>
        <p:txBody>
          <a:bodyPr/>
          <a:lstStyle>
            <a:lvl1pPr>
              <a:defRPr/>
            </a:lvl1pPr>
          </a:lstStyle>
          <a:p>
            <a:pPr>
              <a:defRPr/>
            </a:pPr>
            <a:endParaRPr lang="cs-CZ"/>
          </a:p>
        </p:txBody>
      </p:sp>
      <p:sp>
        <p:nvSpPr>
          <p:cNvPr id="7" name="Rectangle 7"/>
          <p:cNvSpPr>
            <a:spLocks noGrp="1" noChangeArrowheads="1"/>
          </p:cNvSpPr>
          <p:nvPr>
            <p:ph type="sldNum" sz="quarter" idx="12"/>
          </p:nvPr>
        </p:nvSpPr>
        <p:spPr>
          <a:ln/>
        </p:spPr>
        <p:txBody>
          <a:bodyPr/>
          <a:lstStyle>
            <a:lvl1pPr>
              <a:defRPr/>
            </a:lvl1pPr>
          </a:lstStyle>
          <a:p>
            <a:pPr>
              <a:defRPr/>
            </a:pPr>
            <a:fld id="{DDD900CB-8B28-4BA2-BF30-344AE3073B5F}" type="slidenum">
              <a:rPr lang="cs-CZ" smtClean="0"/>
              <a:pPr>
                <a:defRPr/>
              </a:pPr>
              <a:t>‹#›</a:t>
            </a:fld>
            <a:endParaRPr lang="cs-CZ"/>
          </a:p>
        </p:txBody>
      </p:sp>
    </p:spTree>
    <p:extLst>
      <p:ext uri="{BB962C8B-B14F-4D97-AF65-F5344CB8AC3E}">
        <p14:creationId xmlns:p14="http://schemas.microsoft.com/office/powerpoint/2010/main" val="2017017681"/>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cs-CZ" noProof="0" smtClean="0"/>
              <a:t>Kliknutím na ikonu přidáte obrázek.</a:t>
            </a:r>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Rectangle 5"/>
          <p:cNvSpPr>
            <a:spLocks noGrp="1" noChangeArrowheads="1"/>
          </p:cNvSpPr>
          <p:nvPr>
            <p:ph type="dt" sz="half" idx="10"/>
          </p:nvPr>
        </p:nvSpPr>
        <p:spPr>
          <a:ln/>
        </p:spPr>
        <p:txBody>
          <a:bodyPr/>
          <a:lstStyle>
            <a:lvl1pPr>
              <a:defRPr/>
            </a:lvl1pPr>
          </a:lstStyle>
          <a:p>
            <a:pPr>
              <a:defRPr/>
            </a:pPr>
            <a:endParaRPr lang="cs-CZ"/>
          </a:p>
        </p:txBody>
      </p:sp>
      <p:sp>
        <p:nvSpPr>
          <p:cNvPr id="6" name="Rectangle 6"/>
          <p:cNvSpPr>
            <a:spLocks noGrp="1" noChangeArrowheads="1"/>
          </p:cNvSpPr>
          <p:nvPr>
            <p:ph type="ftr" sz="quarter" idx="11"/>
          </p:nvPr>
        </p:nvSpPr>
        <p:spPr>
          <a:ln/>
        </p:spPr>
        <p:txBody>
          <a:bodyPr/>
          <a:lstStyle>
            <a:lvl1pPr>
              <a:defRPr/>
            </a:lvl1pPr>
          </a:lstStyle>
          <a:p>
            <a:pPr>
              <a:defRPr/>
            </a:pPr>
            <a:endParaRPr lang="cs-CZ"/>
          </a:p>
        </p:txBody>
      </p:sp>
      <p:sp>
        <p:nvSpPr>
          <p:cNvPr id="7" name="Rectangle 7"/>
          <p:cNvSpPr>
            <a:spLocks noGrp="1" noChangeArrowheads="1"/>
          </p:cNvSpPr>
          <p:nvPr>
            <p:ph type="sldNum" sz="quarter" idx="12"/>
          </p:nvPr>
        </p:nvSpPr>
        <p:spPr>
          <a:ln/>
        </p:spPr>
        <p:txBody>
          <a:bodyPr/>
          <a:lstStyle>
            <a:lvl1pPr>
              <a:defRPr/>
            </a:lvl1pPr>
          </a:lstStyle>
          <a:p>
            <a:pPr>
              <a:defRPr/>
            </a:pPr>
            <a:fld id="{0F20A66E-CA32-47B1-8F54-63857314E281}" type="slidenum">
              <a:rPr lang="cs-CZ" smtClean="0"/>
              <a:pPr>
                <a:defRPr/>
              </a:pPr>
              <a:t>‹#›</a:t>
            </a:fld>
            <a:endParaRPr lang="cs-CZ"/>
          </a:p>
        </p:txBody>
      </p:sp>
    </p:spTree>
    <p:extLst>
      <p:ext uri="{BB962C8B-B14F-4D97-AF65-F5344CB8AC3E}">
        <p14:creationId xmlns:p14="http://schemas.microsoft.com/office/powerpoint/2010/main" val="2082718831"/>
      </p:ext>
    </p:extLst>
  </p:cSld>
  <p:clrMapOvr>
    <a:masterClrMapping/>
  </p:clrMapOvr>
  <p:transition>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rot="10800000" vert="eaVert" wrap="none" anchor="ctr"/>
          <a:lstStyle/>
          <a:p>
            <a:pPr algn="ctr"/>
            <a:endParaRPr lang="cs-CZ"/>
          </a:p>
        </p:txBody>
      </p:sp>
      <p:sp>
        <p:nvSpPr>
          <p:cNvPr id="1027"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cs-CZ" smtClean="0"/>
              <a:t>Klepnutím lze upravit styl předlohy nadpisů.</a:t>
            </a:r>
          </a:p>
        </p:txBody>
      </p:sp>
      <p:sp>
        <p:nvSpPr>
          <p:cNvPr id="1028"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1029" name="Rectangle 5"/>
          <p:cNvSpPr>
            <a:spLocks noGrp="1" noChangeArrowheads="1"/>
          </p:cNvSpPr>
          <p:nvPr>
            <p:ph type="dt" sz="half" idx="2"/>
          </p:nvPr>
        </p:nvSpPr>
        <p:spPr bwMode="auto">
          <a:xfrm>
            <a:off x="0" y="6145213"/>
            <a:ext cx="1371600" cy="71278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defRPr kumimoji="0" sz="1400"/>
            </a:lvl1pPr>
          </a:lstStyle>
          <a:p>
            <a:pPr>
              <a:defRPr/>
            </a:pPr>
            <a:endParaRPr lang="cs-CZ"/>
          </a:p>
        </p:txBody>
      </p:sp>
      <p:sp>
        <p:nvSpPr>
          <p:cNvPr id="1030"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defRPr kumimoji="0" sz="1400"/>
            </a:lvl1pPr>
          </a:lstStyle>
          <a:p>
            <a:pPr>
              <a:defRPr/>
            </a:pPr>
            <a:endParaRPr lang="cs-CZ"/>
          </a:p>
        </p:txBody>
      </p:sp>
      <p:sp>
        <p:nvSpPr>
          <p:cNvPr id="1031"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none" lIns="92075" tIns="46038" rIns="92075" bIns="46038" numCol="1" anchor="b" anchorCtr="0" compatLnSpc="1">
            <a:prstTxWarp prst="textNoShape">
              <a:avLst/>
            </a:prstTxWarp>
          </a:bodyPr>
          <a:lstStyle>
            <a:lvl1pPr algn="r">
              <a:defRPr kumimoji="0" sz="1400"/>
            </a:lvl1pPr>
          </a:lstStyle>
          <a:p>
            <a:pPr>
              <a:defRPr/>
            </a:pPr>
            <a:fld id="{0030C545-CEBA-4B9D-AD1A-DBEB9174CD25}" type="slidenum">
              <a:rPr lang="cs-CZ" smtClean="0"/>
              <a:pPr>
                <a:defRPr/>
              </a:pPr>
              <a:t>‹#›</a:t>
            </a:fld>
            <a:endParaRPr lang="cs-CZ"/>
          </a:p>
        </p:txBody>
      </p:sp>
      <p:grpSp>
        <p:nvGrpSpPr>
          <p:cNvPr id="1032" name="Group 19"/>
          <p:cNvGrpSpPr>
            <a:grpSpLocks/>
          </p:cNvGrpSpPr>
          <p:nvPr/>
        </p:nvGrpSpPr>
        <p:grpSpPr bwMode="auto">
          <a:xfrm>
            <a:off x="4365625" y="1951038"/>
            <a:ext cx="4770438" cy="5062537"/>
            <a:chOff x="2750" y="1229"/>
            <a:chExt cx="3005" cy="3189"/>
          </a:xfrm>
        </p:grpSpPr>
        <p:sp>
          <p:nvSpPr>
            <p:cNvPr id="1033" name="AutoShape 8"/>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034" name="AutoShape 9"/>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035" name="AutoShape 10"/>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036" name="AutoShape 11"/>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037" name="AutoShape 12"/>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grpSp>
          <p:nvGrpSpPr>
            <p:cNvPr id="1038" name="Group 17"/>
            <p:cNvGrpSpPr>
              <a:grpSpLocks/>
            </p:cNvGrpSpPr>
            <p:nvPr/>
          </p:nvGrpSpPr>
          <p:grpSpPr bwMode="auto">
            <a:xfrm>
              <a:off x="4384" y="2184"/>
              <a:ext cx="402" cy="1198"/>
              <a:chOff x="4384" y="2184"/>
              <a:chExt cx="402" cy="1198"/>
            </a:xfrm>
          </p:grpSpPr>
          <p:sp>
            <p:nvSpPr>
              <p:cNvPr id="1040" name="Line 13"/>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cs-CZ"/>
              </a:p>
            </p:txBody>
          </p:sp>
          <p:sp>
            <p:nvSpPr>
              <p:cNvPr id="1041" name="Line 14"/>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cs-CZ"/>
              </a:p>
            </p:txBody>
          </p:sp>
          <p:sp>
            <p:nvSpPr>
              <p:cNvPr id="1042" name="Line 15"/>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cs-CZ"/>
              </a:p>
            </p:txBody>
          </p:sp>
          <p:sp>
            <p:nvSpPr>
              <p:cNvPr id="1043" name="Line 16"/>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cs-CZ"/>
              </a:p>
            </p:txBody>
          </p:sp>
        </p:grpSp>
        <p:sp>
          <p:nvSpPr>
            <p:cNvPr id="1039" name="AutoShape 18"/>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grpSp>
    </p:spTree>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ransition>
    <p:random/>
  </p:transition>
  <p:txStyles>
    <p:titleStyle>
      <a:lvl1pPr algn="r" rtl="0" eaLnBrk="1" fontAlgn="base" hangingPunct="1">
        <a:lnSpc>
          <a:spcPct val="90000"/>
        </a:lnSpc>
        <a:spcBef>
          <a:spcPct val="0"/>
        </a:spcBef>
        <a:spcAft>
          <a:spcPct val="0"/>
        </a:spcAft>
        <a:defRPr sz="4500">
          <a:solidFill>
            <a:schemeClr val="bg2"/>
          </a:solidFill>
          <a:latin typeface="+mj-lt"/>
          <a:ea typeface="+mj-ea"/>
          <a:cs typeface="+mj-cs"/>
        </a:defRPr>
      </a:lvl1pPr>
      <a:lvl2pPr algn="r" rtl="0" eaLnBrk="1" fontAlgn="base" hangingPunct="1">
        <a:lnSpc>
          <a:spcPct val="90000"/>
        </a:lnSpc>
        <a:spcBef>
          <a:spcPct val="0"/>
        </a:spcBef>
        <a:spcAft>
          <a:spcPct val="0"/>
        </a:spcAft>
        <a:defRPr sz="4500">
          <a:solidFill>
            <a:schemeClr val="bg2"/>
          </a:solidFill>
          <a:latin typeface="Arial Black" pitchFamily="34" charset="0"/>
        </a:defRPr>
      </a:lvl2pPr>
      <a:lvl3pPr algn="r" rtl="0" eaLnBrk="1" fontAlgn="base" hangingPunct="1">
        <a:lnSpc>
          <a:spcPct val="90000"/>
        </a:lnSpc>
        <a:spcBef>
          <a:spcPct val="0"/>
        </a:spcBef>
        <a:spcAft>
          <a:spcPct val="0"/>
        </a:spcAft>
        <a:defRPr sz="4500">
          <a:solidFill>
            <a:schemeClr val="bg2"/>
          </a:solidFill>
          <a:latin typeface="Arial Black" pitchFamily="34" charset="0"/>
        </a:defRPr>
      </a:lvl3pPr>
      <a:lvl4pPr algn="r" rtl="0" eaLnBrk="1" fontAlgn="base" hangingPunct="1">
        <a:lnSpc>
          <a:spcPct val="90000"/>
        </a:lnSpc>
        <a:spcBef>
          <a:spcPct val="0"/>
        </a:spcBef>
        <a:spcAft>
          <a:spcPct val="0"/>
        </a:spcAft>
        <a:defRPr sz="4500">
          <a:solidFill>
            <a:schemeClr val="bg2"/>
          </a:solidFill>
          <a:latin typeface="Arial Black" pitchFamily="34" charset="0"/>
        </a:defRPr>
      </a:lvl4pPr>
      <a:lvl5pPr algn="r" rtl="0" eaLnBrk="1" fontAlgn="base" hangingPunct="1">
        <a:lnSpc>
          <a:spcPct val="90000"/>
        </a:lnSpc>
        <a:spcBef>
          <a:spcPct val="0"/>
        </a:spcBef>
        <a:spcAft>
          <a:spcPct val="0"/>
        </a:spcAft>
        <a:defRPr sz="4500">
          <a:solidFill>
            <a:schemeClr val="bg2"/>
          </a:solidFill>
          <a:latin typeface="Arial Black" pitchFamily="34" charset="0"/>
        </a:defRPr>
      </a:lvl5pPr>
      <a:lvl6pPr marL="457200" algn="r" rtl="0" eaLnBrk="1" fontAlgn="base" hangingPunct="1">
        <a:lnSpc>
          <a:spcPct val="90000"/>
        </a:lnSpc>
        <a:spcBef>
          <a:spcPct val="0"/>
        </a:spcBef>
        <a:spcAft>
          <a:spcPct val="0"/>
        </a:spcAft>
        <a:defRPr sz="4500">
          <a:solidFill>
            <a:schemeClr val="bg2"/>
          </a:solidFill>
          <a:latin typeface="Arial Black" pitchFamily="34" charset="0"/>
        </a:defRPr>
      </a:lvl6pPr>
      <a:lvl7pPr marL="914400" algn="r" rtl="0" eaLnBrk="1" fontAlgn="base" hangingPunct="1">
        <a:lnSpc>
          <a:spcPct val="90000"/>
        </a:lnSpc>
        <a:spcBef>
          <a:spcPct val="0"/>
        </a:spcBef>
        <a:spcAft>
          <a:spcPct val="0"/>
        </a:spcAft>
        <a:defRPr sz="4500">
          <a:solidFill>
            <a:schemeClr val="bg2"/>
          </a:solidFill>
          <a:latin typeface="Arial Black" pitchFamily="34" charset="0"/>
        </a:defRPr>
      </a:lvl7pPr>
      <a:lvl8pPr marL="1371600" algn="r" rtl="0" eaLnBrk="1" fontAlgn="base" hangingPunct="1">
        <a:lnSpc>
          <a:spcPct val="90000"/>
        </a:lnSpc>
        <a:spcBef>
          <a:spcPct val="0"/>
        </a:spcBef>
        <a:spcAft>
          <a:spcPct val="0"/>
        </a:spcAft>
        <a:defRPr sz="4500">
          <a:solidFill>
            <a:schemeClr val="bg2"/>
          </a:solidFill>
          <a:latin typeface="Arial Black" pitchFamily="34" charset="0"/>
        </a:defRPr>
      </a:lvl8pPr>
      <a:lvl9pPr marL="1828800" algn="r" rtl="0" eaLnBrk="1" fontAlgn="base" hangingPunct="1">
        <a:lnSpc>
          <a:spcPct val="90000"/>
        </a:lnSpc>
        <a:spcBef>
          <a:spcPct val="0"/>
        </a:spcBef>
        <a:spcAft>
          <a:spcPct val="0"/>
        </a:spcAft>
        <a:defRPr sz="4500">
          <a:solidFill>
            <a:schemeClr val="bg2"/>
          </a:solidFill>
          <a:latin typeface="Arial Black" pitchFamily="34" charset="0"/>
        </a:defRPr>
      </a:lvl9pPr>
    </p:titleStyle>
    <p:bodyStyle>
      <a:lvl1pPr marL="342900" indent="-342900" algn="l" rtl="0" eaLnBrk="1" fontAlgn="base" hangingPunct="1">
        <a:spcBef>
          <a:spcPct val="20000"/>
        </a:spcBef>
        <a:spcAft>
          <a:spcPct val="0"/>
        </a:spcAft>
        <a:buClr>
          <a:schemeClr val="tx2"/>
        </a:buClr>
        <a:buSzPct val="70000"/>
        <a:buFont typeface="Wingdings" pitchFamily="2" charset="2"/>
        <a:buChar char="u"/>
        <a:defRPr sz="3200">
          <a:solidFill>
            <a:schemeClr val="tx1"/>
          </a:solidFill>
          <a:latin typeface="+mn-lt"/>
          <a:ea typeface="+mn-ea"/>
          <a:cs typeface="+mn-cs"/>
        </a:defRPr>
      </a:lvl1pPr>
      <a:lvl2pPr marL="742950" indent="-285750" algn="l" rtl="0" eaLnBrk="1" fontAlgn="base" hangingPunct="1">
        <a:spcBef>
          <a:spcPct val="20000"/>
        </a:spcBef>
        <a:spcAft>
          <a:spcPct val="0"/>
        </a:spcAft>
        <a:buClr>
          <a:schemeClr val="bg2"/>
        </a:buClr>
        <a:buSzPct val="65000"/>
        <a:buFont typeface="Wingdings" pitchFamily="2" charset="2"/>
        <a:buChar char="n"/>
        <a:defRPr sz="2800">
          <a:solidFill>
            <a:schemeClr val="tx1"/>
          </a:solidFill>
          <a:latin typeface="+mn-lt"/>
        </a:defRPr>
      </a:lvl2pPr>
      <a:lvl3pPr marL="1085850" indent="-228600" algn="l" rtl="0" eaLnBrk="1" fontAlgn="base" hangingPunct="1">
        <a:spcBef>
          <a:spcPct val="20000"/>
        </a:spcBef>
        <a:spcAft>
          <a:spcPct val="0"/>
        </a:spcAft>
        <a:buClr>
          <a:schemeClr val="tx2"/>
        </a:buClr>
        <a:buSzPct val="60000"/>
        <a:buFont typeface="Wingdings" pitchFamily="2" charset="2"/>
        <a:buChar char="u"/>
        <a:defRPr sz="2400">
          <a:solidFill>
            <a:schemeClr val="tx1"/>
          </a:solidFill>
          <a:latin typeface="+mn-lt"/>
        </a:defRPr>
      </a:lvl3pPr>
      <a:lvl4pPr marL="1428750" indent="-228600" algn="l" rtl="0" eaLnBrk="1" fontAlgn="base" hangingPunct="1">
        <a:spcBef>
          <a:spcPct val="20000"/>
        </a:spcBef>
        <a:spcAft>
          <a:spcPct val="0"/>
        </a:spcAft>
        <a:buClr>
          <a:schemeClr val="bg2"/>
        </a:buClr>
        <a:buSzPct val="70000"/>
        <a:buFont typeface="Wingdings" pitchFamily="2" charset="2"/>
        <a:buChar char="n"/>
        <a:defRPr sz="2000">
          <a:solidFill>
            <a:schemeClr val="tx1"/>
          </a:solidFill>
          <a:latin typeface="+mn-lt"/>
        </a:defRPr>
      </a:lvl4pPr>
      <a:lvl5pPr marL="1771650" indent="-228600" algn="l" rtl="0" eaLnBrk="1" fontAlgn="base" hangingPunct="1">
        <a:spcBef>
          <a:spcPct val="20000"/>
        </a:spcBef>
        <a:spcAft>
          <a:spcPct val="0"/>
        </a:spcAft>
        <a:buClr>
          <a:schemeClr val="tx2"/>
        </a:buClr>
        <a:buSzPct val="65000"/>
        <a:buFont typeface="Wingdings" pitchFamily="2" charset="2"/>
        <a:buChar char="u"/>
        <a:defRPr sz="2000">
          <a:solidFill>
            <a:schemeClr val="tx1"/>
          </a:solidFill>
          <a:latin typeface="+mn-lt"/>
        </a:defRPr>
      </a:lvl5pPr>
      <a:lvl6pPr marL="2228850" indent="-228600" algn="l" rtl="0" eaLnBrk="1" fontAlgn="base" hangingPunct="1">
        <a:spcBef>
          <a:spcPct val="20000"/>
        </a:spcBef>
        <a:spcAft>
          <a:spcPct val="0"/>
        </a:spcAft>
        <a:buClr>
          <a:schemeClr val="tx2"/>
        </a:buClr>
        <a:buSzPct val="65000"/>
        <a:buFont typeface="Wingdings" pitchFamily="2" charset="2"/>
        <a:buChar char="u"/>
        <a:defRPr sz="2000">
          <a:solidFill>
            <a:schemeClr val="tx1"/>
          </a:solidFill>
          <a:latin typeface="+mn-lt"/>
        </a:defRPr>
      </a:lvl6pPr>
      <a:lvl7pPr marL="2686050" indent="-228600" algn="l" rtl="0" eaLnBrk="1" fontAlgn="base" hangingPunct="1">
        <a:spcBef>
          <a:spcPct val="20000"/>
        </a:spcBef>
        <a:spcAft>
          <a:spcPct val="0"/>
        </a:spcAft>
        <a:buClr>
          <a:schemeClr val="tx2"/>
        </a:buClr>
        <a:buSzPct val="65000"/>
        <a:buFont typeface="Wingdings" pitchFamily="2" charset="2"/>
        <a:buChar char="u"/>
        <a:defRPr sz="2000">
          <a:solidFill>
            <a:schemeClr val="tx1"/>
          </a:solidFill>
          <a:latin typeface="+mn-lt"/>
        </a:defRPr>
      </a:lvl7pPr>
      <a:lvl8pPr marL="3143250" indent="-228600" algn="l" rtl="0" eaLnBrk="1" fontAlgn="base" hangingPunct="1">
        <a:spcBef>
          <a:spcPct val="20000"/>
        </a:spcBef>
        <a:spcAft>
          <a:spcPct val="0"/>
        </a:spcAft>
        <a:buClr>
          <a:schemeClr val="tx2"/>
        </a:buClr>
        <a:buSzPct val="65000"/>
        <a:buFont typeface="Wingdings" pitchFamily="2" charset="2"/>
        <a:buChar char="u"/>
        <a:defRPr sz="2000">
          <a:solidFill>
            <a:schemeClr val="tx1"/>
          </a:solidFill>
          <a:latin typeface="+mn-lt"/>
        </a:defRPr>
      </a:lvl8pPr>
      <a:lvl9pPr marL="3600450" indent="-228600" algn="l" rtl="0" eaLnBrk="1" fontAlgn="base" hangingPunct="1">
        <a:spcBef>
          <a:spcPct val="20000"/>
        </a:spcBef>
        <a:spcAft>
          <a:spcPct val="0"/>
        </a:spcAft>
        <a:buClr>
          <a:schemeClr val="tx2"/>
        </a:buClr>
        <a:buSzPct val="65000"/>
        <a:buFont typeface="Wingdings" pitchFamily="2" charset="2"/>
        <a:buChar char="u"/>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3.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video" Target="file:///E:\Turistika\Lightning%20Storm%20Formation%20(HD%20timelapse%20video).mp4" TargetMode="Externa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4125" name="Rectangle 29"/>
          <p:cNvSpPr>
            <a:spLocks noGrp="1" noChangeArrowheads="1"/>
          </p:cNvSpPr>
          <p:nvPr>
            <p:ph type="ctrTitle" sz="quarter"/>
          </p:nvPr>
        </p:nvSpPr>
        <p:spPr>
          <a:xfrm>
            <a:off x="467544" y="692696"/>
            <a:ext cx="7772400" cy="648072"/>
          </a:xfrm>
        </p:spPr>
        <p:txBody>
          <a:bodyPr/>
          <a:lstStyle/>
          <a:p>
            <a:r>
              <a:rPr lang="cs-CZ" sz="3200" dirty="0" smtClean="0">
                <a:solidFill>
                  <a:srgbClr val="FFFF00"/>
                </a:solidFill>
              </a:rPr>
              <a:t>KČT oblast Pardubický kraj</a:t>
            </a:r>
          </a:p>
        </p:txBody>
      </p:sp>
      <p:sp>
        <p:nvSpPr>
          <p:cNvPr id="4126" name="Rectangle 30"/>
          <p:cNvSpPr>
            <a:spLocks noGrp="1" noChangeArrowheads="1"/>
          </p:cNvSpPr>
          <p:nvPr>
            <p:ph type="subTitle" sz="quarter" idx="1"/>
          </p:nvPr>
        </p:nvSpPr>
        <p:spPr>
          <a:xfrm>
            <a:off x="4705225" y="5138608"/>
            <a:ext cx="4259263" cy="1530752"/>
          </a:xfrm>
          <a:solidFill>
            <a:srgbClr val="FFFF00"/>
          </a:solidFill>
          <a:ln>
            <a:miter lim="800000"/>
            <a:headEnd/>
            <a:tailEnd/>
          </a:ln>
        </p:spPr>
        <p:txBody>
          <a:bodyPr anchor="ctr"/>
          <a:lstStyle/>
          <a:p>
            <a:pPr algn="ctr"/>
            <a:r>
              <a:rPr lang="cs-CZ" b="1" dirty="0" smtClean="0"/>
              <a:t>Pro školení </a:t>
            </a:r>
          </a:p>
          <a:p>
            <a:pPr algn="ctr"/>
            <a:r>
              <a:rPr lang="cs-CZ" b="1" dirty="0" smtClean="0"/>
              <a:t>a doškolovací semináře metodických pracovníků </a:t>
            </a:r>
          </a:p>
          <a:p>
            <a:pPr algn="ctr"/>
            <a:r>
              <a:rPr lang="cs-CZ" b="1" dirty="0" smtClean="0"/>
              <a:t>Klubu českých turistů</a:t>
            </a:r>
          </a:p>
        </p:txBody>
      </p:sp>
      <p:pic>
        <p:nvPicPr>
          <p:cNvPr id="4131" name="Picture 35" descr="znak KČ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536" y="339888"/>
            <a:ext cx="1374775"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32" name="Picture 36" descr="červená z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616" y="5058692"/>
            <a:ext cx="1235075"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p:cNvSpPr txBox="1"/>
          <p:nvPr/>
        </p:nvSpPr>
        <p:spPr>
          <a:xfrm>
            <a:off x="467544" y="1593374"/>
            <a:ext cx="8208912" cy="2616101"/>
          </a:xfrm>
          <a:prstGeom prst="rect">
            <a:avLst/>
          </a:prstGeom>
          <a:noFill/>
        </p:spPr>
        <p:txBody>
          <a:bodyPr wrap="square" rtlCol="0">
            <a:spAutoFit/>
          </a:bodyPr>
          <a:lstStyle/>
          <a:p>
            <a:pPr algn="ctr"/>
            <a:r>
              <a:rPr lang="cs-CZ" sz="6600" b="1" dirty="0" smtClean="0">
                <a:solidFill>
                  <a:srgbClr val="FFFF00"/>
                </a:solidFill>
              </a:rPr>
              <a:t>Jak se chovat při bouřce</a:t>
            </a:r>
          </a:p>
          <a:p>
            <a:pPr algn="ctr"/>
            <a:r>
              <a:rPr lang="cs-CZ" sz="3200" b="1" dirty="0" smtClean="0">
                <a:solidFill>
                  <a:srgbClr val="FFFF00"/>
                </a:solidFill>
              </a:rPr>
              <a:t>Zpracoval: Josef Kotyk</a:t>
            </a:r>
            <a:endParaRPr lang="cs-CZ" sz="3200" b="1" dirty="0">
              <a:solidFill>
                <a:srgbClr val="FFFF00"/>
              </a:solidFill>
            </a:endParaRPr>
          </a:p>
        </p:txBody>
      </p:sp>
    </p:spTree>
    <p:custDataLst>
      <p:tags r:id="rId1"/>
    </p:custDataLst>
  </p:cSld>
  <p:clrMapOvr>
    <a:masterClrMapping/>
  </p:clrMapOvr>
  <p:transition spd="slow">
    <p:randomBar dir="vert"/>
    <p:sndAc>
      <p:stSnd>
        <p:snd r:embed="rId4" name="drumroll.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500"/>
                                  </p:stCondLst>
                                  <p:childTnLst>
                                    <p:set>
                                      <p:cBhvr>
                                        <p:cTn id="6" dur="1" fill="hold">
                                          <p:stCondLst>
                                            <p:cond delay="0"/>
                                          </p:stCondLst>
                                        </p:cTn>
                                        <p:tgtEl>
                                          <p:spTgt spid="4125"/>
                                        </p:tgtEl>
                                        <p:attrNameLst>
                                          <p:attrName>style.visibility</p:attrName>
                                        </p:attrNameLst>
                                      </p:cBhvr>
                                      <p:to>
                                        <p:strVal val="visible"/>
                                      </p:to>
                                    </p:set>
                                    <p:anim calcmode="lin" valueType="num">
                                      <p:cBhvr additive="base">
                                        <p:cTn id="7" dur="500" fill="hold"/>
                                        <p:tgtEl>
                                          <p:spTgt spid="4125"/>
                                        </p:tgtEl>
                                        <p:attrNameLst>
                                          <p:attrName>ppt_x</p:attrName>
                                        </p:attrNameLst>
                                      </p:cBhvr>
                                      <p:tavLst>
                                        <p:tav tm="0">
                                          <p:val>
                                            <p:strVal val="#ppt_x"/>
                                          </p:val>
                                        </p:tav>
                                        <p:tav tm="100000">
                                          <p:val>
                                            <p:strVal val="#ppt_x"/>
                                          </p:val>
                                        </p:tav>
                                      </p:tavLst>
                                    </p:anim>
                                    <p:anim calcmode="lin" valueType="num">
                                      <p:cBhvr additive="base">
                                        <p:cTn id="8" dur="500" fill="hold"/>
                                        <p:tgtEl>
                                          <p:spTgt spid="4125"/>
                                        </p:tgtEl>
                                        <p:attrNameLst>
                                          <p:attrName>ppt_y</p:attrName>
                                        </p:attrNameLst>
                                      </p:cBhvr>
                                      <p:tavLst>
                                        <p:tav tm="0">
                                          <p:val>
                                            <p:strVal val="0-#ppt_h/2"/>
                                          </p:val>
                                        </p:tav>
                                        <p:tav tm="100000">
                                          <p:val>
                                            <p:strVal val="#ppt_y"/>
                                          </p:val>
                                        </p:tav>
                                      </p:tavLst>
                                    </p:anim>
                                  </p:childTnLst>
                                </p:cTn>
                              </p:par>
                            </p:childTnLst>
                          </p:cTn>
                        </p:par>
                        <p:par>
                          <p:cTn id="9" fill="hold" nodeType="withGroup">
                            <p:stCondLst>
                              <p:cond delay="1000"/>
                            </p:stCondLst>
                            <p:childTnLst>
                              <p:par>
                                <p:cTn id="10" presetID="2" presetClass="entr" presetSubtype="8" fill="hold" grpId="0" nodeType="afterEffect">
                                  <p:stCondLst>
                                    <p:cond delay="500"/>
                                  </p:stCondLst>
                                  <p:childTnLst>
                                    <p:set>
                                      <p:cBhvr>
                                        <p:cTn id="11" dur="1" fill="hold">
                                          <p:stCondLst>
                                            <p:cond delay="0"/>
                                          </p:stCondLst>
                                        </p:cTn>
                                        <p:tgtEl>
                                          <p:spTgt spid="4126"/>
                                        </p:tgtEl>
                                        <p:attrNameLst>
                                          <p:attrName>style.visibility</p:attrName>
                                        </p:attrNameLst>
                                      </p:cBhvr>
                                      <p:to>
                                        <p:strVal val="visible"/>
                                      </p:to>
                                    </p:set>
                                    <p:anim calcmode="lin" valueType="num">
                                      <p:cBhvr additive="base">
                                        <p:cTn id="12" dur="500" fill="hold"/>
                                        <p:tgtEl>
                                          <p:spTgt spid="4126"/>
                                        </p:tgtEl>
                                        <p:attrNameLst>
                                          <p:attrName>ppt_x</p:attrName>
                                        </p:attrNameLst>
                                      </p:cBhvr>
                                      <p:tavLst>
                                        <p:tav tm="0">
                                          <p:val>
                                            <p:strVal val="0-#ppt_w/2"/>
                                          </p:val>
                                        </p:tav>
                                        <p:tav tm="100000">
                                          <p:val>
                                            <p:strVal val="#ppt_x"/>
                                          </p:val>
                                        </p:tav>
                                      </p:tavLst>
                                    </p:anim>
                                    <p:anim calcmode="lin" valueType="num">
                                      <p:cBhvr additive="base">
                                        <p:cTn id="13" dur="500" fill="hold"/>
                                        <p:tgtEl>
                                          <p:spTgt spid="4126"/>
                                        </p:tgtEl>
                                        <p:attrNameLst>
                                          <p:attrName>ppt_y</p:attrName>
                                        </p:attrNameLst>
                                      </p:cBhvr>
                                      <p:tavLst>
                                        <p:tav tm="0">
                                          <p:val>
                                            <p:strVal val="#ppt_y"/>
                                          </p:val>
                                        </p:tav>
                                        <p:tav tm="100000">
                                          <p:val>
                                            <p:strVal val="#ppt_y"/>
                                          </p:val>
                                        </p:tav>
                                      </p:tavLst>
                                    </p:anim>
                                  </p:childTnLst>
                                </p:cTn>
                              </p:par>
                            </p:childTnLst>
                          </p:cTn>
                        </p:par>
                        <p:par>
                          <p:cTn id="14" fill="hold" nodeType="withGroup">
                            <p:stCondLst>
                              <p:cond delay="2000"/>
                            </p:stCondLst>
                            <p:childTnLst>
                              <p:par>
                                <p:cTn id="15" presetID="2" presetClass="entr" presetSubtype="4" fill="hold" nodeType="afterEffect">
                                  <p:stCondLst>
                                    <p:cond delay="500"/>
                                  </p:stCondLst>
                                  <p:childTnLst>
                                    <p:set>
                                      <p:cBhvr>
                                        <p:cTn id="16" dur="1" fill="hold">
                                          <p:stCondLst>
                                            <p:cond delay="0"/>
                                          </p:stCondLst>
                                        </p:cTn>
                                        <p:tgtEl>
                                          <p:spTgt spid="4132"/>
                                        </p:tgtEl>
                                        <p:attrNameLst>
                                          <p:attrName>style.visibility</p:attrName>
                                        </p:attrNameLst>
                                      </p:cBhvr>
                                      <p:to>
                                        <p:strVal val="visible"/>
                                      </p:to>
                                    </p:set>
                                    <p:anim calcmode="lin" valueType="num">
                                      <p:cBhvr additive="base">
                                        <p:cTn id="17" dur="500" fill="hold"/>
                                        <p:tgtEl>
                                          <p:spTgt spid="4132"/>
                                        </p:tgtEl>
                                        <p:attrNameLst>
                                          <p:attrName>ppt_x</p:attrName>
                                        </p:attrNameLst>
                                      </p:cBhvr>
                                      <p:tavLst>
                                        <p:tav tm="0">
                                          <p:val>
                                            <p:strVal val="#ppt_x"/>
                                          </p:val>
                                        </p:tav>
                                        <p:tav tm="100000">
                                          <p:val>
                                            <p:strVal val="#ppt_x"/>
                                          </p:val>
                                        </p:tav>
                                      </p:tavLst>
                                    </p:anim>
                                    <p:anim calcmode="lin" valueType="num">
                                      <p:cBhvr additive="base">
                                        <p:cTn id="18" dur="500" fill="hold"/>
                                        <p:tgtEl>
                                          <p:spTgt spid="4132"/>
                                        </p:tgtEl>
                                        <p:attrNameLst>
                                          <p:attrName>ppt_y</p:attrName>
                                        </p:attrNameLst>
                                      </p:cBhvr>
                                      <p:tavLst>
                                        <p:tav tm="0">
                                          <p:val>
                                            <p:strVal val="1+#ppt_h/2"/>
                                          </p:val>
                                        </p:tav>
                                        <p:tav tm="100000">
                                          <p:val>
                                            <p:strVal val="#ppt_y"/>
                                          </p:val>
                                        </p:tav>
                                      </p:tavLst>
                                    </p:anim>
                                  </p:childTnLst>
                                </p:cTn>
                              </p:par>
                            </p:childTnLst>
                          </p:cTn>
                        </p:par>
                        <p:par>
                          <p:cTn id="19" fill="hold" nodeType="withGroup">
                            <p:stCondLst>
                              <p:cond delay="3000"/>
                            </p:stCondLst>
                            <p:childTnLst>
                              <p:par>
                                <p:cTn id="20" presetID="49" presetClass="entr" presetSubtype="0" decel="100000" fill="hold" nodeType="afterEffect">
                                  <p:stCondLst>
                                    <p:cond delay="0"/>
                                  </p:stCondLst>
                                  <p:childTnLst>
                                    <p:set>
                                      <p:cBhvr>
                                        <p:cTn id="21" dur="1" fill="hold">
                                          <p:stCondLst>
                                            <p:cond delay="0"/>
                                          </p:stCondLst>
                                        </p:cTn>
                                        <p:tgtEl>
                                          <p:spTgt spid="4131"/>
                                        </p:tgtEl>
                                        <p:attrNameLst>
                                          <p:attrName>style.visibility</p:attrName>
                                        </p:attrNameLst>
                                      </p:cBhvr>
                                      <p:to>
                                        <p:strVal val="visible"/>
                                      </p:to>
                                    </p:set>
                                    <p:anim calcmode="lin" valueType="num">
                                      <p:cBhvr>
                                        <p:cTn id="22" dur="3000" fill="hold"/>
                                        <p:tgtEl>
                                          <p:spTgt spid="4131"/>
                                        </p:tgtEl>
                                        <p:attrNameLst>
                                          <p:attrName>ppt_w</p:attrName>
                                        </p:attrNameLst>
                                      </p:cBhvr>
                                      <p:tavLst>
                                        <p:tav tm="0">
                                          <p:val>
                                            <p:fltVal val="0"/>
                                          </p:val>
                                        </p:tav>
                                        <p:tav tm="100000">
                                          <p:val>
                                            <p:strVal val="#ppt_w"/>
                                          </p:val>
                                        </p:tav>
                                      </p:tavLst>
                                    </p:anim>
                                    <p:anim calcmode="lin" valueType="num">
                                      <p:cBhvr>
                                        <p:cTn id="23" dur="3000" fill="hold"/>
                                        <p:tgtEl>
                                          <p:spTgt spid="4131"/>
                                        </p:tgtEl>
                                        <p:attrNameLst>
                                          <p:attrName>ppt_h</p:attrName>
                                        </p:attrNameLst>
                                      </p:cBhvr>
                                      <p:tavLst>
                                        <p:tav tm="0">
                                          <p:val>
                                            <p:fltVal val="0"/>
                                          </p:val>
                                        </p:tav>
                                        <p:tav tm="100000">
                                          <p:val>
                                            <p:strVal val="#ppt_h"/>
                                          </p:val>
                                        </p:tav>
                                      </p:tavLst>
                                    </p:anim>
                                    <p:anim calcmode="lin" valueType="num">
                                      <p:cBhvr>
                                        <p:cTn id="24" dur="3000" fill="hold"/>
                                        <p:tgtEl>
                                          <p:spTgt spid="4131"/>
                                        </p:tgtEl>
                                        <p:attrNameLst>
                                          <p:attrName>style.rotation</p:attrName>
                                        </p:attrNameLst>
                                      </p:cBhvr>
                                      <p:tavLst>
                                        <p:tav tm="0">
                                          <p:val>
                                            <p:fltVal val="360"/>
                                          </p:val>
                                        </p:tav>
                                        <p:tav tm="100000">
                                          <p:val>
                                            <p:fltVal val="0"/>
                                          </p:val>
                                        </p:tav>
                                      </p:tavLst>
                                    </p:anim>
                                    <p:animEffect transition="in" filter="fade">
                                      <p:cBhvr>
                                        <p:cTn id="25" dur="3000"/>
                                        <p:tgtEl>
                                          <p:spTgt spid="4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5" grpId="0" autoUpdateAnimBg="0"/>
      <p:bldP spid="4126" grpId="0" animBg="1"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56" name="Rectangle 12"/>
          <p:cNvSpPr>
            <a:spLocks noGrp="1" noChangeArrowheads="1"/>
          </p:cNvSpPr>
          <p:nvPr>
            <p:ph type="title"/>
          </p:nvPr>
        </p:nvSpPr>
        <p:spPr>
          <a:xfrm>
            <a:off x="1206500" y="368168"/>
            <a:ext cx="7086600" cy="903287"/>
          </a:xfrm>
        </p:spPr>
        <p:txBody>
          <a:bodyPr/>
          <a:lstStyle/>
          <a:p>
            <a:r>
              <a:rPr lang="cs-CZ" sz="4000" dirty="0" smtClean="0">
                <a:solidFill>
                  <a:srgbClr val="669900"/>
                </a:solidFill>
              </a:rPr>
              <a:t>Ionizace ovzduší</a:t>
            </a:r>
          </a:p>
        </p:txBody>
      </p:sp>
      <p:sp>
        <p:nvSpPr>
          <p:cNvPr id="6157" name="Rectangle 13"/>
          <p:cNvSpPr>
            <a:spLocks noGrp="1" noChangeArrowheads="1"/>
          </p:cNvSpPr>
          <p:nvPr>
            <p:ph idx="1"/>
          </p:nvPr>
        </p:nvSpPr>
        <p:spPr>
          <a:xfrm>
            <a:off x="571500" y="1484784"/>
            <a:ext cx="7826375" cy="3740727"/>
          </a:xfrm>
        </p:spPr>
        <p:txBody>
          <a:bodyPr/>
          <a:lstStyle/>
          <a:p>
            <a:pPr marL="0" indent="0">
              <a:lnSpc>
                <a:spcPct val="90000"/>
              </a:lnSpc>
              <a:buNone/>
            </a:pPr>
            <a:r>
              <a:rPr lang="cs-CZ" sz="2400" dirty="0" smtClean="0">
                <a:solidFill>
                  <a:schemeClr val="bg1"/>
                </a:solidFill>
              </a:rPr>
              <a:t>Ionizace venkovního ovzduší závisí rovněž na:</a:t>
            </a:r>
          </a:p>
          <a:p>
            <a:pPr>
              <a:lnSpc>
                <a:spcPct val="90000"/>
              </a:lnSpc>
            </a:pPr>
            <a:r>
              <a:rPr lang="cs-CZ" sz="2400" dirty="0">
                <a:solidFill>
                  <a:schemeClr val="bg1"/>
                </a:solidFill>
              </a:rPr>
              <a:t>atmosférickém </a:t>
            </a:r>
            <a:r>
              <a:rPr lang="cs-CZ" sz="2400" dirty="0" smtClean="0">
                <a:solidFill>
                  <a:schemeClr val="bg1"/>
                </a:solidFill>
              </a:rPr>
              <a:t>tlaku (</a:t>
            </a:r>
            <a:r>
              <a:rPr lang="cs-CZ" sz="2400" dirty="0">
                <a:solidFill>
                  <a:schemeClr val="bg1"/>
                </a:solidFill>
              </a:rPr>
              <a:t>při poklesu atmosférického </a:t>
            </a:r>
            <a:r>
              <a:rPr lang="cs-CZ" sz="2400" dirty="0" smtClean="0">
                <a:solidFill>
                  <a:schemeClr val="bg1"/>
                </a:solidFill>
              </a:rPr>
              <a:t>tlaku, např. před bouřkou, </a:t>
            </a:r>
            <a:r>
              <a:rPr lang="cs-CZ" sz="2400" dirty="0">
                <a:solidFill>
                  <a:schemeClr val="bg1"/>
                </a:solidFill>
              </a:rPr>
              <a:t>počet lehkých iontů </a:t>
            </a:r>
            <a:r>
              <a:rPr lang="cs-CZ" sz="2400" dirty="0" smtClean="0">
                <a:solidFill>
                  <a:schemeClr val="bg1"/>
                </a:solidFill>
              </a:rPr>
              <a:t>stoupá; vysvětlení: </a:t>
            </a:r>
            <a:r>
              <a:rPr lang="cs-CZ" sz="2400" dirty="0">
                <a:solidFill>
                  <a:schemeClr val="bg1"/>
                </a:solidFill>
              </a:rPr>
              <a:t>zvyšuje </a:t>
            </a:r>
            <a:r>
              <a:rPr lang="cs-CZ" sz="2400" dirty="0" smtClean="0">
                <a:solidFill>
                  <a:schemeClr val="bg1"/>
                </a:solidFill>
              </a:rPr>
              <a:t>se proudění </a:t>
            </a:r>
            <a:r>
              <a:rPr lang="cs-CZ" sz="2400" dirty="0">
                <a:solidFill>
                  <a:schemeClr val="bg1"/>
                </a:solidFill>
              </a:rPr>
              <a:t>plynů </a:t>
            </a:r>
            <a:r>
              <a:rPr lang="cs-CZ" sz="2400" dirty="0" smtClean="0">
                <a:solidFill>
                  <a:schemeClr val="bg1"/>
                </a:solidFill>
              </a:rPr>
              <a:t>z </a:t>
            </a:r>
            <a:r>
              <a:rPr lang="cs-CZ" sz="2400" dirty="0">
                <a:solidFill>
                  <a:schemeClr val="bg1"/>
                </a:solidFill>
              </a:rPr>
              <a:t>nitra </a:t>
            </a:r>
            <a:r>
              <a:rPr lang="cs-CZ" sz="2400" dirty="0" smtClean="0">
                <a:solidFill>
                  <a:schemeClr val="bg1"/>
                </a:solidFill>
              </a:rPr>
              <a:t>Země, </a:t>
            </a:r>
            <a:br>
              <a:rPr lang="cs-CZ" sz="2400" dirty="0" smtClean="0">
                <a:solidFill>
                  <a:schemeClr val="bg1"/>
                </a:solidFill>
              </a:rPr>
            </a:br>
            <a:r>
              <a:rPr lang="cs-CZ" sz="2400" dirty="0" smtClean="0">
                <a:solidFill>
                  <a:schemeClr val="bg1"/>
                </a:solidFill>
              </a:rPr>
              <a:t>a </a:t>
            </a:r>
            <a:r>
              <a:rPr lang="cs-CZ" sz="2400" dirty="0">
                <a:solidFill>
                  <a:schemeClr val="bg1"/>
                </a:solidFill>
              </a:rPr>
              <a:t>tím se zvyšuje </a:t>
            </a:r>
            <a:r>
              <a:rPr lang="cs-CZ" sz="2400" dirty="0" smtClean="0">
                <a:solidFill>
                  <a:schemeClr val="bg1"/>
                </a:solidFill>
              </a:rPr>
              <a:t>výron </a:t>
            </a:r>
            <a:r>
              <a:rPr lang="cs-CZ" sz="2400" dirty="0">
                <a:solidFill>
                  <a:schemeClr val="bg1"/>
                </a:solidFill>
              </a:rPr>
              <a:t>ionizujících radioaktivních </a:t>
            </a:r>
            <a:r>
              <a:rPr lang="cs-CZ" sz="2400" dirty="0" smtClean="0">
                <a:solidFill>
                  <a:schemeClr val="bg1"/>
                </a:solidFill>
              </a:rPr>
              <a:t>látek), </a:t>
            </a:r>
          </a:p>
          <a:p>
            <a:pPr>
              <a:lnSpc>
                <a:spcPct val="90000"/>
              </a:lnSpc>
            </a:pPr>
            <a:r>
              <a:rPr lang="cs-CZ" sz="2400" dirty="0" smtClean="0">
                <a:solidFill>
                  <a:schemeClr val="bg1"/>
                </a:solidFill>
              </a:rPr>
              <a:t>teplotě</a:t>
            </a:r>
            <a:r>
              <a:rPr lang="cs-CZ" sz="2400" dirty="0">
                <a:solidFill>
                  <a:schemeClr val="bg1"/>
                </a:solidFill>
              </a:rPr>
              <a:t>, </a:t>
            </a:r>
            <a:endParaRPr lang="cs-CZ" sz="2400" dirty="0" smtClean="0">
              <a:solidFill>
                <a:schemeClr val="bg1"/>
              </a:solidFill>
            </a:endParaRPr>
          </a:p>
          <a:p>
            <a:pPr>
              <a:lnSpc>
                <a:spcPct val="90000"/>
              </a:lnSpc>
            </a:pPr>
            <a:r>
              <a:rPr lang="cs-CZ" sz="2400" dirty="0" smtClean="0">
                <a:solidFill>
                  <a:schemeClr val="bg1"/>
                </a:solidFill>
              </a:rPr>
              <a:t>vlhkosti, </a:t>
            </a:r>
          </a:p>
          <a:p>
            <a:pPr>
              <a:lnSpc>
                <a:spcPct val="90000"/>
              </a:lnSpc>
            </a:pPr>
            <a:r>
              <a:rPr lang="cs-CZ" sz="2400" dirty="0" smtClean="0">
                <a:solidFill>
                  <a:schemeClr val="bg1"/>
                </a:solidFill>
              </a:rPr>
              <a:t>proudění </a:t>
            </a:r>
            <a:r>
              <a:rPr lang="cs-CZ" sz="2400" dirty="0">
                <a:solidFill>
                  <a:schemeClr val="bg1"/>
                </a:solidFill>
              </a:rPr>
              <a:t>vzduchu</a:t>
            </a:r>
            <a:endParaRPr lang="cs-CZ" sz="2400" dirty="0" smtClean="0">
              <a:solidFill>
                <a:schemeClr val="bg1"/>
              </a:solidFill>
            </a:endParaRPr>
          </a:p>
        </p:txBody>
      </p:sp>
      <p:grpSp>
        <p:nvGrpSpPr>
          <p:cNvPr id="6" name="Skupina 5"/>
          <p:cNvGrpSpPr/>
          <p:nvPr/>
        </p:nvGrpSpPr>
        <p:grpSpPr>
          <a:xfrm>
            <a:off x="6590208" y="4702556"/>
            <a:ext cx="1726208" cy="1678772"/>
            <a:chOff x="6172200" y="4509120"/>
            <a:chExt cx="1726208" cy="1678772"/>
          </a:xfrm>
        </p:grpSpPr>
        <p:grpSp>
          <p:nvGrpSpPr>
            <p:cNvPr id="3" name="Skupina 2"/>
            <p:cNvGrpSpPr/>
            <p:nvPr/>
          </p:nvGrpSpPr>
          <p:grpSpPr>
            <a:xfrm>
              <a:off x="6172200" y="5000944"/>
              <a:ext cx="467652" cy="1020344"/>
              <a:chOff x="6172200" y="4800600"/>
              <a:chExt cx="467652" cy="1020344"/>
            </a:xfrm>
          </p:grpSpPr>
          <p:sp>
            <p:nvSpPr>
              <p:cNvPr id="12" name="AutoShape 21"/>
              <p:cNvSpPr>
                <a:spLocks noChangeArrowheads="1"/>
              </p:cNvSpPr>
              <p:nvPr/>
            </p:nvSpPr>
            <p:spPr bwMode="auto">
              <a:xfrm rot="13505113" flipH="1">
                <a:off x="6172200" y="4800600"/>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3" name="AutoShape 21"/>
              <p:cNvSpPr>
                <a:spLocks noChangeArrowheads="1"/>
              </p:cNvSpPr>
              <p:nvPr/>
            </p:nvSpPr>
            <p:spPr bwMode="auto">
              <a:xfrm rot="13505113" flipH="1">
                <a:off x="6176556" y="4978756"/>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4" name="AutoShape 21"/>
              <p:cNvSpPr>
                <a:spLocks noChangeArrowheads="1"/>
              </p:cNvSpPr>
              <p:nvPr/>
            </p:nvSpPr>
            <p:spPr bwMode="auto">
              <a:xfrm rot="13505113" flipH="1">
                <a:off x="6176556" y="5177572"/>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5" name="AutoShape 21"/>
              <p:cNvSpPr>
                <a:spLocks noChangeArrowheads="1"/>
              </p:cNvSpPr>
              <p:nvPr/>
            </p:nvSpPr>
            <p:spPr bwMode="auto">
              <a:xfrm rot="13505113" flipH="1">
                <a:off x="6193764" y="5374856"/>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grpSp>
        <p:grpSp>
          <p:nvGrpSpPr>
            <p:cNvPr id="4" name="Skupina 3"/>
            <p:cNvGrpSpPr/>
            <p:nvPr/>
          </p:nvGrpSpPr>
          <p:grpSpPr>
            <a:xfrm>
              <a:off x="6876256" y="4509120"/>
              <a:ext cx="446088" cy="1310184"/>
              <a:chOff x="7057860" y="4601508"/>
              <a:chExt cx="446088" cy="1310184"/>
            </a:xfrm>
          </p:grpSpPr>
          <p:sp>
            <p:nvSpPr>
              <p:cNvPr id="16" name="AutoShape 21"/>
              <p:cNvSpPr>
                <a:spLocks noChangeArrowheads="1"/>
              </p:cNvSpPr>
              <p:nvPr/>
            </p:nvSpPr>
            <p:spPr bwMode="auto">
              <a:xfrm rot="13505113" flipH="1">
                <a:off x="7057860" y="4601508"/>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7" name="AutoShape 21"/>
              <p:cNvSpPr>
                <a:spLocks noChangeArrowheads="1"/>
              </p:cNvSpPr>
              <p:nvPr/>
            </p:nvSpPr>
            <p:spPr bwMode="auto">
              <a:xfrm rot="13505113" flipH="1">
                <a:off x="7057860" y="4817532"/>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8" name="AutoShape 21"/>
              <p:cNvSpPr>
                <a:spLocks noChangeArrowheads="1"/>
              </p:cNvSpPr>
              <p:nvPr/>
            </p:nvSpPr>
            <p:spPr bwMode="auto">
              <a:xfrm rot="13505113" flipH="1">
                <a:off x="7057860" y="5050764"/>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9" name="AutoShape 21"/>
              <p:cNvSpPr>
                <a:spLocks noChangeArrowheads="1"/>
              </p:cNvSpPr>
              <p:nvPr/>
            </p:nvSpPr>
            <p:spPr bwMode="auto">
              <a:xfrm rot="13505113" flipH="1">
                <a:off x="7057860" y="5266788"/>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20" name="AutoShape 21"/>
              <p:cNvSpPr>
                <a:spLocks noChangeArrowheads="1"/>
              </p:cNvSpPr>
              <p:nvPr/>
            </p:nvSpPr>
            <p:spPr bwMode="auto">
              <a:xfrm rot="13505113" flipH="1">
                <a:off x="7057860" y="5465604"/>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grpSp>
        <p:grpSp>
          <p:nvGrpSpPr>
            <p:cNvPr id="5" name="Skupina 4"/>
            <p:cNvGrpSpPr/>
            <p:nvPr/>
          </p:nvGrpSpPr>
          <p:grpSpPr>
            <a:xfrm>
              <a:off x="7452320" y="5517232"/>
              <a:ext cx="446088" cy="670660"/>
              <a:chOff x="7777940" y="4953000"/>
              <a:chExt cx="446088" cy="670660"/>
            </a:xfrm>
          </p:grpSpPr>
          <p:sp>
            <p:nvSpPr>
              <p:cNvPr id="21" name="AutoShape 21"/>
              <p:cNvSpPr>
                <a:spLocks noChangeArrowheads="1"/>
              </p:cNvSpPr>
              <p:nvPr/>
            </p:nvSpPr>
            <p:spPr bwMode="auto">
              <a:xfrm rot="13505113" flipH="1">
                <a:off x="7777940" y="5177572"/>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22" name="AutoShape 21"/>
              <p:cNvSpPr>
                <a:spLocks noChangeArrowheads="1"/>
              </p:cNvSpPr>
              <p:nvPr/>
            </p:nvSpPr>
            <p:spPr bwMode="auto">
              <a:xfrm rot="13505113" flipH="1">
                <a:off x="7777940" y="4953000"/>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grpSp>
      </p:gr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156"/>
                                        </p:tgtEl>
                                        <p:attrNameLst>
                                          <p:attrName>style.visibility</p:attrName>
                                        </p:attrNameLst>
                                      </p:cBhvr>
                                      <p:to>
                                        <p:strVal val="visible"/>
                                      </p:to>
                                    </p:set>
                                    <p:anim calcmode="lin" valueType="num">
                                      <p:cBhvr additive="base">
                                        <p:cTn id="7" dur="500" fill="hold"/>
                                        <p:tgtEl>
                                          <p:spTgt spid="6156"/>
                                        </p:tgtEl>
                                        <p:attrNameLst>
                                          <p:attrName>ppt_x</p:attrName>
                                        </p:attrNameLst>
                                      </p:cBhvr>
                                      <p:tavLst>
                                        <p:tav tm="0">
                                          <p:val>
                                            <p:strVal val="0-#ppt_w/2"/>
                                          </p:val>
                                        </p:tav>
                                        <p:tav tm="100000">
                                          <p:val>
                                            <p:strVal val="#ppt_x"/>
                                          </p:val>
                                        </p:tav>
                                      </p:tavLst>
                                    </p:anim>
                                    <p:anim calcmode="lin" valueType="num">
                                      <p:cBhvr additive="base">
                                        <p:cTn id="8" dur="500" fill="hold"/>
                                        <p:tgtEl>
                                          <p:spTgt spid="615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6157">
                                            <p:txEl>
                                              <p:pRg st="0" end="0"/>
                                            </p:txEl>
                                          </p:spTgt>
                                        </p:tgtEl>
                                        <p:attrNameLst>
                                          <p:attrName>style.visibility</p:attrName>
                                        </p:attrNameLst>
                                      </p:cBhvr>
                                      <p:to>
                                        <p:strVal val="visible"/>
                                      </p:to>
                                    </p:set>
                                    <p:animEffect transition="in" filter="slide(fromTop)">
                                      <p:cBhvr>
                                        <p:cTn id="13" dur="500"/>
                                        <p:tgtEl>
                                          <p:spTgt spid="6157">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6157">
                                            <p:txEl>
                                              <p:pRg st="1" end="1"/>
                                            </p:txEl>
                                          </p:spTgt>
                                        </p:tgtEl>
                                        <p:attrNameLst>
                                          <p:attrName>style.visibility</p:attrName>
                                        </p:attrNameLst>
                                      </p:cBhvr>
                                      <p:to>
                                        <p:strVal val="visible"/>
                                      </p:to>
                                    </p:set>
                                    <p:animEffect transition="in" filter="slide(fromTop)">
                                      <p:cBhvr>
                                        <p:cTn id="18" dur="500"/>
                                        <p:tgtEl>
                                          <p:spTgt spid="615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6157">
                                            <p:txEl>
                                              <p:pRg st="2" end="2"/>
                                            </p:txEl>
                                          </p:spTgt>
                                        </p:tgtEl>
                                        <p:attrNameLst>
                                          <p:attrName>style.visibility</p:attrName>
                                        </p:attrNameLst>
                                      </p:cBhvr>
                                      <p:to>
                                        <p:strVal val="visible"/>
                                      </p:to>
                                    </p:set>
                                    <p:animEffect transition="in" filter="slide(fromTop)">
                                      <p:cBhvr>
                                        <p:cTn id="23" dur="500"/>
                                        <p:tgtEl>
                                          <p:spTgt spid="615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grpId="0" nodeType="clickEffect">
                                  <p:stCondLst>
                                    <p:cond delay="0"/>
                                  </p:stCondLst>
                                  <p:childTnLst>
                                    <p:set>
                                      <p:cBhvr>
                                        <p:cTn id="27" dur="1" fill="hold">
                                          <p:stCondLst>
                                            <p:cond delay="0"/>
                                          </p:stCondLst>
                                        </p:cTn>
                                        <p:tgtEl>
                                          <p:spTgt spid="6157">
                                            <p:txEl>
                                              <p:pRg st="3" end="3"/>
                                            </p:txEl>
                                          </p:spTgt>
                                        </p:tgtEl>
                                        <p:attrNameLst>
                                          <p:attrName>style.visibility</p:attrName>
                                        </p:attrNameLst>
                                      </p:cBhvr>
                                      <p:to>
                                        <p:strVal val="visible"/>
                                      </p:to>
                                    </p:set>
                                    <p:animEffect transition="in" filter="slide(fromTop)">
                                      <p:cBhvr>
                                        <p:cTn id="28" dur="500"/>
                                        <p:tgtEl>
                                          <p:spTgt spid="6157">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6157">
                                            <p:txEl>
                                              <p:pRg st="4" end="4"/>
                                            </p:txEl>
                                          </p:spTgt>
                                        </p:tgtEl>
                                        <p:attrNameLst>
                                          <p:attrName>style.visibility</p:attrName>
                                        </p:attrNameLst>
                                      </p:cBhvr>
                                      <p:to>
                                        <p:strVal val="visible"/>
                                      </p:to>
                                    </p:set>
                                    <p:animEffect transition="in" filter="slide(fromTop)">
                                      <p:cBhvr>
                                        <p:cTn id="33" dur="500"/>
                                        <p:tgtEl>
                                          <p:spTgt spid="6157">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 calcmode="lin" valueType="num">
                                      <p:cBhvr additive="base">
                                        <p:cTn id="38" dur="500" fill="hold"/>
                                        <p:tgtEl>
                                          <p:spTgt spid="6"/>
                                        </p:tgtEl>
                                        <p:attrNameLst>
                                          <p:attrName>ppt_x</p:attrName>
                                        </p:attrNameLst>
                                      </p:cBhvr>
                                      <p:tavLst>
                                        <p:tav tm="0">
                                          <p:val>
                                            <p:strVal val="0-#ppt_w/2"/>
                                          </p:val>
                                        </p:tav>
                                        <p:tav tm="100000">
                                          <p:val>
                                            <p:strVal val="#ppt_x"/>
                                          </p:val>
                                        </p:tav>
                                      </p:tavLst>
                                    </p:anim>
                                    <p:anim calcmode="lin" valueType="num">
                                      <p:cBhvr additive="base">
                                        <p:cTn id="39"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6" grpId="0" autoUpdateAnimBg="0"/>
      <p:bldP spid="6157" grpId="0" build="p"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2" name="Group 14"/>
          <p:cNvGrpSpPr>
            <a:grpSpLocks/>
          </p:cNvGrpSpPr>
          <p:nvPr/>
        </p:nvGrpSpPr>
        <p:grpSpPr bwMode="auto">
          <a:xfrm>
            <a:off x="7467600" y="4953000"/>
            <a:ext cx="1296988" cy="1519238"/>
            <a:chOff x="3912" y="862"/>
            <a:chExt cx="817" cy="957"/>
          </a:xfrm>
        </p:grpSpPr>
        <p:sp>
          <p:nvSpPr>
            <p:cNvPr id="13"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4"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5"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6"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9"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53250" name="Rectangle 2"/>
          <p:cNvSpPr>
            <a:spLocks noGrp="1" noChangeArrowheads="1"/>
          </p:cNvSpPr>
          <p:nvPr>
            <p:ph type="title"/>
          </p:nvPr>
        </p:nvSpPr>
        <p:spPr>
          <a:xfrm>
            <a:off x="1206500" y="451092"/>
            <a:ext cx="7086600" cy="1276350"/>
          </a:xfrm>
        </p:spPr>
        <p:txBody>
          <a:bodyPr/>
          <a:lstStyle/>
          <a:p>
            <a:pPr eaLnBrk="1" hangingPunct="1"/>
            <a:r>
              <a:rPr lang="cs-CZ" sz="4000" dirty="0" smtClean="0">
                <a:solidFill>
                  <a:srgbClr val="669900"/>
                </a:solidFill>
              </a:rPr>
              <a:t>Proč je vysoká ionizace v jeskyních</a:t>
            </a:r>
          </a:p>
        </p:txBody>
      </p:sp>
      <p:sp>
        <p:nvSpPr>
          <p:cNvPr id="53251" name="Rectangle 3"/>
          <p:cNvSpPr>
            <a:spLocks noGrp="1" noChangeArrowheads="1"/>
          </p:cNvSpPr>
          <p:nvPr>
            <p:ph idx="1"/>
          </p:nvPr>
        </p:nvSpPr>
        <p:spPr>
          <a:xfrm>
            <a:off x="674688" y="1700808"/>
            <a:ext cx="7826375" cy="4538663"/>
          </a:xfrm>
        </p:spPr>
        <p:txBody>
          <a:bodyPr/>
          <a:lstStyle/>
          <a:p>
            <a:pPr marL="0" indent="0" eaLnBrk="1" hangingPunct="1">
              <a:lnSpc>
                <a:spcPct val="90000"/>
              </a:lnSpc>
              <a:buNone/>
            </a:pPr>
            <a:r>
              <a:rPr lang="cs-CZ" sz="2400" dirty="0" smtClean="0">
                <a:solidFill>
                  <a:schemeClr val="bg1"/>
                </a:solidFill>
              </a:rPr>
              <a:t>Jeskynní mikroklima závisí zejména na:</a:t>
            </a:r>
          </a:p>
          <a:p>
            <a:pPr eaLnBrk="1" hangingPunct="1">
              <a:lnSpc>
                <a:spcPct val="90000"/>
              </a:lnSpc>
            </a:pPr>
            <a:r>
              <a:rPr lang="cs-CZ" sz="2400" dirty="0" smtClean="0">
                <a:solidFill>
                  <a:schemeClr val="bg1"/>
                </a:solidFill>
              </a:rPr>
              <a:t>vysoké vlhkosti vzduchu (často 90 % i více),</a:t>
            </a:r>
          </a:p>
          <a:p>
            <a:pPr eaLnBrk="1" hangingPunct="1">
              <a:lnSpc>
                <a:spcPct val="90000"/>
              </a:lnSpc>
            </a:pPr>
            <a:r>
              <a:rPr lang="cs-CZ" sz="2400" dirty="0" smtClean="0">
                <a:solidFill>
                  <a:schemeClr val="bg1"/>
                </a:solidFill>
              </a:rPr>
              <a:t>kapající vodě,</a:t>
            </a:r>
          </a:p>
          <a:p>
            <a:pPr eaLnBrk="1" hangingPunct="1">
              <a:lnSpc>
                <a:spcPct val="90000"/>
              </a:lnSpc>
            </a:pPr>
            <a:r>
              <a:rPr lang="cs-CZ" sz="2400" dirty="0" smtClean="0">
                <a:solidFill>
                  <a:schemeClr val="bg1"/>
                </a:solidFill>
              </a:rPr>
              <a:t>nízké teplotě a nízké prašnosti,</a:t>
            </a:r>
          </a:p>
          <a:p>
            <a:pPr eaLnBrk="1" hangingPunct="1">
              <a:lnSpc>
                <a:spcPct val="90000"/>
              </a:lnSpc>
            </a:pPr>
            <a:r>
              <a:rPr lang="cs-CZ" sz="2400" dirty="0" smtClean="0">
                <a:solidFill>
                  <a:schemeClr val="bg1"/>
                </a:solidFill>
              </a:rPr>
              <a:t>tvaru, velikosti a výšce jeskyně,</a:t>
            </a:r>
          </a:p>
          <a:p>
            <a:pPr eaLnBrk="1" hangingPunct="1">
              <a:lnSpc>
                <a:spcPct val="90000"/>
              </a:lnSpc>
            </a:pPr>
            <a:r>
              <a:rPr lang="cs-CZ" sz="2400" dirty="0" smtClean="0">
                <a:solidFill>
                  <a:schemeClr val="bg1"/>
                </a:solidFill>
              </a:rPr>
              <a:t>délce přístupové chodby,</a:t>
            </a:r>
          </a:p>
          <a:p>
            <a:pPr eaLnBrk="1" hangingPunct="1">
              <a:lnSpc>
                <a:spcPct val="90000"/>
              </a:lnSpc>
            </a:pPr>
            <a:r>
              <a:rPr lang="cs-CZ" sz="2400" dirty="0" smtClean="0">
                <a:solidFill>
                  <a:schemeClr val="bg1"/>
                </a:solidFill>
              </a:rPr>
              <a:t>geologickém složení </a:t>
            </a:r>
            <a:r>
              <a:rPr lang="cs-CZ" sz="2400" dirty="0">
                <a:solidFill>
                  <a:schemeClr val="bg1"/>
                </a:solidFill>
              </a:rPr>
              <a:t>a pH </a:t>
            </a:r>
            <a:r>
              <a:rPr lang="cs-CZ" sz="2400" dirty="0" smtClean="0">
                <a:solidFill>
                  <a:schemeClr val="bg1"/>
                </a:solidFill>
              </a:rPr>
              <a:t>horniny,</a:t>
            </a:r>
          </a:p>
          <a:p>
            <a:pPr eaLnBrk="1" hangingPunct="1">
              <a:lnSpc>
                <a:spcPct val="90000"/>
              </a:lnSpc>
            </a:pPr>
            <a:r>
              <a:rPr lang="cs-CZ" sz="2400" dirty="0" smtClean="0">
                <a:solidFill>
                  <a:schemeClr val="bg1"/>
                </a:solidFill>
              </a:rPr>
              <a:t>obsahu iontů </a:t>
            </a:r>
            <a:r>
              <a:rPr lang="cs-CZ" sz="2400" dirty="0">
                <a:solidFill>
                  <a:schemeClr val="bg1"/>
                </a:solidFill>
              </a:rPr>
              <a:t>Mg</a:t>
            </a:r>
            <a:r>
              <a:rPr lang="cs-CZ" sz="2400" baseline="30000" dirty="0">
                <a:solidFill>
                  <a:schemeClr val="bg1"/>
                </a:solidFill>
              </a:rPr>
              <a:t>2+</a:t>
            </a:r>
            <a:r>
              <a:rPr lang="cs-CZ" sz="2400" dirty="0">
                <a:solidFill>
                  <a:schemeClr val="bg1"/>
                </a:solidFill>
              </a:rPr>
              <a:t>, Ca</a:t>
            </a:r>
            <a:r>
              <a:rPr lang="cs-CZ" sz="2400" baseline="30000" dirty="0">
                <a:solidFill>
                  <a:schemeClr val="bg1"/>
                </a:solidFill>
              </a:rPr>
              <a:t>2</a:t>
            </a:r>
            <a:r>
              <a:rPr lang="cs-CZ" sz="2400" baseline="30000" dirty="0" smtClean="0">
                <a:solidFill>
                  <a:schemeClr val="bg1"/>
                </a:solidFill>
              </a:rPr>
              <a:t>+</a:t>
            </a:r>
            <a:r>
              <a:rPr lang="cs-CZ" sz="2400" dirty="0" smtClean="0">
                <a:solidFill>
                  <a:schemeClr val="bg1"/>
                </a:solidFill>
              </a:rPr>
              <a:t>,</a:t>
            </a:r>
            <a:endParaRPr lang="cs-CZ" sz="2400" baseline="30000" dirty="0">
              <a:solidFill>
                <a:schemeClr val="bg1"/>
              </a:solidFill>
            </a:endParaRPr>
          </a:p>
          <a:p>
            <a:pPr eaLnBrk="1" hangingPunct="1">
              <a:lnSpc>
                <a:spcPct val="90000"/>
              </a:lnSpc>
            </a:pPr>
            <a:r>
              <a:rPr lang="cs-CZ" sz="2400" dirty="0" smtClean="0">
                <a:solidFill>
                  <a:schemeClr val="bg1"/>
                </a:solidFill>
              </a:rPr>
              <a:t>velikosti a hmotnosti částic v jeskynním aerosolu,</a:t>
            </a:r>
          </a:p>
          <a:p>
            <a:pPr eaLnBrk="1" hangingPunct="1">
              <a:lnSpc>
                <a:spcPct val="90000"/>
              </a:lnSpc>
            </a:pPr>
            <a:r>
              <a:rPr lang="cs-CZ" sz="2400" dirty="0" smtClean="0">
                <a:solidFill>
                  <a:schemeClr val="bg1"/>
                </a:solidFill>
              </a:rPr>
              <a:t>přítomnosti ionizačních zdrojů,</a:t>
            </a:r>
          </a:p>
          <a:p>
            <a:pPr eaLnBrk="1" hangingPunct="1">
              <a:lnSpc>
                <a:spcPct val="90000"/>
              </a:lnSpc>
            </a:pPr>
            <a:r>
              <a:rPr lang="cs-CZ" sz="2400" dirty="0" smtClean="0">
                <a:solidFill>
                  <a:schemeClr val="bg1"/>
                </a:solidFill>
              </a:rPr>
              <a:t>obsahu a koncentraci plynů</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0-#ppt_w/2"/>
                                          </p:val>
                                        </p:tav>
                                        <p:tav tm="100000">
                                          <p:val>
                                            <p:strVal val="#ppt_x"/>
                                          </p:val>
                                        </p:tav>
                                      </p:tavLst>
                                    </p:anim>
                                    <p:anim calcmode="lin" valueType="num">
                                      <p:cBhvr additive="base">
                                        <p:cTn id="8" dur="500" fill="hold"/>
                                        <p:tgtEl>
                                          <p:spTgt spid="5325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3251">
                                            <p:txEl>
                                              <p:pRg st="0" end="0"/>
                                            </p:txEl>
                                          </p:spTgt>
                                        </p:tgtEl>
                                        <p:attrNameLst>
                                          <p:attrName>style.visibility</p:attrName>
                                        </p:attrNameLst>
                                      </p:cBhvr>
                                      <p:to>
                                        <p:strVal val="visible"/>
                                      </p:to>
                                    </p:set>
                                    <p:anim calcmode="lin" valueType="num">
                                      <p:cBhvr additive="base">
                                        <p:cTn id="13" dur="500" fill="hold"/>
                                        <p:tgtEl>
                                          <p:spTgt spid="5325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3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3251">
                                            <p:txEl>
                                              <p:pRg st="1" end="1"/>
                                            </p:txEl>
                                          </p:spTgt>
                                        </p:tgtEl>
                                        <p:attrNameLst>
                                          <p:attrName>style.visibility</p:attrName>
                                        </p:attrNameLst>
                                      </p:cBhvr>
                                      <p:to>
                                        <p:strVal val="visible"/>
                                      </p:to>
                                    </p:set>
                                    <p:anim calcmode="lin" valueType="num">
                                      <p:cBhvr additive="base">
                                        <p:cTn id="19" dur="500" fill="hold"/>
                                        <p:tgtEl>
                                          <p:spTgt spid="5325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3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3251">
                                            <p:txEl>
                                              <p:pRg st="2" end="2"/>
                                            </p:txEl>
                                          </p:spTgt>
                                        </p:tgtEl>
                                        <p:attrNameLst>
                                          <p:attrName>style.visibility</p:attrName>
                                        </p:attrNameLst>
                                      </p:cBhvr>
                                      <p:to>
                                        <p:strVal val="visible"/>
                                      </p:to>
                                    </p:set>
                                    <p:anim calcmode="lin" valueType="num">
                                      <p:cBhvr additive="base">
                                        <p:cTn id="25" dur="500" fill="hold"/>
                                        <p:tgtEl>
                                          <p:spTgt spid="5325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3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3251">
                                            <p:txEl>
                                              <p:pRg st="3" end="3"/>
                                            </p:txEl>
                                          </p:spTgt>
                                        </p:tgtEl>
                                        <p:attrNameLst>
                                          <p:attrName>style.visibility</p:attrName>
                                        </p:attrNameLst>
                                      </p:cBhvr>
                                      <p:to>
                                        <p:strVal val="visible"/>
                                      </p:to>
                                    </p:set>
                                    <p:anim calcmode="lin" valueType="num">
                                      <p:cBhvr additive="base">
                                        <p:cTn id="31" dur="500" fill="hold"/>
                                        <p:tgtEl>
                                          <p:spTgt spid="5325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325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3251">
                                            <p:txEl>
                                              <p:pRg st="4" end="4"/>
                                            </p:txEl>
                                          </p:spTgt>
                                        </p:tgtEl>
                                        <p:attrNameLst>
                                          <p:attrName>style.visibility</p:attrName>
                                        </p:attrNameLst>
                                      </p:cBhvr>
                                      <p:to>
                                        <p:strVal val="visible"/>
                                      </p:to>
                                    </p:set>
                                    <p:anim calcmode="lin" valueType="num">
                                      <p:cBhvr additive="base">
                                        <p:cTn id="37" dur="500" fill="hold"/>
                                        <p:tgtEl>
                                          <p:spTgt spid="5325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325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3251">
                                            <p:txEl>
                                              <p:pRg st="5" end="5"/>
                                            </p:txEl>
                                          </p:spTgt>
                                        </p:tgtEl>
                                        <p:attrNameLst>
                                          <p:attrName>style.visibility</p:attrName>
                                        </p:attrNameLst>
                                      </p:cBhvr>
                                      <p:to>
                                        <p:strVal val="visible"/>
                                      </p:to>
                                    </p:set>
                                    <p:anim calcmode="lin" valueType="num">
                                      <p:cBhvr additive="base">
                                        <p:cTn id="43" dur="500" fill="hold"/>
                                        <p:tgtEl>
                                          <p:spTgt spid="53251">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325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3251">
                                            <p:txEl>
                                              <p:pRg st="6" end="6"/>
                                            </p:txEl>
                                          </p:spTgt>
                                        </p:tgtEl>
                                        <p:attrNameLst>
                                          <p:attrName>style.visibility</p:attrName>
                                        </p:attrNameLst>
                                      </p:cBhvr>
                                      <p:to>
                                        <p:strVal val="visible"/>
                                      </p:to>
                                    </p:set>
                                    <p:anim calcmode="lin" valueType="num">
                                      <p:cBhvr additive="base">
                                        <p:cTn id="49" dur="500" fill="hold"/>
                                        <p:tgtEl>
                                          <p:spTgt spid="53251">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325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3251">
                                            <p:txEl>
                                              <p:pRg st="7" end="7"/>
                                            </p:txEl>
                                          </p:spTgt>
                                        </p:tgtEl>
                                        <p:attrNameLst>
                                          <p:attrName>style.visibility</p:attrName>
                                        </p:attrNameLst>
                                      </p:cBhvr>
                                      <p:to>
                                        <p:strVal val="visible"/>
                                      </p:to>
                                    </p:set>
                                    <p:anim calcmode="lin" valueType="num">
                                      <p:cBhvr additive="base">
                                        <p:cTn id="55" dur="500" fill="hold"/>
                                        <p:tgtEl>
                                          <p:spTgt spid="53251">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325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3251">
                                            <p:txEl>
                                              <p:pRg st="8" end="8"/>
                                            </p:txEl>
                                          </p:spTgt>
                                        </p:tgtEl>
                                        <p:attrNameLst>
                                          <p:attrName>style.visibility</p:attrName>
                                        </p:attrNameLst>
                                      </p:cBhvr>
                                      <p:to>
                                        <p:strVal val="visible"/>
                                      </p:to>
                                    </p:set>
                                    <p:anim calcmode="lin" valueType="num">
                                      <p:cBhvr additive="base">
                                        <p:cTn id="61" dur="500" fill="hold"/>
                                        <p:tgtEl>
                                          <p:spTgt spid="53251">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325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3251">
                                            <p:txEl>
                                              <p:pRg st="9" end="9"/>
                                            </p:txEl>
                                          </p:spTgt>
                                        </p:tgtEl>
                                        <p:attrNameLst>
                                          <p:attrName>style.visibility</p:attrName>
                                        </p:attrNameLst>
                                      </p:cBhvr>
                                      <p:to>
                                        <p:strVal val="visible"/>
                                      </p:to>
                                    </p:set>
                                    <p:anim calcmode="lin" valueType="num">
                                      <p:cBhvr additive="base">
                                        <p:cTn id="67" dur="500" fill="hold"/>
                                        <p:tgtEl>
                                          <p:spTgt spid="53251">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3251">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53251">
                                            <p:txEl>
                                              <p:pRg st="10" end="10"/>
                                            </p:txEl>
                                          </p:spTgt>
                                        </p:tgtEl>
                                        <p:attrNameLst>
                                          <p:attrName>style.visibility</p:attrName>
                                        </p:attrNameLst>
                                      </p:cBhvr>
                                      <p:to>
                                        <p:strVal val="visible"/>
                                      </p:to>
                                    </p:set>
                                    <p:anim calcmode="lin" valueType="num">
                                      <p:cBhvr additive="base">
                                        <p:cTn id="73" dur="500" fill="hold"/>
                                        <p:tgtEl>
                                          <p:spTgt spid="53251">
                                            <p:txEl>
                                              <p:pRg st="10" end="10"/>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53251">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additive="base">
                                        <p:cTn id="79" dur="500" fill="hold"/>
                                        <p:tgtEl>
                                          <p:spTgt spid="12"/>
                                        </p:tgtEl>
                                        <p:attrNameLst>
                                          <p:attrName>ppt_x</p:attrName>
                                        </p:attrNameLst>
                                      </p:cBhvr>
                                      <p:tavLst>
                                        <p:tav tm="0">
                                          <p:val>
                                            <p:strVal val="#ppt_x"/>
                                          </p:val>
                                        </p:tav>
                                        <p:tav tm="100000">
                                          <p:val>
                                            <p:strVal val="#ppt_x"/>
                                          </p:val>
                                        </p:tav>
                                      </p:tavLst>
                                    </p:anim>
                                    <p:anim calcmode="lin" valueType="num">
                                      <p:cBhvr additive="base">
                                        <p:cTn id="8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utoUpdateAnimBg="0"/>
      <p:bldP spid="53251" grpId="0" uiExpand="1"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4"/>
          <p:cNvGrpSpPr>
            <a:grpSpLocks/>
          </p:cNvGrpSpPr>
          <p:nvPr/>
        </p:nvGrpSpPr>
        <p:grpSpPr bwMode="auto">
          <a:xfrm>
            <a:off x="7467600" y="5006106"/>
            <a:ext cx="1296988" cy="1519238"/>
            <a:chOff x="3912" y="862"/>
            <a:chExt cx="817" cy="957"/>
          </a:xfrm>
        </p:grpSpPr>
        <p:sp>
          <p:nvSpPr>
            <p:cNvPr id="13"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4"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5"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6"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9"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2" name="Nadpis 1"/>
          <p:cNvSpPr>
            <a:spLocks noGrp="1"/>
          </p:cNvSpPr>
          <p:nvPr>
            <p:ph type="title"/>
          </p:nvPr>
        </p:nvSpPr>
        <p:spPr>
          <a:xfrm>
            <a:off x="1206500" y="451092"/>
            <a:ext cx="7086600" cy="1276350"/>
          </a:xfrm>
        </p:spPr>
        <p:txBody>
          <a:bodyPr/>
          <a:lstStyle/>
          <a:p>
            <a:r>
              <a:rPr lang="cs-CZ" sz="4000" dirty="0">
                <a:solidFill>
                  <a:srgbClr val="669900"/>
                </a:solidFill>
              </a:rPr>
              <a:t>Proč je vysoká ionizace v jeskyních</a:t>
            </a:r>
            <a:endParaRPr lang="cs-CZ" sz="4000" dirty="0"/>
          </a:p>
        </p:txBody>
      </p:sp>
      <p:sp>
        <p:nvSpPr>
          <p:cNvPr id="3" name="Zástupný symbol pro obsah 2"/>
          <p:cNvSpPr>
            <a:spLocks noGrp="1"/>
          </p:cNvSpPr>
          <p:nvPr>
            <p:ph idx="1"/>
          </p:nvPr>
        </p:nvSpPr>
        <p:spPr>
          <a:xfrm>
            <a:off x="683568" y="1772816"/>
            <a:ext cx="7826375" cy="4968552"/>
          </a:xfrm>
        </p:spPr>
        <p:txBody>
          <a:bodyPr/>
          <a:lstStyle/>
          <a:p>
            <a:r>
              <a:rPr lang="cs-CZ" sz="1700" b="1" dirty="0" smtClean="0">
                <a:solidFill>
                  <a:schemeClr val="bg1"/>
                </a:solidFill>
              </a:rPr>
              <a:t>k nejčastějším ionizačním zdrojům patří radon </a:t>
            </a:r>
            <a:r>
              <a:rPr lang="cs-CZ" sz="1700" b="1" baseline="30000" dirty="0" smtClean="0">
                <a:solidFill>
                  <a:schemeClr val="bg1"/>
                </a:solidFill>
              </a:rPr>
              <a:t>222</a:t>
            </a:r>
            <a:r>
              <a:rPr lang="cs-CZ" sz="1700" b="1" dirty="0" smtClean="0">
                <a:solidFill>
                  <a:schemeClr val="bg1"/>
                </a:solidFill>
              </a:rPr>
              <a:t>Rn (zejména ve vápencových jeskyních); vyvěrá ze stěn a dna jeskyně, někdy tvoří neviditelné plynné jezero do výšky asi 50 cm,</a:t>
            </a:r>
          </a:p>
          <a:p>
            <a:r>
              <a:rPr lang="cs-CZ" sz="1700" b="1" dirty="0" smtClean="0">
                <a:solidFill>
                  <a:schemeClr val="bg1"/>
                </a:solidFill>
              </a:rPr>
              <a:t>k ionizaci rovněž přispívá mechanické tříštění kapající vody,</a:t>
            </a:r>
          </a:p>
          <a:p>
            <a:r>
              <a:rPr lang="cs-CZ" sz="1700" b="1" dirty="0" smtClean="0">
                <a:solidFill>
                  <a:schemeClr val="bg1"/>
                </a:solidFill>
              </a:rPr>
              <a:t>záporně </a:t>
            </a:r>
            <a:r>
              <a:rPr lang="cs-CZ" sz="1700" b="1" dirty="0">
                <a:solidFill>
                  <a:schemeClr val="bg1"/>
                </a:solidFill>
              </a:rPr>
              <a:t>nabité stěny jeskyně přitahují kladné ionty a odpuzují záporně nabité ionty, které jsou vytlačovány do středu, kde vytvoří oblak v prostoru </a:t>
            </a:r>
            <a:r>
              <a:rPr lang="cs-CZ" sz="1700" b="1" dirty="0" smtClean="0">
                <a:solidFill>
                  <a:schemeClr val="bg1"/>
                </a:solidFill>
              </a:rPr>
              <a:t>jeskyně,</a:t>
            </a:r>
          </a:p>
          <a:p>
            <a:r>
              <a:rPr lang="cs-CZ" sz="1700" b="1" dirty="0" smtClean="0">
                <a:solidFill>
                  <a:schemeClr val="bg1"/>
                </a:solidFill>
              </a:rPr>
              <a:t>kladné </a:t>
            </a:r>
            <a:r>
              <a:rPr lang="cs-CZ" sz="1700" b="1" dirty="0">
                <a:solidFill>
                  <a:schemeClr val="bg1"/>
                </a:solidFill>
              </a:rPr>
              <a:t>ionty </a:t>
            </a:r>
            <a:r>
              <a:rPr lang="cs-CZ" sz="1700" b="1" dirty="0" smtClean="0">
                <a:solidFill>
                  <a:schemeClr val="bg1"/>
                </a:solidFill>
              </a:rPr>
              <a:t>zanikají na </a:t>
            </a:r>
            <a:r>
              <a:rPr lang="cs-CZ" sz="1700" b="1" dirty="0">
                <a:solidFill>
                  <a:schemeClr val="bg1"/>
                </a:solidFill>
              </a:rPr>
              <a:t>záporně nabitých stěnách jeskyně a na molekulách vody, které kondenzují na stěnách a jsou silně zastoupeny </a:t>
            </a:r>
            <a:r>
              <a:rPr lang="cs-CZ" sz="1700" b="1" dirty="0" smtClean="0">
                <a:solidFill>
                  <a:schemeClr val="bg1"/>
                </a:solidFill>
              </a:rPr>
              <a:t/>
            </a:r>
            <a:br>
              <a:rPr lang="cs-CZ" sz="1700" b="1" dirty="0" smtClean="0">
                <a:solidFill>
                  <a:schemeClr val="bg1"/>
                </a:solidFill>
              </a:rPr>
            </a:br>
            <a:r>
              <a:rPr lang="cs-CZ" sz="1700" b="1" dirty="0" smtClean="0">
                <a:solidFill>
                  <a:schemeClr val="bg1"/>
                </a:solidFill>
              </a:rPr>
              <a:t>i </a:t>
            </a:r>
            <a:r>
              <a:rPr lang="cs-CZ" sz="1700" b="1" dirty="0">
                <a:solidFill>
                  <a:schemeClr val="bg1"/>
                </a:solidFill>
              </a:rPr>
              <a:t>ve </a:t>
            </a:r>
            <a:r>
              <a:rPr lang="cs-CZ" sz="1700" b="1" dirty="0" smtClean="0">
                <a:solidFill>
                  <a:schemeClr val="bg1"/>
                </a:solidFill>
              </a:rPr>
              <a:t>vzduchu,</a:t>
            </a:r>
          </a:p>
          <a:p>
            <a:r>
              <a:rPr lang="cs-CZ" sz="1700" b="1" dirty="0" smtClean="0">
                <a:solidFill>
                  <a:schemeClr val="bg1"/>
                </a:solidFill>
              </a:rPr>
              <a:t>ionty </a:t>
            </a:r>
            <a:r>
              <a:rPr lang="cs-CZ" sz="1700" b="1" dirty="0">
                <a:solidFill>
                  <a:schemeClr val="bg1"/>
                </a:solidFill>
              </a:rPr>
              <a:t>mezi sebou nerekombinují, poněvadž volné lehké záporné ionty mají oproti ostatním částicím velmi vysokou </a:t>
            </a:r>
            <a:r>
              <a:rPr lang="cs-CZ" sz="1700" b="1" dirty="0" smtClean="0">
                <a:solidFill>
                  <a:schemeClr val="bg1"/>
                </a:solidFill>
              </a:rPr>
              <a:t>pohyblivost,</a:t>
            </a:r>
          </a:p>
          <a:p>
            <a:r>
              <a:rPr lang="cs-CZ" sz="1700" b="1" dirty="0" smtClean="0">
                <a:solidFill>
                  <a:schemeClr val="bg1"/>
                </a:solidFill>
              </a:rPr>
              <a:t>ionty </a:t>
            </a:r>
            <a:r>
              <a:rPr lang="cs-CZ" sz="1700" b="1" dirty="0">
                <a:solidFill>
                  <a:schemeClr val="bg1"/>
                </a:solidFill>
              </a:rPr>
              <a:t>nezanikají ani na kondenzačních jádrech a prachových částicích, neboť v jeskyních je prachu velice </a:t>
            </a:r>
            <a:r>
              <a:rPr lang="cs-CZ" sz="1700" b="1" dirty="0" smtClean="0">
                <a:solidFill>
                  <a:schemeClr val="bg1"/>
                </a:solidFill>
              </a:rPr>
              <a:t>málo,</a:t>
            </a:r>
          </a:p>
          <a:p>
            <a:r>
              <a:rPr lang="cs-CZ" sz="1700" b="1" dirty="0" smtClean="0">
                <a:solidFill>
                  <a:schemeClr val="bg1"/>
                </a:solidFill>
              </a:rPr>
              <a:t>výsledkem je vysoká koncentrace záporných iontů v celém objemu jeskyně</a:t>
            </a:r>
            <a:endParaRPr lang="cs-CZ" sz="1700" b="1" dirty="0">
              <a:solidFill>
                <a:schemeClr val="bg1"/>
              </a:solidFill>
            </a:endParaRPr>
          </a:p>
        </p:txBody>
      </p:sp>
    </p:spTree>
    <p:extLst>
      <p:ext uri="{BB962C8B-B14F-4D97-AF65-F5344CB8AC3E}">
        <p14:creationId xmlns:p14="http://schemas.microsoft.com/office/powerpoint/2010/main" val="69942979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7086600" y="4343400"/>
            <a:ext cx="1192213" cy="1905000"/>
            <a:chOff x="4910" y="3031"/>
            <a:chExt cx="751" cy="1200"/>
          </a:xfrm>
        </p:grpSpPr>
        <p:sp>
          <p:nvSpPr>
            <p:cNvPr id="14341" name="AutoShape 15"/>
            <p:cNvSpPr>
              <a:spLocks noChangeArrowheads="1"/>
            </p:cNvSpPr>
            <p:nvPr/>
          </p:nvSpPr>
          <p:spPr bwMode="auto">
            <a:xfrm rot="-2700000">
              <a:off x="4971" y="3080"/>
              <a:ext cx="204" cy="202"/>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4342" name="AutoShape 16"/>
            <p:cNvSpPr>
              <a:spLocks noChangeArrowheads="1"/>
            </p:cNvSpPr>
            <p:nvPr/>
          </p:nvSpPr>
          <p:spPr bwMode="auto">
            <a:xfrm rot="8100000">
              <a:off x="4923" y="3031"/>
              <a:ext cx="312" cy="31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4343" name="AutoShape 17"/>
            <p:cNvSpPr>
              <a:spLocks noChangeArrowheads="1"/>
            </p:cNvSpPr>
            <p:nvPr/>
          </p:nvSpPr>
          <p:spPr bwMode="auto">
            <a:xfrm>
              <a:off x="5086" y="3812"/>
              <a:ext cx="288" cy="288"/>
            </a:xfrm>
            <a:prstGeom prst="diamond">
              <a:avLst/>
            </a:prstGeom>
            <a:solidFill>
              <a:schemeClr val="accent1"/>
            </a:solidFill>
            <a:ln w="12700">
              <a:solidFill>
                <a:schemeClr val="accent1"/>
              </a:solidFill>
              <a:miter lim="800000"/>
              <a:headEnd/>
              <a:tailEnd/>
            </a:ln>
          </p:spPr>
          <p:txBody>
            <a:bodyPr wrap="none" anchor="ctr"/>
            <a:lstStyle/>
            <a:p>
              <a:endParaRPr lang="cs-CZ"/>
            </a:p>
          </p:txBody>
        </p:sp>
        <p:sp>
          <p:nvSpPr>
            <p:cNvPr id="14344" name="AutoShape 18"/>
            <p:cNvSpPr>
              <a:spLocks noChangeArrowheads="1"/>
            </p:cNvSpPr>
            <p:nvPr/>
          </p:nvSpPr>
          <p:spPr bwMode="auto">
            <a:xfrm rot="16200000" flipH="1">
              <a:off x="5001" y="3577"/>
              <a:ext cx="450" cy="45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4345" name="AutoShape 19"/>
            <p:cNvSpPr>
              <a:spLocks noChangeArrowheads="1"/>
            </p:cNvSpPr>
            <p:nvPr/>
          </p:nvSpPr>
          <p:spPr bwMode="auto">
            <a:xfrm flipH="1">
              <a:off x="5110" y="4029"/>
              <a:ext cx="197"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4346" name="AutoShape 20"/>
            <p:cNvSpPr>
              <a:spLocks noChangeArrowheads="1"/>
            </p:cNvSpPr>
            <p:nvPr/>
          </p:nvSpPr>
          <p:spPr bwMode="auto">
            <a:xfrm rot="8100000">
              <a:off x="4910" y="3360"/>
              <a:ext cx="451" cy="45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4347" name="Freeform 21"/>
            <p:cNvSpPr>
              <a:spLocks/>
            </p:cNvSpPr>
            <p:nvPr/>
          </p:nvSpPr>
          <p:spPr bwMode="auto">
            <a:xfrm>
              <a:off x="5460" y="3833"/>
              <a:ext cx="201" cy="398"/>
            </a:xfrm>
            <a:custGeom>
              <a:avLst/>
              <a:gdLst>
                <a:gd name="T0" fmla="*/ 0 w 201"/>
                <a:gd name="T1" fmla="*/ 0 h 398"/>
                <a:gd name="T2" fmla="*/ 0 w 201"/>
                <a:gd name="T3" fmla="*/ 199 h 398"/>
                <a:gd name="T4" fmla="*/ 200 w 201"/>
                <a:gd name="T5" fmla="*/ 397 h 398"/>
                <a:gd name="T6" fmla="*/ 200 w 201"/>
                <a:gd name="T7" fmla="*/ 196 h 398"/>
                <a:gd name="T8" fmla="*/ 0 w 201"/>
                <a:gd name="T9" fmla="*/ 0 h 398"/>
                <a:gd name="T10" fmla="*/ 0 60000 65536"/>
                <a:gd name="T11" fmla="*/ 0 60000 65536"/>
                <a:gd name="T12" fmla="*/ 0 60000 65536"/>
                <a:gd name="T13" fmla="*/ 0 60000 65536"/>
                <a:gd name="T14" fmla="*/ 0 60000 65536"/>
                <a:gd name="T15" fmla="*/ 0 w 201"/>
                <a:gd name="T16" fmla="*/ 0 h 398"/>
                <a:gd name="T17" fmla="*/ 201 w 201"/>
                <a:gd name="T18" fmla="*/ 398 h 398"/>
              </a:gdLst>
              <a:ahLst/>
              <a:cxnLst>
                <a:cxn ang="T10">
                  <a:pos x="T0" y="T1"/>
                </a:cxn>
                <a:cxn ang="T11">
                  <a:pos x="T2" y="T3"/>
                </a:cxn>
                <a:cxn ang="T12">
                  <a:pos x="T4" y="T5"/>
                </a:cxn>
                <a:cxn ang="T13">
                  <a:pos x="T6" y="T7"/>
                </a:cxn>
                <a:cxn ang="T14">
                  <a:pos x="T8" y="T9"/>
                </a:cxn>
              </a:cxnLst>
              <a:rect l="T15" t="T16" r="T17" b="T18"/>
              <a:pathLst>
                <a:path w="201" h="398">
                  <a:moveTo>
                    <a:pt x="0" y="0"/>
                  </a:moveTo>
                  <a:lnTo>
                    <a:pt x="0" y="199"/>
                  </a:lnTo>
                  <a:lnTo>
                    <a:pt x="200" y="397"/>
                  </a:lnTo>
                  <a:lnTo>
                    <a:pt x="200" y="196"/>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sp>
        <p:nvSpPr>
          <p:cNvPr id="7180" name="Rectangle 12"/>
          <p:cNvSpPr>
            <a:spLocks noGrp="1" noChangeArrowheads="1"/>
          </p:cNvSpPr>
          <p:nvPr>
            <p:ph type="title"/>
          </p:nvPr>
        </p:nvSpPr>
        <p:spPr>
          <a:xfrm>
            <a:off x="1206500" y="451092"/>
            <a:ext cx="7086600" cy="1276350"/>
          </a:xfrm>
        </p:spPr>
        <p:txBody>
          <a:bodyPr/>
          <a:lstStyle/>
          <a:p>
            <a:pPr eaLnBrk="1" hangingPunct="1"/>
            <a:r>
              <a:rPr lang="cs-CZ" sz="4000" dirty="0" smtClean="0">
                <a:solidFill>
                  <a:srgbClr val="669900"/>
                </a:solidFill>
              </a:rPr>
              <a:t>Čím přispívá k ionizaci člověk</a:t>
            </a:r>
          </a:p>
        </p:txBody>
      </p:sp>
      <p:sp>
        <p:nvSpPr>
          <p:cNvPr id="7181" name="Rectangle 13"/>
          <p:cNvSpPr>
            <a:spLocks noGrp="1" noChangeArrowheads="1"/>
          </p:cNvSpPr>
          <p:nvPr>
            <p:ph idx="1"/>
          </p:nvPr>
        </p:nvSpPr>
        <p:spPr>
          <a:xfrm>
            <a:off x="674688" y="1692895"/>
            <a:ext cx="7826375" cy="4544417"/>
          </a:xfrm>
        </p:spPr>
        <p:txBody>
          <a:bodyPr/>
          <a:lstStyle/>
          <a:p>
            <a:pPr eaLnBrk="1" hangingPunct="1"/>
            <a:r>
              <a:rPr lang="cs-CZ" sz="2000" dirty="0" smtClean="0">
                <a:solidFill>
                  <a:schemeClr val="bg1"/>
                </a:solidFill>
              </a:rPr>
              <a:t>Dýchání: vzduch se v plicích čistí, zvlhčuje, otepluje, ochuzuje </a:t>
            </a:r>
            <a:br>
              <a:rPr lang="cs-CZ" sz="2000" dirty="0" smtClean="0">
                <a:solidFill>
                  <a:schemeClr val="bg1"/>
                </a:solidFill>
              </a:rPr>
            </a:br>
            <a:r>
              <a:rPr lang="cs-CZ" sz="2000" dirty="0" smtClean="0">
                <a:solidFill>
                  <a:schemeClr val="bg1"/>
                </a:solidFill>
              </a:rPr>
              <a:t>o kyslík O</a:t>
            </a:r>
            <a:r>
              <a:rPr lang="cs-CZ" sz="2000" baseline="-25000" dirty="0" smtClean="0">
                <a:solidFill>
                  <a:schemeClr val="bg1"/>
                </a:solidFill>
              </a:rPr>
              <a:t>2</a:t>
            </a:r>
            <a:r>
              <a:rPr lang="cs-CZ" sz="2000" dirty="0" smtClean="0">
                <a:solidFill>
                  <a:schemeClr val="bg1"/>
                </a:solidFill>
              </a:rPr>
              <a:t> a obohacuje o oxid uhličitý CO</a:t>
            </a:r>
            <a:r>
              <a:rPr lang="cs-CZ" sz="2000" baseline="-25000" dirty="0" smtClean="0">
                <a:solidFill>
                  <a:schemeClr val="bg1"/>
                </a:solidFill>
              </a:rPr>
              <a:t>2</a:t>
            </a:r>
          </a:p>
          <a:p>
            <a:pPr eaLnBrk="1" hangingPunct="1"/>
            <a:r>
              <a:rPr lang="cs-CZ" sz="2000" dirty="0" smtClean="0">
                <a:solidFill>
                  <a:schemeClr val="bg1"/>
                </a:solidFill>
              </a:rPr>
              <a:t>Vydechovaný vzduch obsahuje: N</a:t>
            </a:r>
            <a:r>
              <a:rPr lang="cs-CZ" sz="2000" baseline="-25000" dirty="0" smtClean="0">
                <a:solidFill>
                  <a:schemeClr val="bg1"/>
                </a:solidFill>
              </a:rPr>
              <a:t>2</a:t>
            </a:r>
            <a:r>
              <a:rPr lang="cs-CZ" sz="2000" dirty="0" smtClean="0">
                <a:solidFill>
                  <a:schemeClr val="bg1"/>
                </a:solidFill>
              </a:rPr>
              <a:t>, O</a:t>
            </a:r>
            <a:r>
              <a:rPr lang="cs-CZ" sz="2000" baseline="-25000" dirty="0" smtClean="0">
                <a:solidFill>
                  <a:schemeClr val="bg1"/>
                </a:solidFill>
              </a:rPr>
              <a:t>2</a:t>
            </a:r>
            <a:r>
              <a:rPr lang="cs-CZ" sz="2000" dirty="0" smtClean="0">
                <a:solidFill>
                  <a:schemeClr val="bg1"/>
                </a:solidFill>
              </a:rPr>
              <a:t>, CO</a:t>
            </a:r>
            <a:r>
              <a:rPr lang="cs-CZ" sz="2000" baseline="-25000" dirty="0" smtClean="0">
                <a:solidFill>
                  <a:schemeClr val="bg1"/>
                </a:solidFill>
              </a:rPr>
              <a:t>2</a:t>
            </a:r>
            <a:r>
              <a:rPr lang="cs-CZ" sz="2000" dirty="0" smtClean="0">
                <a:solidFill>
                  <a:schemeClr val="bg1"/>
                </a:solidFill>
              </a:rPr>
              <a:t>, Ar, vodní páru, </a:t>
            </a:r>
            <a:br>
              <a:rPr lang="cs-CZ" sz="2000" dirty="0" smtClean="0">
                <a:solidFill>
                  <a:schemeClr val="bg1"/>
                </a:solidFill>
              </a:rPr>
            </a:br>
            <a:r>
              <a:rPr lang="cs-CZ" sz="2000" dirty="0" smtClean="0">
                <a:solidFill>
                  <a:schemeClr val="bg1"/>
                </a:solidFill>
              </a:rPr>
              <a:t>v malé míře amoniak, aceton, metanol, etanol, isopren, oxidy dusnatý a uhelnatý aj. (celkem několik stovek chemických sloučenin)</a:t>
            </a:r>
          </a:p>
          <a:p>
            <a:pPr eaLnBrk="1" hangingPunct="1"/>
            <a:r>
              <a:rPr lang="cs-CZ" sz="2000" dirty="0" smtClean="0">
                <a:solidFill>
                  <a:schemeClr val="bg1"/>
                </a:solidFill>
              </a:rPr>
              <a:t>Molekuly většiny z vydechovaných látek podléhají v ovzduší ionizaci</a:t>
            </a:r>
          </a:p>
          <a:p>
            <a:pPr eaLnBrk="1" hangingPunct="1"/>
            <a:r>
              <a:rPr lang="cs-CZ" sz="2000" dirty="0" smtClean="0">
                <a:solidFill>
                  <a:schemeClr val="bg1"/>
                </a:solidFill>
              </a:rPr>
              <a:t>Nad každým člověkem se nachází sloupec vodní páry a iontů, který se s ním </a:t>
            </a:r>
            <a:r>
              <a:rPr lang="cs-CZ" sz="2000" dirty="0">
                <a:solidFill>
                  <a:schemeClr val="bg1"/>
                </a:solidFill>
              </a:rPr>
              <a:t>stále pohybuje</a:t>
            </a:r>
            <a:endParaRPr lang="cs-CZ" sz="2000" dirty="0" smtClean="0">
              <a:solidFill>
                <a:schemeClr val="bg1"/>
              </a:solidFill>
            </a:endParaRPr>
          </a:p>
          <a:p>
            <a:pPr eaLnBrk="1" hangingPunct="1"/>
            <a:r>
              <a:rPr lang="cs-CZ" sz="2000" dirty="0" smtClean="0">
                <a:solidFill>
                  <a:schemeClr val="bg1"/>
                </a:solidFill>
              </a:rPr>
              <a:t>Tento sloupec je elektricky vodivější než okolní ovzduší</a:t>
            </a:r>
          </a:p>
          <a:p>
            <a:pPr eaLnBrk="1" hangingPunct="1"/>
            <a:r>
              <a:rPr lang="cs-CZ" sz="2000" dirty="0" smtClean="0">
                <a:solidFill>
                  <a:schemeClr val="bg1"/>
                </a:solidFill>
              </a:rPr>
              <a:t>Takový sloupec je stále nad všemi živými organismy </a:t>
            </a:r>
            <a:br>
              <a:rPr lang="cs-CZ" sz="2000" dirty="0" smtClean="0">
                <a:solidFill>
                  <a:schemeClr val="bg1"/>
                </a:solidFill>
              </a:rPr>
            </a:br>
            <a:r>
              <a:rPr lang="cs-CZ" sz="2000" dirty="0" smtClean="0">
                <a:solidFill>
                  <a:schemeClr val="bg1"/>
                </a:solidFill>
              </a:rPr>
              <a:t>(živočichy i rostlinami)</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180"/>
                                        </p:tgtEl>
                                        <p:attrNameLst>
                                          <p:attrName>style.visibility</p:attrName>
                                        </p:attrNameLst>
                                      </p:cBhvr>
                                      <p:to>
                                        <p:strVal val="visible"/>
                                      </p:to>
                                    </p:set>
                                    <p:anim calcmode="lin" valueType="num">
                                      <p:cBhvr additive="base">
                                        <p:cTn id="7" dur="500" fill="hold"/>
                                        <p:tgtEl>
                                          <p:spTgt spid="7180"/>
                                        </p:tgtEl>
                                        <p:attrNameLst>
                                          <p:attrName>ppt_x</p:attrName>
                                        </p:attrNameLst>
                                      </p:cBhvr>
                                      <p:tavLst>
                                        <p:tav tm="0">
                                          <p:val>
                                            <p:strVal val="#ppt_x"/>
                                          </p:val>
                                        </p:tav>
                                        <p:tav tm="100000">
                                          <p:val>
                                            <p:strVal val="#ppt_x"/>
                                          </p:val>
                                        </p:tav>
                                      </p:tavLst>
                                    </p:anim>
                                    <p:anim calcmode="lin" valueType="num">
                                      <p:cBhvr additive="base">
                                        <p:cTn id="8" dur="500" fill="hold"/>
                                        <p:tgtEl>
                                          <p:spTgt spid="718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7181">
                                            <p:txEl>
                                              <p:pRg st="0" end="0"/>
                                            </p:txEl>
                                          </p:spTgt>
                                        </p:tgtEl>
                                        <p:attrNameLst>
                                          <p:attrName>style.visibility</p:attrName>
                                        </p:attrNameLst>
                                      </p:cBhvr>
                                      <p:to>
                                        <p:strVal val="visible"/>
                                      </p:to>
                                    </p:set>
                                    <p:animEffect transition="in" filter="slide(fromTop)">
                                      <p:cBhvr>
                                        <p:cTn id="13" dur="500"/>
                                        <p:tgtEl>
                                          <p:spTgt spid="7181">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1" fill="hold" grpId="0" nodeType="clickEffect">
                                  <p:stCondLst>
                                    <p:cond delay="0"/>
                                  </p:stCondLst>
                                  <p:childTnLst>
                                    <p:set>
                                      <p:cBhvr>
                                        <p:cTn id="17" dur="1" fill="hold">
                                          <p:stCondLst>
                                            <p:cond delay="0"/>
                                          </p:stCondLst>
                                        </p:cTn>
                                        <p:tgtEl>
                                          <p:spTgt spid="7181">
                                            <p:txEl>
                                              <p:pRg st="1" end="1"/>
                                            </p:txEl>
                                          </p:spTgt>
                                        </p:tgtEl>
                                        <p:attrNameLst>
                                          <p:attrName>style.visibility</p:attrName>
                                        </p:attrNameLst>
                                      </p:cBhvr>
                                      <p:to>
                                        <p:strVal val="visible"/>
                                      </p:to>
                                    </p:set>
                                    <p:animEffect transition="in" filter="slide(fromTop)">
                                      <p:cBhvr>
                                        <p:cTn id="18" dur="500"/>
                                        <p:tgtEl>
                                          <p:spTgt spid="7181">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grpId="0" nodeType="clickEffect">
                                  <p:stCondLst>
                                    <p:cond delay="0"/>
                                  </p:stCondLst>
                                  <p:childTnLst>
                                    <p:set>
                                      <p:cBhvr>
                                        <p:cTn id="22" dur="1" fill="hold">
                                          <p:stCondLst>
                                            <p:cond delay="0"/>
                                          </p:stCondLst>
                                        </p:cTn>
                                        <p:tgtEl>
                                          <p:spTgt spid="7181">
                                            <p:txEl>
                                              <p:pRg st="2" end="2"/>
                                            </p:txEl>
                                          </p:spTgt>
                                        </p:tgtEl>
                                        <p:attrNameLst>
                                          <p:attrName>style.visibility</p:attrName>
                                        </p:attrNameLst>
                                      </p:cBhvr>
                                      <p:to>
                                        <p:strVal val="visible"/>
                                      </p:to>
                                    </p:set>
                                    <p:animEffect transition="in" filter="slide(fromTop)">
                                      <p:cBhvr>
                                        <p:cTn id="23" dur="500"/>
                                        <p:tgtEl>
                                          <p:spTgt spid="718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grpId="0" nodeType="clickEffect">
                                  <p:stCondLst>
                                    <p:cond delay="0"/>
                                  </p:stCondLst>
                                  <p:childTnLst>
                                    <p:set>
                                      <p:cBhvr>
                                        <p:cTn id="27" dur="1" fill="hold">
                                          <p:stCondLst>
                                            <p:cond delay="0"/>
                                          </p:stCondLst>
                                        </p:cTn>
                                        <p:tgtEl>
                                          <p:spTgt spid="7181">
                                            <p:txEl>
                                              <p:pRg st="3" end="3"/>
                                            </p:txEl>
                                          </p:spTgt>
                                        </p:tgtEl>
                                        <p:attrNameLst>
                                          <p:attrName>style.visibility</p:attrName>
                                        </p:attrNameLst>
                                      </p:cBhvr>
                                      <p:to>
                                        <p:strVal val="visible"/>
                                      </p:to>
                                    </p:set>
                                    <p:animEffect transition="in" filter="slide(fromTop)">
                                      <p:cBhvr>
                                        <p:cTn id="28" dur="500"/>
                                        <p:tgtEl>
                                          <p:spTgt spid="7181">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grpId="0" nodeType="clickEffect">
                                  <p:stCondLst>
                                    <p:cond delay="0"/>
                                  </p:stCondLst>
                                  <p:childTnLst>
                                    <p:set>
                                      <p:cBhvr>
                                        <p:cTn id="32" dur="1" fill="hold">
                                          <p:stCondLst>
                                            <p:cond delay="0"/>
                                          </p:stCondLst>
                                        </p:cTn>
                                        <p:tgtEl>
                                          <p:spTgt spid="7181">
                                            <p:txEl>
                                              <p:pRg st="4" end="4"/>
                                            </p:txEl>
                                          </p:spTgt>
                                        </p:tgtEl>
                                        <p:attrNameLst>
                                          <p:attrName>style.visibility</p:attrName>
                                        </p:attrNameLst>
                                      </p:cBhvr>
                                      <p:to>
                                        <p:strVal val="visible"/>
                                      </p:to>
                                    </p:set>
                                    <p:animEffect transition="in" filter="slide(fromTop)">
                                      <p:cBhvr>
                                        <p:cTn id="33" dur="500"/>
                                        <p:tgtEl>
                                          <p:spTgt spid="7181">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1" fill="hold" grpId="0" nodeType="clickEffect">
                                  <p:stCondLst>
                                    <p:cond delay="0"/>
                                  </p:stCondLst>
                                  <p:childTnLst>
                                    <p:set>
                                      <p:cBhvr>
                                        <p:cTn id="37" dur="1" fill="hold">
                                          <p:stCondLst>
                                            <p:cond delay="0"/>
                                          </p:stCondLst>
                                        </p:cTn>
                                        <p:tgtEl>
                                          <p:spTgt spid="7181">
                                            <p:txEl>
                                              <p:pRg st="5" end="5"/>
                                            </p:txEl>
                                          </p:spTgt>
                                        </p:tgtEl>
                                        <p:attrNameLst>
                                          <p:attrName>style.visibility</p:attrName>
                                        </p:attrNameLst>
                                      </p:cBhvr>
                                      <p:to>
                                        <p:strVal val="visible"/>
                                      </p:to>
                                    </p:set>
                                    <p:animEffect transition="in" filter="slide(fromTop)">
                                      <p:cBhvr>
                                        <p:cTn id="38" dur="500"/>
                                        <p:tgtEl>
                                          <p:spTgt spid="7181">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 calcmode="lin" valueType="num">
                                      <p:cBhvr additive="base">
                                        <p:cTn id="43" dur="500" fill="hold"/>
                                        <p:tgtEl>
                                          <p:spTgt spid="2"/>
                                        </p:tgtEl>
                                        <p:attrNameLst>
                                          <p:attrName>ppt_x</p:attrName>
                                        </p:attrNameLst>
                                      </p:cBhvr>
                                      <p:tavLst>
                                        <p:tav tm="0">
                                          <p:val>
                                            <p:strVal val="#ppt_x"/>
                                          </p:val>
                                        </p:tav>
                                        <p:tav tm="100000">
                                          <p:val>
                                            <p:strVal val="#ppt_x"/>
                                          </p:val>
                                        </p:tav>
                                      </p:tavLst>
                                    </p:anim>
                                    <p:anim calcmode="lin" valueType="num">
                                      <p:cBhvr additive="base">
                                        <p:cTn id="4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80" grpId="0" autoUpdateAnimBg="0"/>
      <p:bldP spid="7181" grpId="0" uiExpand="1"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 name="Tabulka 3"/>
          <p:cNvGraphicFramePr>
            <a:graphicFrameLocks noGrp="1"/>
          </p:cNvGraphicFramePr>
          <p:nvPr>
            <p:extLst>
              <p:ext uri="{D42A27DB-BD31-4B8C-83A1-F6EECF244321}">
                <p14:modId xmlns:p14="http://schemas.microsoft.com/office/powerpoint/2010/main" val="3514854219"/>
              </p:ext>
            </p:extLst>
          </p:nvPr>
        </p:nvGraphicFramePr>
        <p:xfrm>
          <a:off x="898813" y="2457104"/>
          <a:ext cx="7380000" cy="1908000"/>
        </p:xfrm>
        <a:graphic>
          <a:graphicData uri="http://schemas.openxmlformats.org/drawingml/2006/table">
            <a:tbl>
              <a:tblPr>
                <a:tableStyleId>{5C22544A-7EE6-4342-B048-85BDC9FD1C3A}</a:tableStyleId>
              </a:tblPr>
              <a:tblGrid>
                <a:gridCol w="3690000"/>
                <a:gridCol w="3690000"/>
              </a:tblGrid>
              <a:tr h="318000">
                <a:tc>
                  <a:txBody>
                    <a:bodyPr/>
                    <a:lstStyle/>
                    <a:p>
                      <a:pPr algn="ctr">
                        <a:spcAft>
                          <a:spcPts val="0"/>
                        </a:spcAft>
                      </a:pPr>
                      <a:r>
                        <a:rPr lang="cs-CZ" sz="1600" b="1" dirty="0">
                          <a:solidFill>
                            <a:schemeClr val="bg1"/>
                          </a:solidFill>
                          <a:effectLst/>
                        </a:rPr>
                        <a:t>Zátěž</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c>
                  <a:txBody>
                    <a:bodyPr/>
                    <a:lstStyle/>
                    <a:p>
                      <a:pPr algn="ctr">
                        <a:spcAft>
                          <a:spcPts val="0"/>
                        </a:spcAft>
                      </a:pPr>
                      <a:r>
                        <a:rPr lang="cs-CZ" sz="1600" b="1" dirty="0">
                          <a:solidFill>
                            <a:schemeClr val="bg1"/>
                          </a:solidFill>
                          <a:effectLst/>
                        </a:rPr>
                        <a:t>Spotřeba vzduchu v l/min</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accent4"/>
                    </a:solidFill>
                  </a:tcPr>
                </a:tc>
              </a:tr>
              <a:tr h="318000">
                <a:tc>
                  <a:txBody>
                    <a:bodyPr/>
                    <a:lstStyle/>
                    <a:p>
                      <a:pPr algn="just">
                        <a:spcAft>
                          <a:spcPts val="0"/>
                        </a:spcAft>
                      </a:pPr>
                      <a:r>
                        <a:rPr lang="cs-CZ" sz="1600" b="1" dirty="0">
                          <a:solidFill>
                            <a:schemeClr val="bg1"/>
                          </a:solidFill>
                          <a:effectLst/>
                        </a:rPr>
                        <a:t>Klid</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cs-CZ" sz="1600" b="1" dirty="0">
                          <a:solidFill>
                            <a:schemeClr val="bg1"/>
                          </a:solidFill>
                          <a:effectLst/>
                        </a:rPr>
                        <a:t>13</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18000">
                <a:tc>
                  <a:txBody>
                    <a:bodyPr/>
                    <a:lstStyle/>
                    <a:p>
                      <a:pPr algn="just">
                        <a:spcAft>
                          <a:spcPts val="0"/>
                        </a:spcAft>
                      </a:pPr>
                      <a:r>
                        <a:rPr lang="cs-CZ" sz="1600" b="1" dirty="0">
                          <a:solidFill>
                            <a:schemeClr val="bg1"/>
                          </a:solidFill>
                          <a:effectLst/>
                        </a:rPr>
                        <a:t>Lehká</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cs-CZ" sz="1600" b="1" dirty="0">
                          <a:solidFill>
                            <a:schemeClr val="bg1"/>
                          </a:solidFill>
                          <a:effectLst/>
                        </a:rPr>
                        <a:t>25</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18000">
                <a:tc>
                  <a:txBody>
                    <a:bodyPr/>
                    <a:lstStyle/>
                    <a:p>
                      <a:pPr algn="just">
                        <a:spcAft>
                          <a:spcPts val="0"/>
                        </a:spcAft>
                      </a:pPr>
                      <a:r>
                        <a:rPr lang="cs-CZ" sz="1600" b="1" dirty="0">
                          <a:solidFill>
                            <a:schemeClr val="bg1"/>
                          </a:solidFill>
                          <a:effectLst/>
                        </a:rPr>
                        <a:t>Střední</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cs-CZ" sz="1600" b="1" dirty="0">
                          <a:solidFill>
                            <a:schemeClr val="bg1"/>
                          </a:solidFill>
                          <a:effectLst/>
                        </a:rPr>
                        <a:t>35</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18000">
                <a:tc>
                  <a:txBody>
                    <a:bodyPr/>
                    <a:lstStyle/>
                    <a:p>
                      <a:pPr algn="just">
                        <a:spcAft>
                          <a:spcPts val="0"/>
                        </a:spcAft>
                      </a:pPr>
                      <a:r>
                        <a:rPr lang="cs-CZ" sz="1600" b="1" dirty="0">
                          <a:solidFill>
                            <a:schemeClr val="bg1"/>
                          </a:solidFill>
                          <a:effectLst/>
                        </a:rPr>
                        <a:t>Těžká</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cs-CZ" sz="1600" b="1" dirty="0">
                          <a:solidFill>
                            <a:schemeClr val="bg1"/>
                          </a:solidFill>
                          <a:effectLst/>
                        </a:rPr>
                        <a:t>50</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r h="318000">
                <a:tc>
                  <a:txBody>
                    <a:bodyPr/>
                    <a:lstStyle/>
                    <a:p>
                      <a:pPr algn="just">
                        <a:spcAft>
                          <a:spcPts val="0"/>
                        </a:spcAft>
                      </a:pPr>
                      <a:r>
                        <a:rPr lang="cs-CZ" sz="1600" b="1" dirty="0">
                          <a:solidFill>
                            <a:schemeClr val="bg1"/>
                          </a:solidFill>
                          <a:effectLst/>
                        </a:rPr>
                        <a:t>Maximální</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c>
                  <a:txBody>
                    <a:bodyPr/>
                    <a:lstStyle/>
                    <a:p>
                      <a:pPr algn="ctr">
                        <a:spcAft>
                          <a:spcPts val="0"/>
                        </a:spcAft>
                      </a:pPr>
                      <a:r>
                        <a:rPr lang="cs-CZ" sz="1600" b="1" dirty="0">
                          <a:solidFill>
                            <a:schemeClr val="bg1"/>
                          </a:solidFill>
                          <a:effectLst/>
                        </a:rPr>
                        <a:t>70</a:t>
                      </a:r>
                      <a:endParaRPr lang="cs-CZ" sz="1600" b="1" dirty="0">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tcPr>
                </a:tc>
              </a:tr>
            </a:tbl>
          </a:graphicData>
        </a:graphic>
      </p:graphicFrame>
      <p:grpSp>
        <p:nvGrpSpPr>
          <p:cNvPr id="2" name="Group 14"/>
          <p:cNvGrpSpPr>
            <a:grpSpLocks/>
          </p:cNvGrpSpPr>
          <p:nvPr/>
        </p:nvGrpSpPr>
        <p:grpSpPr bwMode="auto">
          <a:xfrm>
            <a:off x="7086600" y="4343400"/>
            <a:ext cx="1192213" cy="1905000"/>
            <a:chOff x="4910" y="3031"/>
            <a:chExt cx="751" cy="1200"/>
          </a:xfrm>
        </p:grpSpPr>
        <p:sp>
          <p:nvSpPr>
            <p:cNvPr id="15365" name="AutoShape 15"/>
            <p:cNvSpPr>
              <a:spLocks noChangeArrowheads="1"/>
            </p:cNvSpPr>
            <p:nvPr/>
          </p:nvSpPr>
          <p:spPr bwMode="auto">
            <a:xfrm rot="-2700000">
              <a:off x="4971" y="3080"/>
              <a:ext cx="204" cy="202"/>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5366" name="AutoShape 16"/>
            <p:cNvSpPr>
              <a:spLocks noChangeArrowheads="1"/>
            </p:cNvSpPr>
            <p:nvPr/>
          </p:nvSpPr>
          <p:spPr bwMode="auto">
            <a:xfrm rot="8100000">
              <a:off x="4923" y="3031"/>
              <a:ext cx="312" cy="31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5367" name="AutoShape 17"/>
            <p:cNvSpPr>
              <a:spLocks noChangeArrowheads="1"/>
            </p:cNvSpPr>
            <p:nvPr/>
          </p:nvSpPr>
          <p:spPr bwMode="auto">
            <a:xfrm>
              <a:off x="5086" y="3812"/>
              <a:ext cx="288" cy="288"/>
            </a:xfrm>
            <a:prstGeom prst="diamond">
              <a:avLst/>
            </a:prstGeom>
            <a:solidFill>
              <a:schemeClr val="accent1"/>
            </a:solidFill>
            <a:ln w="12700">
              <a:solidFill>
                <a:schemeClr val="accent1"/>
              </a:solidFill>
              <a:miter lim="800000"/>
              <a:headEnd/>
              <a:tailEnd/>
            </a:ln>
          </p:spPr>
          <p:txBody>
            <a:bodyPr wrap="none" anchor="ctr"/>
            <a:lstStyle/>
            <a:p>
              <a:endParaRPr lang="cs-CZ"/>
            </a:p>
          </p:txBody>
        </p:sp>
        <p:sp>
          <p:nvSpPr>
            <p:cNvPr id="15368" name="AutoShape 18"/>
            <p:cNvSpPr>
              <a:spLocks noChangeArrowheads="1"/>
            </p:cNvSpPr>
            <p:nvPr/>
          </p:nvSpPr>
          <p:spPr bwMode="auto">
            <a:xfrm rot="16200000" flipH="1">
              <a:off x="5001" y="3577"/>
              <a:ext cx="450" cy="45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5369" name="AutoShape 19"/>
            <p:cNvSpPr>
              <a:spLocks noChangeArrowheads="1"/>
            </p:cNvSpPr>
            <p:nvPr/>
          </p:nvSpPr>
          <p:spPr bwMode="auto">
            <a:xfrm flipH="1">
              <a:off x="5110" y="4029"/>
              <a:ext cx="197"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5370" name="AutoShape 20"/>
            <p:cNvSpPr>
              <a:spLocks noChangeArrowheads="1"/>
            </p:cNvSpPr>
            <p:nvPr/>
          </p:nvSpPr>
          <p:spPr bwMode="auto">
            <a:xfrm rot="8100000">
              <a:off x="4910" y="3360"/>
              <a:ext cx="451" cy="45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5371" name="Freeform 21"/>
            <p:cNvSpPr>
              <a:spLocks/>
            </p:cNvSpPr>
            <p:nvPr/>
          </p:nvSpPr>
          <p:spPr bwMode="auto">
            <a:xfrm>
              <a:off x="5460" y="3833"/>
              <a:ext cx="201" cy="398"/>
            </a:xfrm>
            <a:custGeom>
              <a:avLst/>
              <a:gdLst>
                <a:gd name="T0" fmla="*/ 0 w 201"/>
                <a:gd name="T1" fmla="*/ 0 h 398"/>
                <a:gd name="T2" fmla="*/ 0 w 201"/>
                <a:gd name="T3" fmla="*/ 199 h 398"/>
                <a:gd name="T4" fmla="*/ 200 w 201"/>
                <a:gd name="T5" fmla="*/ 397 h 398"/>
                <a:gd name="T6" fmla="*/ 200 w 201"/>
                <a:gd name="T7" fmla="*/ 196 h 398"/>
                <a:gd name="T8" fmla="*/ 0 w 201"/>
                <a:gd name="T9" fmla="*/ 0 h 398"/>
                <a:gd name="T10" fmla="*/ 0 60000 65536"/>
                <a:gd name="T11" fmla="*/ 0 60000 65536"/>
                <a:gd name="T12" fmla="*/ 0 60000 65536"/>
                <a:gd name="T13" fmla="*/ 0 60000 65536"/>
                <a:gd name="T14" fmla="*/ 0 60000 65536"/>
                <a:gd name="T15" fmla="*/ 0 w 201"/>
                <a:gd name="T16" fmla="*/ 0 h 398"/>
                <a:gd name="T17" fmla="*/ 201 w 201"/>
                <a:gd name="T18" fmla="*/ 398 h 398"/>
              </a:gdLst>
              <a:ahLst/>
              <a:cxnLst>
                <a:cxn ang="T10">
                  <a:pos x="T0" y="T1"/>
                </a:cxn>
                <a:cxn ang="T11">
                  <a:pos x="T2" y="T3"/>
                </a:cxn>
                <a:cxn ang="T12">
                  <a:pos x="T4" y="T5"/>
                </a:cxn>
                <a:cxn ang="T13">
                  <a:pos x="T6" y="T7"/>
                </a:cxn>
                <a:cxn ang="T14">
                  <a:pos x="T8" y="T9"/>
                </a:cxn>
              </a:cxnLst>
              <a:rect l="T15" t="T16" r="T17" b="T18"/>
              <a:pathLst>
                <a:path w="201" h="398">
                  <a:moveTo>
                    <a:pt x="0" y="0"/>
                  </a:moveTo>
                  <a:lnTo>
                    <a:pt x="0" y="199"/>
                  </a:lnTo>
                  <a:lnTo>
                    <a:pt x="200" y="397"/>
                  </a:lnTo>
                  <a:lnTo>
                    <a:pt x="200" y="196"/>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sp>
        <p:nvSpPr>
          <p:cNvPr id="3" name="Nadpis 2"/>
          <p:cNvSpPr>
            <a:spLocks noGrp="1"/>
          </p:cNvSpPr>
          <p:nvPr>
            <p:ph type="title"/>
          </p:nvPr>
        </p:nvSpPr>
        <p:spPr>
          <a:xfrm>
            <a:off x="1206500" y="451092"/>
            <a:ext cx="7086600" cy="1276350"/>
          </a:xfrm>
        </p:spPr>
        <p:txBody>
          <a:bodyPr/>
          <a:lstStyle/>
          <a:p>
            <a:r>
              <a:rPr lang="cs-CZ" sz="4000" dirty="0">
                <a:solidFill>
                  <a:srgbClr val="669900"/>
                </a:solidFill>
              </a:rPr>
              <a:t>Čím přispívá k ionizaci člověk</a:t>
            </a:r>
            <a:endParaRPr lang="cs-CZ" sz="4000" dirty="0"/>
          </a:p>
        </p:txBody>
      </p:sp>
      <p:sp>
        <p:nvSpPr>
          <p:cNvPr id="7181" name="Rectangle 13"/>
          <p:cNvSpPr>
            <a:spLocks noGrp="1" noChangeArrowheads="1"/>
          </p:cNvSpPr>
          <p:nvPr>
            <p:ph idx="1"/>
          </p:nvPr>
        </p:nvSpPr>
        <p:spPr>
          <a:xfrm>
            <a:off x="755576" y="1618456"/>
            <a:ext cx="7826375" cy="4978896"/>
          </a:xfrm>
        </p:spPr>
        <p:txBody>
          <a:bodyPr/>
          <a:lstStyle/>
          <a:p>
            <a:pPr marL="0" indent="0" eaLnBrk="1" hangingPunct="1">
              <a:buNone/>
            </a:pPr>
            <a:r>
              <a:rPr lang="cs-CZ" sz="1900" b="1" dirty="0" smtClean="0">
                <a:solidFill>
                  <a:schemeClr val="bg1"/>
                </a:solidFill>
              </a:rPr>
              <a:t>Intenzita dýchání závisí na tělesné námaze. Spotřeba vzduchu </a:t>
            </a:r>
            <a:br>
              <a:rPr lang="cs-CZ" sz="1900" b="1" dirty="0" smtClean="0">
                <a:solidFill>
                  <a:schemeClr val="bg1"/>
                </a:solidFill>
              </a:rPr>
            </a:br>
            <a:r>
              <a:rPr lang="cs-CZ" sz="1900" b="1" dirty="0" smtClean="0">
                <a:solidFill>
                  <a:schemeClr val="bg1"/>
                </a:solidFill>
              </a:rPr>
              <a:t>u člověka při různém zatížení je v tabulce:</a:t>
            </a:r>
          </a:p>
          <a:p>
            <a:pPr marL="0" indent="0" eaLnBrk="1" hangingPunct="1">
              <a:buNone/>
            </a:pPr>
            <a:endParaRPr lang="cs-CZ" sz="2000" dirty="0">
              <a:solidFill>
                <a:schemeClr val="bg1"/>
              </a:solidFill>
            </a:endParaRPr>
          </a:p>
          <a:p>
            <a:pPr marL="0" indent="0" eaLnBrk="1" hangingPunct="1">
              <a:buNone/>
            </a:pPr>
            <a:endParaRPr lang="cs-CZ" sz="2000" dirty="0" smtClean="0">
              <a:solidFill>
                <a:schemeClr val="bg1"/>
              </a:solidFill>
            </a:endParaRPr>
          </a:p>
          <a:p>
            <a:pPr marL="0" indent="0" eaLnBrk="1" hangingPunct="1">
              <a:buNone/>
            </a:pPr>
            <a:endParaRPr lang="cs-CZ" sz="2000" dirty="0">
              <a:solidFill>
                <a:schemeClr val="bg1"/>
              </a:solidFill>
            </a:endParaRPr>
          </a:p>
          <a:p>
            <a:pPr marL="0" indent="0" eaLnBrk="1" hangingPunct="1">
              <a:buNone/>
            </a:pPr>
            <a:endParaRPr lang="cs-CZ" sz="2000" dirty="0" smtClean="0">
              <a:solidFill>
                <a:schemeClr val="bg1"/>
              </a:solidFill>
            </a:endParaRPr>
          </a:p>
          <a:p>
            <a:pPr marL="0" indent="0" eaLnBrk="1" hangingPunct="1">
              <a:buNone/>
            </a:pPr>
            <a:endParaRPr lang="cs-CZ" sz="2000" dirty="0">
              <a:solidFill>
                <a:schemeClr val="bg1"/>
              </a:solidFill>
            </a:endParaRPr>
          </a:p>
          <a:p>
            <a:pPr marL="0" indent="0" eaLnBrk="1" hangingPunct="1">
              <a:buNone/>
            </a:pPr>
            <a:endParaRPr lang="cs-CZ" sz="2000" dirty="0" smtClean="0">
              <a:solidFill>
                <a:schemeClr val="bg1"/>
              </a:solidFill>
            </a:endParaRPr>
          </a:p>
          <a:p>
            <a:pPr eaLnBrk="1" hangingPunct="1"/>
            <a:r>
              <a:rPr lang="cs-CZ" sz="1900" b="1" dirty="0" smtClean="0">
                <a:solidFill>
                  <a:schemeClr val="bg1"/>
                </a:solidFill>
              </a:rPr>
              <a:t>Při větším zatížení vyprodukuje člověk více vodní páry, chemických látek, a tím i více iontů</a:t>
            </a:r>
          </a:p>
          <a:p>
            <a:pPr eaLnBrk="1" hangingPunct="1"/>
            <a:r>
              <a:rPr lang="cs-CZ" sz="1900" b="1" dirty="0" smtClean="0">
                <a:solidFill>
                  <a:schemeClr val="bg1"/>
                </a:solidFill>
              </a:rPr>
              <a:t>Skupina lidí (nebo stádo zvířat) vyprodukuje nad sebou více iontů než osamělý jedinec</a:t>
            </a:r>
          </a:p>
          <a:p>
            <a:pPr eaLnBrk="1" hangingPunct="1"/>
            <a:r>
              <a:rPr lang="cs-CZ" sz="1900" b="1" dirty="0" smtClean="0">
                <a:solidFill>
                  <a:schemeClr val="bg1"/>
                </a:solidFill>
              </a:rPr>
              <a:t>Dýchají i rostliny – sloupec iontů je i nad stromy; proto je nad lesem tak vysoká koncentrace iontů</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1" fill="hold" grpId="0" nodeType="clickEffect">
                                  <p:stCondLst>
                                    <p:cond delay="0"/>
                                  </p:stCondLst>
                                  <p:childTnLst>
                                    <p:set>
                                      <p:cBhvr>
                                        <p:cTn id="13" dur="1" fill="hold">
                                          <p:stCondLst>
                                            <p:cond delay="0"/>
                                          </p:stCondLst>
                                        </p:cTn>
                                        <p:tgtEl>
                                          <p:spTgt spid="7181">
                                            <p:txEl>
                                              <p:pRg st="0" end="0"/>
                                            </p:txEl>
                                          </p:spTgt>
                                        </p:tgtEl>
                                        <p:attrNameLst>
                                          <p:attrName>style.visibility</p:attrName>
                                        </p:attrNameLst>
                                      </p:cBhvr>
                                      <p:to>
                                        <p:strVal val="visible"/>
                                      </p:to>
                                    </p:set>
                                    <p:animEffect transition="in" filter="slide(fromTop)">
                                      <p:cBhvr>
                                        <p:cTn id="14" dur="500"/>
                                        <p:tgtEl>
                                          <p:spTgt spid="718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7181">
                                            <p:txEl>
                                              <p:pRg st="7" end="7"/>
                                            </p:txEl>
                                          </p:spTgt>
                                        </p:tgtEl>
                                        <p:attrNameLst>
                                          <p:attrName>style.visibility</p:attrName>
                                        </p:attrNameLst>
                                      </p:cBhvr>
                                      <p:to>
                                        <p:strVal val="visible"/>
                                      </p:to>
                                    </p:set>
                                    <p:animEffect transition="in" filter="slide(fromTop)">
                                      <p:cBhvr>
                                        <p:cTn id="27" dur="500"/>
                                        <p:tgtEl>
                                          <p:spTgt spid="7181">
                                            <p:txEl>
                                              <p:pRg st="7" end="7"/>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7181">
                                            <p:txEl>
                                              <p:pRg st="8" end="8"/>
                                            </p:txEl>
                                          </p:spTgt>
                                        </p:tgtEl>
                                        <p:attrNameLst>
                                          <p:attrName>style.visibility</p:attrName>
                                        </p:attrNameLst>
                                      </p:cBhvr>
                                      <p:to>
                                        <p:strVal val="visible"/>
                                      </p:to>
                                    </p:set>
                                    <p:animEffect transition="in" filter="slide(fromTop)">
                                      <p:cBhvr>
                                        <p:cTn id="32" dur="500"/>
                                        <p:tgtEl>
                                          <p:spTgt spid="7181">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7181">
                                            <p:txEl>
                                              <p:pRg st="9" end="9"/>
                                            </p:txEl>
                                          </p:spTgt>
                                        </p:tgtEl>
                                        <p:attrNameLst>
                                          <p:attrName>style.visibility</p:attrName>
                                        </p:attrNameLst>
                                      </p:cBhvr>
                                      <p:to>
                                        <p:strVal val="visible"/>
                                      </p:to>
                                    </p:set>
                                    <p:animEffect transition="in" filter="slide(fromTop)">
                                      <p:cBhvr>
                                        <p:cTn id="37" dur="500"/>
                                        <p:tgtEl>
                                          <p:spTgt spid="7181">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additive="base">
                                        <p:cTn id="42" dur="500" fill="hold"/>
                                        <p:tgtEl>
                                          <p:spTgt spid="2"/>
                                        </p:tgtEl>
                                        <p:attrNameLst>
                                          <p:attrName>ppt_x</p:attrName>
                                        </p:attrNameLst>
                                      </p:cBhvr>
                                      <p:tavLst>
                                        <p:tav tm="0">
                                          <p:val>
                                            <p:strVal val="#ppt_x"/>
                                          </p:val>
                                        </p:tav>
                                        <p:tav tm="100000">
                                          <p:val>
                                            <p:strVal val="#ppt_x"/>
                                          </p:val>
                                        </p:tav>
                                      </p:tavLst>
                                    </p:anim>
                                    <p:anim calcmode="lin" valueType="num">
                                      <p:cBhvr additive="base">
                                        <p:cTn id="4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181" grpId="0" uiExpand="1"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06500" y="451092"/>
            <a:ext cx="7086600" cy="1276350"/>
          </a:xfrm>
        </p:spPr>
        <p:txBody>
          <a:bodyPr/>
          <a:lstStyle/>
          <a:p>
            <a:r>
              <a:rPr lang="cs-CZ" sz="4000" dirty="0" smtClean="0">
                <a:solidFill>
                  <a:srgbClr val="669900"/>
                </a:solidFill>
              </a:rPr>
              <a:t>Účinek elektrického proudu na člověka</a:t>
            </a:r>
            <a:endParaRPr lang="cs-CZ" sz="4000" dirty="0"/>
          </a:p>
        </p:txBody>
      </p:sp>
      <p:sp>
        <p:nvSpPr>
          <p:cNvPr id="3" name="Zástupný symbol pro obsah 2"/>
          <p:cNvSpPr>
            <a:spLocks noGrp="1"/>
          </p:cNvSpPr>
          <p:nvPr>
            <p:ph idx="1"/>
          </p:nvPr>
        </p:nvSpPr>
        <p:spPr>
          <a:xfrm>
            <a:off x="674688" y="1795462"/>
            <a:ext cx="7826375" cy="4306887"/>
          </a:xfrm>
        </p:spPr>
        <p:txBody>
          <a:bodyPr/>
          <a:lstStyle/>
          <a:p>
            <a:pPr marL="0" indent="0">
              <a:buNone/>
            </a:pPr>
            <a:r>
              <a:rPr lang="cs-CZ" sz="2200" dirty="0">
                <a:solidFill>
                  <a:schemeClr val="bg1"/>
                </a:solidFill>
              </a:rPr>
              <a:t>Účinek elektrického proudu na lidský organismus ovlivňuje řada </a:t>
            </a:r>
            <a:r>
              <a:rPr lang="cs-CZ" sz="2200" dirty="0" smtClean="0">
                <a:solidFill>
                  <a:schemeClr val="bg1"/>
                </a:solidFill>
              </a:rPr>
              <a:t>faktorů, zejména: </a:t>
            </a:r>
          </a:p>
          <a:p>
            <a:r>
              <a:rPr lang="cs-CZ" sz="2200" dirty="0" smtClean="0">
                <a:solidFill>
                  <a:schemeClr val="bg1"/>
                </a:solidFill>
              </a:rPr>
              <a:t>druh proudu (střídavý proud je nebezpečnější než stejnosměrný - riziko fibrilace srdce; nejnebezpečnější </a:t>
            </a:r>
            <a:r>
              <a:rPr lang="cs-CZ" sz="2200" dirty="0">
                <a:solidFill>
                  <a:schemeClr val="bg1"/>
                </a:solidFill>
              </a:rPr>
              <a:t>hodnoty frekvence </a:t>
            </a:r>
            <a:r>
              <a:rPr lang="cs-CZ" sz="2200" dirty="0" smtClean="0">
                <a:solidFill>
                  <a:schemeClr val="bg1"/>
                </a:solidFill>
              </a:rPr>
              <a:t>jsou </a:t>
            </a:r>
            <a:r>
              <a:rPr lang="cs-CZ" sz="2200" dirty="0">
                <a:solidFill>
                  <a:schemeClr val="bg1"/>
                </a:solidFill>
              </a:rPr>
              <a:t>30 - 150 </a:t>
            </a:r>
            <a:r>
              <a:rPr lang="cs-CZ" sz="2200" dirty="0" smtClean="0">
                <a:solidFill>
                  <a:schemeClr val="bg1"/>
                </a:solidFill>
              </a:rPr>
              <a:t>Hz) </a:t>
            </a:r>
          </a:p>
          <a:p>
            <a:r>
              <a:rPr lang="cs-CZ" sz="2200" dirty="0" smtClean="0">
                <a:solidFill>
                  <a:schemeClr val="bg1"/>
                </a:solidFill>
              </a:rPr>
              <a:t>intenzita proudu </a:t>
            </a:r>
          </a:p>
          <a:p>
            <a:r>
              <a:rPr lang="cs-CZ" sz="2200" dirty="0" smtClean="0">
                <a:solidFill>
                  <a:schemeClr val="bg1"/>
                </a:solidFill>
              </a:rPr>
              <a:t>napětí a frekvence </a:t>
            </a:r>
          </a:p>
          <a:p>
            <a:r>
              <a:rPr lang="cs-CZ" sz="2200" dirty="0" smtClean="0">
                <a:solidFill>
                  <a:schemeClr val="bg1"/>
                </a:solidFill>
              </a:rPr>
              <a:t>impedance (= odpor) </a:t>
            </a:r>
            <a:r>
              <a:rPr lang="cs-CZ" sz="2200" dirty="0">
                <a:solidFill>
                  <a:schemeClr val="bg1"/>
                </a:solidFill>
              </a:rPr>
              <a:t>lidského </a:t>
            </a:r>
            <a:r>
              <a:rPr lang="cs-CZ" sz="2200" dirty="0" smtClean="0">
                <a:solidFill>
                  <a:schemeClr val="bg1"/>
                </a:solidFill>
              </a:rPr>
              <a:t>těla </a:t>
            </a:r>
          </a:p>
          <a:p>
            <a:r>
              <a:rPr lang="cs-CZ" sz="2200" dirty="0" smtClean="0">
                <a:solidFill>
                  <a:schemeClr val="bg1"/>
                </a:solidFill>
              </a:rPr>
              <a:t>dráha proudu </a:t>
            </a:r>
          </a:p>
          <a:p>
            <a:r>
              <a:rPr lang="cs-CZ" sz="2200" dirty="0" smtClean="0">
                <a:solidFill>
                  <a:schemeClr val="bg1"/>
                </a:solidFill>
              </a:rPr>
              <a:t>doba </a:t>
            </a:r>
            <a:r>
              <a:rPr lang="cs-CZ" sz="2200" dirty="0">
                <a:solidFill>
                  <a:schemeClr val="bg1"/>
                </a:solidFill>
              </a:rPr>
              <a:t>průchodu proudu </a:t>
            </a:r>
            <a:endParaRPr lang="cs-CZ" sz="2200" dirty="0" smtClean="0">
              <a:solidFill>
                <a:schemeClr val="bg1"/>
              </a:solidFill>
            </a:endParaRPr>
          </a:p>
          <a:p>
            <a:r>
              <a:rPr lang="cs-CZ" sz="2200" dirty="0" smtClean="0">
                <a:solidFill>
                  <a:schemeClr val="bg1"/>
                </a:solidFill>
              </a:rPr>
              <a:t>fyziologický </a:t>
            </a:r>
            <a:r>
              <a:rPr lang="cs-CZ" sz="2200" dirty="0">
                <a:solidFill>
                  <a:schemeClr val="bg1"/>
                </a:solidFill>
              </a:rPr>
              <a:t>a </a:t>
            </a:r>
            <a:r>
              <a:rPr lang="cs-CZ" sz="2200" dirty="0" smtClean="0">
                <a:solidFill>
                  <a:schemeClr val="bg1"/>
                </a:solidFill>
              </a:rPr>
              <a:t>psychický stav</a:t>
            </a:r>
            <a:endParaRPr lang="cs-CZ" sz="2200" dirty="0">
              <a:solidFill>
                <a:schemeClr val="bg1"/>
              </a:solidFill>
            </a:endParaRPr>
          </a:p>
        </p:txBody>
      </p:sp>
      <p:grpSp>
        <p:nvGrpSpPr>
          <p:cNvPr id="4" name="Group 4"/>
          <p:cNvGrpSpPr>
            <a:grpSpLocks/>
          </p:cNvGrpSpPr>
          <p:nvPr/>
        </p:nvGrpSpPr>
        <p:grpSpPr bwMode="auto">
          <a:xfrm>
            <a:off x="7424738" y="4267200"/>
            <a:ext cx="836612" cy="2146300"/>
            <a:chOff x="635" y="325"/>
            <a:chExt cx="527" cy="1352"/>
          </a:xfrm>
        </p:grpSpPr>
        <p:sp>
          <p:nvSpPr>
            <p:cNvPr id="5" name="Rectangle 5"/>
            <p:cNvSpPr>
              <a:spLocks noChangeArrowheads="1"/>
            </p:cNvSpPr>
            <p:nvPr/>
          </p:nvSpPr>
          <p:spPr bwMode="auto">
            <a:xfrm>
              <a:off x="902" y="1265"/>
              <a:ext cx="203" cy="205"/>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6" name="AutoShape 6"/>
            <p:cNvSpPr>
              <a:spLocks noChangeArrowheads="1"/>
            </p:cNvSpPr>
            <p:nvPr/>
          </p:nvSpPr>
          <p:spPr bwMode="auto">
            <a:xfrm rot="10800000">
              <a:off x="752" y="325"/>
              <a:ext cx="405" cy="405"/>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7" name="AutoShape 7"/>
            <p:cNvSpPr>
              <a:spLocks noChangeArrowheads="1"/>
            </p:cNvSpPr>
            <p:nvPr/>
          </p:nvSpPr>
          <p:spPr bwMode="auto">
            <a:xfrm rot="10800000">
              <a:off x="881" y="1052"/>
              <a:ext cx="281" cy="28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8" name="AutoShape 8"/>
            <p:cNvSpPr>
              <a:spLocks noChangeArrowheads="1"/>
            </p:cNvSpPr>
            <p:nvPr/>
          </p:nvSpPr>
          <p:spPr bwMode="auto">
            <a:xfrm rot="-5400000">
              <a:off x="636" y="635"/>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9" name="AutoShape 9"/>
            <p:cNvSpPr>
              <a:spLocks noChangeArrowheads="1"/>
            </p:cNvSpPr>
            <p:nvPr/>
          </p:nvSpPr>
          <p:spPr bwMode="auto">
            <a:xfrm>
              <a:off x="844" y="416"/>
              <a:ext cx="200" cy="199"/>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0" name="AutoShape 10"/>
            <p:cNvSpPr>
              <a:spLocks noChangeArrowheads="1"/>
            </p:cNvSpPr>
            <p:nvPr/>
          </p:nvSpPr>
          <p:spPr bwMode="auto">
            <a:xfrm flipH="1">
              <a:off x="871" y="1481"/>
              <a:ext cx="198" cy="19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1" name="Freeform 11"/>
            <p:cNvSpPr>
              <a:spLocks/>
            </p:cNvSpPr>
            <p:nvPr/>
          </p:nvSpPr>
          <p:spPr bwMode="auto">
            <a:xfrm>
              <a:off x="680" y="1046"/>
              <a:ext cx="403" cy="212"/>
            </a:xfrm>
            <a:custGeom>
              <a:avLst/>
              <a:gdLst>
                <a:gd name="T0" fmla="*/ 0 w 403"/>
                <a:gd name="T1" fmla="*/ 0 h 212"/>
                <a:gd name="T2" fmla="*/ 211 w 403"/>
                <a:gd name="T3" fmla="*/ 211 h 212"/>
                <a:gd name="T4" fmla="*/ 402 w 403"/>
                <a:gd name="T5" fmla="*/ 211 h 212"/>
                <a:gd name="T6" fmla="*/ 399 w 403"/>
                <a:gd name="T7" fmla="*/ 208 h 212"/>
                <a:gd name="T8" fmla="*/ 192 w 403"/>
                <a:gd name="T9" fmla="*/ 1 h 212"/>
                <a:gd name="T10" fmla="*/ 186 w 403"/>
                <a:gd name="T11" fmla="*/ 1 h 212"/>
                <a:gd name="T12" fmla="*/ 1 w 403"/>
                <a:gd name="T13" fmla="*/ 1 h 212"/>
                <a:gd name="T14" fmla="*/ 0 w 403"/>
                <a:gd name="T15" fmla="*/ 0 h 212"/>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12"/>
                <a:gd name="T26" fmla="*/ 403 w 403"/>
                <a:gd name="T27" fmla="*/ 212 h 2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12">
                  <a:moveTo>
                    <a:pt x="0" y="0"/>
                  </a:moveTo>
                  <a:lnTo>
                    <a:pt x="211" y="211"/>
                  </a:lnTo>
                  <a:lnTo>
                    <a:pt x="402" y="211"/>
                  </a:lnTo>
                  <a:lnTo>
                    <a:pt x="399" y="208"/>
                  </a:lnTo>
                  <a:lnTo>
                    <a:pt x="192" y="1"/>
                  </a:lnTo>
                  <a:lnTo>
                    <a:pt x="186" y="1"/>
                  </a:lnTo>
                  <a:lnTo>
                    <a:pt x="1" y="1"/>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spTree>
    <p:extLst>
      <p:ext uri="{BB962C8B-B14F-4D97-AF65-F5344CB8AC3E}">
        <p14:creationId xmlns:p14="http://schemas.microsoft.com/office/powerpoint/2010/main" val="2504830015"/>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2" fill="hold" nodeType="clickEffect">
                                  <p:stCondLst>
                                    <p:cond delay="0"/>
                                  </p:stCondLst>
                                  <p:childTnLst>
                                    <p:set>
                                      <p:cBhvr>
                                        <p:cTn id="60" dur="1" fill="hold">
                                          <p:stCondLst>
                                            <p:cond delay="0"/>
                                          </p:stCondLst>
                                        </p:cTn>
                                        <p:tgtEl>
                                          <p:spTgt spid="4"/>
                                        </p:tgtEl>
                                        <p:attrNameLst>
                                          <p:attrName>style.visibility</p:attrName>
                                        </p:attrNameLst>
                                      </p:cBhvr>
                                      <p:to>
                                        <p:strVal val="visible"/>
                                      </p:to>
                                    </p:set>
                                    <p:anim calcmode="lin" valueType="num">
                                      <p:cBhvr additive="base">
                                        <p:cTn id="61" dur="500" fill="hold"/>
                                        <p:tgtEl>
                                          <p:spTgt spid="4"/>
                                        </p:tgtEl>
                                        <p:attrNameLst>
                                          <p:attrName>ppt_x</p:attrName>
                                        </p:attrNameLst>
                                      </p:cBhvr>
                                      <p:tavLst>
                                        <p:tav tm="0">
                                          <p:val>
                                            <p:strVal val="1+#ppt_w/2"/>
                                          </p:val>
                                        </p:tav>
                                        <p:tav tm="100000">
                                          <p:val>
                                            <p:strVal val="#ppt_x"/>
                                          </p:val>
                                        </p:tav>
                                      </p:tavLst>
                                    </p:anim>
                                    <p:anim calcmode="lin" valueType="num">
                                      <p:cBhvr additive="base">
                                        <p:cTn id="6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 name="Skupina 2"/>
          <p:cNvGrpSpPr/>
          <p:nvPr/>
        </p:nvGrpSpPr>
        <p:grpSpPr>
          <a:xfrm>
            <a:off x="7161301" y="5032600"/>
            <a:ext cx="1597025" cy="1339850"/>
            <a:chOff x="6172200" y="4800600"/>
            <a:chExt cx="1597025" cy="1339850"/>
          </a:xfrm>
        </p:grpSpPr>
        <p:sp>
          <p:nvSpPr>
            <p:cNvPr id="9237" name="AutoShape 21"/>
            <p:cNvSpPr>
              <a:spLocks noChangeArrowheads="1"/>
            </p:cNvSpPr>
            <p:nvPr/>
          </p:nvSpPr>
          <p:spPr bwMode="auto">
            <a:xfrm rot="18900000" flipH="1">
              <a:off x="6172200" y="4800600"/>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grpSp>
          <p:nvGrpSpPr>
            <p:cNvPr id="2" name="Group 14"/>
            <p:cNvGrpSpPr>
              <a:grpSpLocks/>
            </p:cNvGrpSpPr>
            <p:nvPr/>
          </p:nvGrpSpPr>
          <p:grpSpPr bwMode="auto">
            <a:xfrm>
              <a:off x="6477000" y="5181600"/>
              <a:ext cx="1292225" cy="958850"/>
              <a:chOff x="1804" y="2390"/>
              <a:chExt cx="814" cy="604"/>
            </a:xfrm>
          </p:grpSpPr>
          <p:sp>
            <p:nvSpPr>
              <p:cNvPr id="16392" name="Rectangle 15"/>
              <p:cNvSpPr>
                <a:spLocks noChangeArrowheads="1"/>
              </p:cNvSpPr>
              <p:nvPr/>
            </p:nvSpPr>
            <p:spPr bwMode="auto">
              <a:xfrm>
                <a:off x="2415" y="2788"/>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6393" name="AutoShape 16"/>
              <p:cNvSpPr>
                <a:spLocks noChangeArrowheads="1"/>
              </p:cNvSpPr>
              <p:nvPr/>
            </p:nvSpPr>
            <p:spPr bwMode="auto">
              <a:xfrm rot="8100000">
                <a:off x="1913" y="2390"/>
                <a:ext cx="406"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6394" name="AutoShape 17"/>
              <p:cNvSpPr>
                <a:spLocks noChangeArrowheads="1"/>
              </p:cNvSpPr>
              <p:nvPr/>
            </p:nvSpPr>
            <p:spPr bwMode="auto">
              <a:xfrm rot="10800000">
                <a:off x="1999" y="2588"/>
                <a:ext cx="406"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6395" name="AutoShape 18"/>
              <p:cNvSpPr>
                <a:spLocks noChangeArrowheads="1"/>
              </p:cNvSpPr>
              <p:nvPr/>
            </p:nvSpPr>
            <p:spPr bwMode="auto">
              <a:xfrm rot="-5400000">
                <a:off x="1814" y="2790"/>
                <a:ext cx="198"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6396" name="AutoShape 19"/>
              <p:cNvSpPr>
                <a:spLocks noChangeArrowheads="1"/>
              </p:cNvSpPr>
              <p:nvPr/>
            </p:nvSpPr>
            <p:spPr bwMode="auto">
              <a:xfrm rot="5400000" flipH="1">
                <a:off x="2213" y="2788"/>
                <a:ext cx="202"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6397" name="Freeform 20"/>
              <p:cNvSpPr>
                <a:spLocks/>
              </p:cNvSpPr>
              <p:nvPr/>
            </p:nvSpPr>
            <p:spPr bwMode="auto">
              <a:xfrm>
                <a:off x="1804" y="2577"/>
                <a:ext cx="403" cy="211"/>
              </a:xfrm>
              <a:custGeom>
                <a:avLst/>
                <a:gdLst>
                  <a:gd name="T0" fmla="*/ 0 w 403"/>
                  <a:gd name="T1" fmla="*/ 0 h 211"/>
                  <a:gd name="T2" fmla="*/ 211 w 403"/>
                  <a:gd name="T3" fmla="*/ 210 h 211"/>
                  <a:gd name="T4" fmla="*/ 402 w 403"/>
                  <a:gd name="T5" fmla="*/ 210 h 211"/>
                  <a:gd name="T6" fmla="*/ 399 w 403"/>
                  <a:gd name="T7" fmla="*/ 208 h 211"/>
                  <a:gd name="T8" fmla="*/ 192 w 403"/>
                  <a:gd name="T9" fmla="*/ 0 h 211"/>
                  <a:gd name="T10" fmla="*/ 186 w 403"/>
                  <a:gd name="T11" fmla="*/ 0 h 211"/>
                  <a:gd name="T12" fmla="*/ 1 w 403"/>
                  <a:gd name="T13" fmla="*/ 0 h 211"/>
                  <a:gd name="T14" fmla="*/ 0 w 403"/>
                  <a:gd name="T15" fmla="*/ 0 h 211"/>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11"/>
                  <a:gd name="T26" fmla="*/ 403 w 403"/>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11">
                    <a:moveTo>
                      <a:pt x="0" y="0"/>
                    </a:moveTo>
                    <a:lnTo>
                      <a:pt x="211" y="210"/>
                    </a:lnTo>
                    <a:lnTo>
                      <a:pt x="402" y="210"/>
                    </a:lnTo>
                    <a:lnTo>
                      <a:pt x="399" y="208"/>
                    </a:lnTo>
                    <a:lnTo>
                      <a:pt x="192" y="0"/>
                    </a:lnTo>
                    <a:lnTo>
                      <a:pt x="186" y="0"/>
                    </a:lnTo>
                    <a:lnTo>
                      <a:pt x="1" y="0"/>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grpSp>
      <p:sp>
        <p:nvSpPr>
          <p:cNvPr id="9228" name="Rectangle 12"/>
          <p:cNvSpPr>
            <a:spLocks noGrp="1" noChangeArrowheads="1"/>
          </p:cNvSpPr>
          <p:nvPr>
            <p:ph type="title"/>
          </p:nvPr>
        </p:nvSpPr>
        <p:spPr>
          <a:xfrm>
            <a:off x="1206500" y="451092"/>
            <a:ext cx="7086600" cy="1276350"/>
          </a:xfrm>
        </p:spPr>
        <p:txBody>
          <a:bodyPr/>
          <a:lstStyle/>
          <a:p>
            <a:pPr eaLnBrk="1" hangingPunct="1"/>
            <a:r>
              <a:rPr lang="cs-CZ" sz="4000" dirty="0" smtClean="0">
                <a:solidFill>
                  <a:srgbClr val="669900"/>
                </a:solidFill>
              </a:rPr>
              <a:t>Člověk je velmi zranitelný</a:t>
            </a:r>
          </a:p>
        </p:txBody>
      </p:sp>
      <p:sp>
        <p:nvSpPr>
          <p:cNvPr id="9229" name="Rectangle 13"/>
          <p:cNvSpPr>
            <a:spLocks noGrp="1" noChangeArrowheads="1"/>
          </p:cNvSpPr>
          <p:nvPr>
            <p:ph idx="1"/>
          </p:nvPr>
        </p:nvSpPr>
        <p:spPr>
          <a:xfrm>
            <a:off x="674688" y="1752141"/>
            <a:ext cx="7826375" cy="4485171"/>
          </a:xfrm>
        </p:spPr>
        <p:txBody>
          <a:bodyPr/>
          <a:lstStyle/>
          <a:p>
            <a:pPr eaLnBrk="1" hangingPunct="1">
              <a:lnSpc>
                <a:spcPct val="90000"/>
              </a:lnSpc>
            </a:pPr>
            <a:r>
              <a:rPr lang="cs-CZ" sz="2000" dirty="0" smtClean="0">
                <a:solidFill>
                  <a:schemeClr val="bg1"/>
                </a:solidFill>
              </a:rPr>
              <a:t>Lidské tělo je vodičem elektrického proudu</a:t>
            </a:r>
          </a:p>
          <a:p>
            <a:pPr eaLnBrk="1" hangingPunct="1">
              <a:lnSpc>
                <a:spcPct val="90000"/>
              </a:lnSpc>
            </a:pPr>
            <a:r>
              <a:rPr lang="cs-CZ" sz="2000" dirty="0" smtClean="0">
                <a:solidFill>
                  <a:schemeClr val="bg1"/>
                </a:solidFill>
              </a:rPr>
              <a:t>Celková impedance lidského těla je pouze několik set až </a:t>
            </a:r>
            <a:br>
              <a:rPr lang="cs-CZ" sz="2000" dirty="0" smtClean="0">
                <a:solidFill>
                  <a:schemeClr val="bg1"/>
                </a:solidFill>
              </a:rPr>
            </a:br>
            <a:r>
              <a:rPr lang="cs-CZ" sz="2000" dirty="0" smtClean="0">
                <a:solidFill>
                  <a:schemeClr val="bg1"/>
                </a:solidFill>
              </a:rPr>
              <a:t>několik tisíc </a:t>
            </a:r>
            <a:r>
              <a:rPr lang="cs-CZ" sz="2000" dirty="0">
                <a:solidFill>
                  <a:schemeClr val="bg1"/>
                </a:solidFill>
              </a:rPr>
              <a:t>ohmů (</a:t>
            </a:r>
            <a:r>
              <a:rPr lang="cs-CZ" sz="2000" dirty="0" smtClean="0">
                <a:solidFill>
                  <a:schemeClr val="bg1"/>
                </a:solidFill>
              </a:rPr>
              <a:t>průměrně 2000 ohmů)</a:t>
            </a:r>
          </a:p>
          <a:p>
            <a:pPr eaLnBrk="1" hangingPunct="1">
              <a:lnSpc>
                <a:spcPct val="90000"/>
              </a:lnSpc>
            </a:pPr>
            <a:r>
              <a:rPr lang="cs-CZ" sz="2000" dirty="0" smtClean="0">
                <a:solidFill>
                  <a:schemeClr val="bg1"/>
                </a:solidFill>
              </a:rPr>
              <a:t>Impedance závisí na způsobu měření (ruka – ruka, noha – ruka apod.) a na přechodových odporech na povrchu kůže</a:t>
            </a:r>
          </a:p>
          <a:p>
            <a:pPr eaLnBrk="1" hangingPunct="1">
              <a:lnSpc>
                <a:spcPct val="90000"/>
              </a:lnSpc>
            </a:pPr>
            <a:r>
              <a:rPr lang="cs-CZ" sz="2000" dirty="0" smtClean="0">
                <a:solidFill>
                  <a:schemeClr val="bg1"/>
                </a:solidFill>
              </a:rPr>
              <a:t>Člověk se při zatížení potí, zpocená kůže má menší přechodový odpor</a:t>
            </a:r>
          </a:p>
          <a:p>
            <a:pPr eaLnBrk="1" hangingPunct="1">
              <a:lnSpc>
                <a:spcPct val="90000"/>
              </a:lnSpc>
            </a:pPr>
            <a:r>
              <a:rPr lang="cs-CZ" sz="2000" dirty="0" smtClean="0">
                <a:solidFill>
                  <a:schemeClr val="bg1"/>
                </a:solidFill>
              </a:rPr>
              <a:t>Následky průchodu střídavého elektrického proudu tělem</a:t>
            </a:r>
            <a:br>
              <a:rPr lang="cs-CZ" sz="2000" dirty="0" smtClean="0">
                <a:solidFill>
                  <a:schemeClr val="bg1"/>
                </a:solidFill>
              </a:rPr>
            </a:br>
            <a:r>
              <a:rPr lang="cs-CZ" sz="2000" dirty="0" smtClean="0">
                <a:solidFill>
                  <a:schemeClr val="bg1"/>
                </a:solidFill>
              </a:rPr>
              <a:t>(50 Hz, doba 5 s):</a:t>
            </a:r>
          </a:p>
          <a:p>
            <a:pPr lvl="1" eaLnBrk="1" hangingPunct="1">
              <a:lnSpc>
                <a:spcPct val="90000"/>
              </a:lnSpc>
            </a:pPr>
            <a:r>
              <a:rPr lang="cs-CZ" sz="1600" b="1" dirty="0" smtClean="0">
                <a:solidFill>
                  <a:schemeClr val="bg1"/>
                </a:solidFill>
              </a:rPr>
              <a:t>0,5 mA – práh vnímání</a:t>
            </a:r>
          </a:p>
          <a:p>
            <a:pPr lvl="1" eaLnBrk="1" hangingPunct="1">
              <a:lnSpc>
                <a:spcPct val="90000"/>
              </a:lnSpc>
            </a:pPr>
            <a:r>
              <a:rPr lang="cs-CZ" sz="1600" b="1" dirty="0" smtClean="0">
                <a:solidFill>
                  <a:schemeClr val="bg1"/>
                </a:solidFill>
              </a:rPr>
              <a:t>3 mA – mravenčení až brnění</a:t>
            </a:r>
          </a:p>
          <a:p>
            <a:pPr lvl="1" eaLnBrk="1" hangingPunct="1">
              <a:lnSpc>
                <a:spcPct val="90000"/>
              </a:lnSpc>
            </a:pPr>
            <a:r>
              <a:rPr lang="cs-CZ" sz="1600" b="1" dirty="0" smtClean="0">
                <a:solidFill>
                  <a:schemeClr val="bg1"/>
                </a:solidFill>
              </a:rPr>
              <a:t>10 mA – mez uvolnění: sevření svalů, až se není možno uvolnit</a:t>
            </a:r>
          </a:p>
          <a:p>
            <a:pPr lvl="1" eaLnBrk="1" hangingPunct="1">
              <a:lnSpc>
                <a:spcPct val="90000"/>
              </a:lnSpc>
            </a:pPr>
            <a:r>
              <a:rPr lang="cs-CZ" sz="1600" b="1" dirty="0" smtClean="0">
                <a:solidFill>
                  <a:schemeClr val="bg1"/>
                </a:solidFill>
              </a:rPr>
              <a:t>20 mA – patofyziologické následky: vnitřní poranění, porušení tkání</a:t>
            </a:r>
          </a:p>
          <a:p>
            <a:pPr lvl="1" eaLnBrk="1" hangingPunct="1">
              <a:lnSpc>
                <a:spcPct val="90000"/>
              </a:lnSpc>
            </a:pPr>
            <a:r>
              <a:rPr lang="cs-CZ" sz="1600" b="1" dirty="0" smtClean="0">
                <a:solidFill>
                  <a:schemeClr val="bg1"/>
                </a:solidFill>
              </a:rPr>
              <a:t>nad 35 mA – může dojít k srdeční zástavě</a:t>
            </a:r>
          </a:p>
          <a:p>
            <a:pPr lvl="1" eaLnBrk="1" hangingPunct="1">
              <a:lnSpc>
                <a:spcPct val="90000"/>
              </a:lnSpc>
            </a:pPr>
            <a:r>
              <a:rPr lang="cs-CZ" sz="1600" b="1" dirty="0" smtClean="0">
                <a:solidFill>
                  <a:schemeClr val="bg1"/>
                </a:solidFill>
              </a:rPr>
              <a:t>nad 80 mA – srdeční zástava </a:t>
            </a:r>
          </a:p>
          <a:p>
            <a:pPr eaLnBrk="1" hangingPunct="1">
              <a:lnSpc>
                <a:spcPct val="90000"/>
              </a:lnSpc>
            </a:pPr>
            <a:endParaRPr lang="cs-CZ" sz="2000" dirty="0" smtClean="0">
              <a:solidFill>
                <a:schemeClr val="bg1"/>
              </a:solidFill>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228"/>
                                        </p:tgtEl>
                                        <p:attrNameLst>
                                          <p:attrName>style.visibility</p:attrName>
                                        </p:attrNameLst>
                                      </p:cBhvr>
                                      <p:to>
                                        <p:strVal val="visible"/>
                                      </p:to>
                                    </p:set>
                                    <p:animEffect transition="in" filter="dissolve">
                                      <p:cBhvr>
                                        <p:cTn id="7" dur="500"/>
                                        <p:tgtEl>
                                          <p:spTgt spid="92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9229">
                                            <p:txEl>
                                              <p:pRg st="0" end="0"/>
                                            </p:txEl>
                                          </p:spTgt>
                                        </p:tgtEl>
                                        <p:attrNameLst>
                                          <p:attrName>style.visibility</p:attrName>
                                        </p:attrNameLst>
                                      </p:cBhvr>
                                      <p:to>
                                        <p:strVal val="visible"/>
                                      </p:to>
                                    </p:set>
                                    <p:animEffect transition="in" filter="slide(fromTop)">
                                      <p:cBhvr>
                                        <p:cTn id="12" dur="500"/>
                                        <p:tgtEl>
                                          <p:spTgt spid="922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9229">
                                            <p:txEl>
                                              <p:pRg st="1" end="1"/>
                                            </p:txEl>
                                          </p:spTgt>
                                        </p:tgtEl>
                                        <p:attrNameLst>
                                          <p:attrName>style.visibility</p:attrName>
                                        </p:attrNameLst>
                                      </p:cBhvr>
                                      <p:to>
                                        <p:strVal val="visible"/>
                                      </p:to>
                                    </p:set>
                                    <p:animEffect transition="in" filter="slide(fromTop)">
                                      <p:cBhvr>
                                        <p:cTn id="17" dur="500"/>
                                        <p:tgtEl>
                                          <p:spTgt spid="922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9229">
                                            <p:txEl>
                                              <p:pRg st="2" end="2"/>
                                            </p:txEl>
                                          </p:spTgt>
                                        </p:tgtEl>
                                        <p:attrNameLst>
                                          <p:attrName>style.visibility</p:attrName>
                                        </p:attrNameLst>
                                      </p:cBhvr>
                                      <p:to>
                                        <p:strVal val="visible"/>
                                      </p:to>
                                    </p:set>
                                    <p:animEffect transition="in" filter="slide(fromTop)">
                                      <p:cBhvr>
                                        <p:cTn id="22" dur="500"/>
                                        <p:tgtEl>
                                          <p:spTgt spid="922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9229">
                                            <p:txEl>
                                              <p:pRg st="3" end="3"/>
                                            </p:txEl>
                                          </p:spTgt>
                                        </p:tgtEl>
                                        <p:attrNameLst>
                                          <p:attrName>style.visibility</p:attrName>
                                        </p:attrNameLst>
                                      </p:cBhvr>
                                      <p:to>
                                        <p:strVal val="visible"/>
                                      </p:to>
                                    </p:set>
                                    <p:animEffect transition="in" filter="slide(fromTop)">
                                      <p:cBhvr>
                                        <p:cTn id="27" dur="500"/>
                                        <p:tgtEl>
                                          <p:spTgt spid="922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9229">
                                            <p:txEl>
                                              <p:pRg st="4" end="4"/>
                                            </p:txEl>
                                          </p:spTgt>
                                        </p:tgtEl>
                                        <p:attrNameLst>
                                          <p:attrName>style.visibility</p:attrName>
                                        </p:attrNameLst>
                                      </p:cBhvr>
                                      <p:to>
                                        <p:strVal val="visible"/>
                                      </p:to>
                                    </p:set>
                                    <p:animEffect transition="in" filter="slide(fromTop)">
                                      <p:cBhvr>
                                        <p:cTn id="32" dur="500"/>
                                        <p:tgtEl>
                                          <p:spTgt spid="922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9229">
                                            <p:txEl>
                                              <p:pRg st="5" end="5"/>
                                            </p:txEl>
                                          </p:spTgt>
                                        </p:tgtEl>
                                        <p:attrNameLst>
                                          <p:attrName>style.visibility</p:attrName>
                                        </p:attrNameLst>
                                      </p:cBhvr>
                                      <p:to>
                                        <p:strVal val="visible"/>
                                      </p:to>
                                    </p:set>
                                    <p:animEffect transition="in" filter="slide(fromTop)">
                                      <p:cBhvr>
                                        <p:cTn id="37" dur="500"/>
                                        <p:tgtEl>
                                          <p:spTgt spid="9229">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1" fill="hold" grpId="0" nodeType="clickEffect">
                                  <p:stCondLst>
                                    <p:cond delay="0"/>
                                  </p:stCondLst>
                                  <p:childTnLst>
                                    <p:set>
                                      <p:cBhvr>
                                        <p:cTn id="41" dur="1" fill="hold">
                                          <p:stCondLst>
                                            <p:cond delay="0"/>
                                          </p:stCondLst>
                                        </p:cTn>
                                        <p:tgtEl>
                                          <p:spTgt spid="9229">
                                            <p:txEl>
                                              <p:pRg st="6" end="6"/>
                                            </p:txEl>
                                          </p:spTgt>
                                        </p:tgtEl>
                                        <p:attrNameLst>
                                          <p:attrName>style.visibility</p:attrName>
                                        </p:attrNameLst>
                                      </p:cBhvr>
                                      <p:to>
                                        <p:strVal val="visible"/>
                                      </p:to>
                                    </p:set>
                                    <p:animEffect transition="in" filter="slide(fromTop)">
                                      <p:cBhvr>
                                        <p:cTn id="42" dur="500"/>
                                        <p:tgtEl>
                                          <p:spTgt spid="9229">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0"/>
                                  </p:stCondLst>
                                  <p:childTnLst>
                                    <p:set>
                                      <p:cBhvr>
                                        <p:cTn id="46" dur="1" fill="hold">
                                          <p:stCondLst>
                                            <p:cond delay="0"/>
                                          </p:stCondLst>
                                        </p:cTn>
                                        <p:tgtEl>
                                          <p:spTgt spid="9229">
                                            <p:txEl>
                                              <p:pRg st="7" end="7"/>
                                            </p:txEl>
                                          </p:spTgt>
                                        </p:tgtEl>
                                        <p:attrNameLst>
                                          <p:attrName>style.visibility</p:attrName>
                                        </p:attrNameLst>
                                      </p:cBhvr>
                                      <p:to>
                                        <p:strVal val="visible"/>
                                      </p:to>
                                    </p:set>
                                    <p:animEffect transition="in" filter="slide(fromTop)">
                                      <p:cBhvr>
                                        <p:cTn id="47" dur="500"/>
                                        <p:tgtEl>
                                          <p:spTgt spid="9229">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2" presetClass="entr" presetSubtype="1" fill="hold" grpId="0" nodeType="clickEffect">
                                  <p:stCondLst>
                                    <p:cond delay="0"/>
                                  </p:stCondLst>
                                  <p:childTnLst>
                                    <p:set>
                                      <p:cBhvr>
                                        <p:cTn id="51" dur="1" fill="hold">
                                          <p:stCondLst>
                                            <p:cond delay="0"/>
                                          </p:stCondLst>
                                        </p:cTn>
                                        <p:tgtEl>
                                          <p:spTgt spid="9229">
                                            <p:txEl>
                                              <p:pRg st="8" end="8"/>
                                            </p:txEl>
                                          </p:spTgt>
                                        </p:tgtEl>
                                        <p:attrNameLst>
                                          <p:attrName>style.visibility</p:attrName>
                                        </p:attrNameLst>
                                      </p:cBhvr>
                                      <p:to>
                                        <p:strVal val="visible"/>
                                      </p:to>
                                    </p:set>
                                    <p:animEffect transition="in" filter="slide(fromTop)">
                                      <p:cBhvr>
                                        <p:cTn id="52" dur="500"/>
                                        <p:tgtEl>
                                          <p:spTgt spid="9229">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1" fill="hold" grpId="0" nodeType="clickEffect">
                                  <p:stCondLst>
                                    <p:cond delay="0"/>
                                  </p:stCondLst>
                                  <p:childTnLst>
                                    <p:set>
                                      <p:cBhvr>
                                        <p:cTn id="56" dur="1" fill="hold">
                                          <p:stCondLst>
                                            <p:cond delay="0"/>
                                          </p:stCondLst>
                                        </p:cTn>
                                        <p:tgtEl>
                                          <p:spTgt spid="9229">
                                            <p:txEl>
                                              <p:pRg st="9" end="9"/>
                                            </p:txEl>
                                          </p:spTgt>
                                        </p:tgtEl>
                                        <p:attrNameLst>
                                          <p:attrName>style.visibility</p:attrName>
                                        </p:attrNameLst>
                                      </p:cBhvr>
                                      <p:to>
                                        <p:strVal val="visible"/>
                                      </p:to>
                                    </p:set>
                                    <p:animEffect transition="in" filter="slide(fromTop)">
                                      <p:cBhvr>
                                        <p:cTn id="57" dur="500"/>
                                        <p:tgtEl>
                                          <p:spTgt spid="9229">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2" presetClass="entr" presetSubtype="1" fill="hold" grpId="0" nodeType="clickEffect">
                                  <p:stCondLst>
                                    <p:cond delay="0"/>
                                  </p:stCondLst>
                                  <p:childTnLst>
                                    <p:set>
                                      <p:cBhvr>
                                        <p:cTn id="61" dur="1" fill="hold">
                                          <p:stCondLst>
                                            <p:cond delay="0"/>
                                          </p:stCondLst>
                                        </p:cTn>
                                        <p:tgtEl>
                                          <p:spTgt spid="9229">
                                            <p:txEl>
                                              <p:pRg st="10" end="10"/>
                                            </p:txEl>
                                          </p:spTgt>
                                        </p:tgtEl>
                                        <p:attrNameLst>
                                          <p:attrName>style.visibility</p:attrName>
                                        </p:attrNameLst>
                                      </p:cBhvr>
                                      <p:to>
                                        <p:strVal val="visible"/>
                                      </p:to>
                                    </p:set>
                                    <p:animEffect transition="in" filter="slide(fromTop)">
                                      <p:cBhvr>
                                        <p:cTn id="62" dur="500"/>
                                        <p:tgtEl>
                                          <p:spTgt spid="9229">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fade">
                                      <p:cBhvr>
                                        <p:cTn id="6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8" grpId="0" autoUpdateAnimBg="0"/>
      <p:bldP spid="9229" grpId="0" uiExpand="1"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7467600" y="4953000"/>
            <a:ext cx="1296988" cy="1519238"/>
            <a:chOff x="3912" y="862"/>
            <a:chExt cx="817" cy="957"/>
          </a:xfrm>
        </p:grpSpPr>
        <p:sp>
          <p:nvSpPr>
            <p:cNvPr id="17414"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5"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7416"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7"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8"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9"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20"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8204" name="Rectangle 12"/>
          <p:cNvSpPr>
            <a:spLocks noGrp="1" noChangeArrowheads="1"/>
          </p:cNvSpPr>
          <p:nvPr>
            <p:ph type="title"/>
          </p:nvPr>
        </p:nvSpPr>
        <p:spPr>
          <a:xfrm>
            <a:off x="1771650" y="451092"/>
            <a:ext cx="7086600" cy="1276350"/>
          </a:xfrm>
        </p:spPr>
        <p:txBody>
          <a:bodyPr/>
          <a:lstStyle/>
          <a:p>
            <a:pPr eaLnBrk="1" hangingPunct="1"/>
            <a:r>
              <a:rPr lang="cs-CZ" sz="4000" dirty="0" smtClean="0">
                <a:solidFill>
                  <a:srgbClr val="669900"/>
                </a:solidFill>
              </a:rPr>
              <a:t>Elektrické vlastnosti vzduchu</a:t>
            </a:r>
          </a:p>
        </p:txBody>
      </p:sp>
      <p:sp>
        <p:nvSpPr>
          <p:cNvPr id="8205" name="Rectangle 13"/>
          <p:cNvSpPr>
            <a:spLocks noGrp="1" noChangeArrowheads="1"/>
          </p:cNvSpPr>
          <p:nvPr>
            <p:ph idx="1"/>
          </p:nvPr>
        </p:nvSpPr>
        <p:spPr>
          <a:xfrm>
            <a:off x="714375" y="1799450"/>
            <a:ext cx="7826375" cy="4752528"/>
          </a:xfrm>
        </p:spPr>
        <p:txBody>
          <a:bodyPr/>
          <a:lstStyle/>
          <a:p>
            <a:pPr eaLnBrk="1" hangingPunct="1">
              <a:lnSpc>
                <a:spcPct val="90000"/>
              </a:lnSpc>
            </a:pPr>
            <a:r>
              <a:rPr lang="cs-CZ" sz="2200" dirty="0" smtClean="0">
                <a:solidFill>
                  <a:schemeClr val="bg1"/>
                </a:solidFill>
              </a:rPr>
              <a:t>Vzduch je za normálních okolností izolantem</a:t>
            </a:r>
          </a:p>
          <a:p>
            <a:pPr eaLnBrk="1" hangingPunct="1">
              <a:lnSpc>
                <a:spcPct val="90000"/>
              </a:lnSpc>
            </a:pPr>
            <a:r>
              <a:rPr lang="cs-CZ" sz="2200" dirty="0" smtClean="0">
                <a:solidFill>
                  <a:schemeClr val="bg1"/>
                </a:solidFill>
              </a:rPr>
              <a:t>Jako každý izolant je i vzduch dielektrikem</a:t>
            </a:r>
          </a:p>
          <a:p>
            <a:pPr eaLnBrk="1" hangingPunct="1">
              <a:lnSpc>
                <a:spcPct val="90000"/>
              </a:lnSpc>
            </a:pPr>
            <a:r>
              <a:rPr lang="cs-CZ" sz="2200" dirty="0" smtClean="0">
                <a:solidFill>
                  <a:schemeClr val="bg1"/>
                </a:solidFill>
              </a:rPr>
              <a:t>V ovzduší mohou vzniknout oblasti s různým elektrickým nábojem – vznikne elektrostatické pole</a:t>
            </a:r>
          </a:p>
          <a:p>
            <a:pPr eaLnBrk="1" hangingPunct="1">
              <a:lnSpc>
                <a:spcPct val="90000"/>
              </a:lnSpc>
            </a:pPr>
            <a:r>
              <a:rPr lang="cs-CZ" sz="2200" dirty="0" smtClean="0">
                <a:solidFill>
                  <a:schemeClr val="bg1"/>
                </a:solidFill>
              </a:rPr>
              <a:t>V elektrostatickém poli se dielektrikum polarizuje (částice dielektrika se orientují podle siločar elektrostatického pole)</a:t>
            </a:r>
          </a:p>
          <a:p>
            <a:pPr eaLnBrk="1" hangingPunct="1">
              <a:lnSpc>
                <a:spcPct val="90000"/>
              </a:lnSpc>
            </a:pPr>
            <a:r>
              <a:rPr lang="cs-CZ" sz="2200" dirty="0" smtClean="0">
                <a:solidFill>
                  <a:schemeClr val="bg1"/>
                </a:solidFill>
              </a:rPr>
              <a:t>Působením silného elektrostatického pole může dojít </a:t>
            </a:r>
            <a:br>
              <a:rPr lang="cs-CZ" sz="2200" dirty="0" smtClean="0">
                <a:solidFill>
                  <a:schemeClr val="bg1"/>
                </a:solidFill>
              </a:rPr>
            </a:br>
            <a:r>
              <a:rPr lang="cs-CZ" sz="2200" dirty="0" smtClean="0">
                <a:solidFill>
                  <a:schemeClr val="bg1"/>
                </a:solidFill>
              </a:rPr>
              <a:t>k průrazu dielektrika – uvnitř dielektrika se vytvoří vodivý kanál, kterým projde elektrický proud - výboj</a:t>
            </a:r>
          </a:p>
          <a:p>
            <a:pPr eaLnBrk="1" hangingPunct="1">
              <a:lnSpc>
                <a:spcPct val="90000"/>
              </a:lnSpc>
            </a:pPr>
            <a:r>
              <a:rPr lang="cs-CZ" sz="2200" dirty="0" smtClean="0">
                <a:solidFill>
                  <a:schemeClr val="bg1"/>
                </a:solidFill>
              </a:rPr>
              <a:t>Vznik výboje závisí na:</a:t>
            </a:r>
            <a:r>
              <a:rPr lang="cs-CZ" sz="2400" dirty="0" smtClean="0">
                <a:solidFill>
                  <a:schemeClr val="bg1"/>
                </a:solidFill>
              </a:rPr>
              <a:t> </a:t>
            </a:r>
          </a:p>
          <a:p>
            <a:pPr lvl="1" eaLnBrk="1" hangingPunct="1">
              <a:lnSpc>
                <a:spcPct val="90000"/>
              </a:lnSpc>
            </a:pPr>
            <a:r>
              <a:rPr lang="cs-CZ" sz="2000" dirty="0" smtClean="0">
                <a:solidFill>
                  <a:schemeClr val="bg1"/>
                </a:solidFill>
              </a:rPr>
              <a:t>intenzitě elektrostatického pole</a:t>
            </a:r>
          </a:p>
          <a:p>
            <a:pPr lvl="1" eaLnBrk="1" hangingPunct="1">
              <a:lnSpc>
                <a:spcPct val="90000"/>
              </a:lnSpc>
            </a:pPr>
            <a:r>
              <a:rPr lang="cs-CZ" sz="2000" dirty="0" smtClean="0">
                <a:solidFill>
                  <a:schemeClr val="bg1"/>
                </a:solidFill>
              </a:rPr>
              <a:t>množství iontů v ovzduší</a:t>
            </a:r>
          </a:p>
        </p:txBody>
      </p:sp>
    </p:spTree>
    <p:custDataLst>
      <p:tags r:id="rId1"/>
    </p:custDataLst>
    <p:extLst>
      <p:ext uri="{BB962C8B-B14F-4D97-AF65-F5344CB8AC3E}">
        <p14:creationId xmlns:p14="http://schemas.microsoft.com/office/powerpoint/2010/main" val="220733876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204"/>
                                        </p:tgtEl>
                                        <p:attrNameLst>
                                          <p:attrName>style.visibility</p:attrName>
                                        </p:attrNameLst>
                                      </p:cBhvr>
                                      <p:to>
                                        <p:strVal val="visible"/>
                                      </p:to>
                                    </p:set>
                                    <p:animEffect transition="in" filter="blinds(horizontal)">
                                      <p:cBhvr>
                                        <p:cTn id="7" dur="500"/>
                                        <p:tgtEl>
                                          <p:spTgt spid="8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8205">
                                            <p:txEl>
                                              <p:pRg st="0" end="0"/>
                                            </p:txEl>
                                          </p:spTgt>
                                        </p:tgtEl>
                                        <p:attrNameLst>
                                          <p:attrName>style.visibility</p:attrName>
                                        </p:attrNameLst>
                                      </p:cBhvr>
                                      <p:to>
                                        <p:strVal val="visible"/>
                                      </p:to>
                                    </p:set>
                                    <p:anim calcmode="lin" valueType="num">
                                      <p:cBhvr additive="base">
                                        <p:cTn id="12" dur="500" fill="hold"/>
                                        <p:tgtEl>
                                          <p:spTgt spid="820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82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205">
                                            <p:txEl>
                                              <p:pRg st="1" end="1"/>
                                            </p:txEl>
                                          </p:spTgt>
                                        </p:tgtEl>
                                        <p:attrNameLst>
                                          <p:attrName>style.visibility</p:attrName>
                                        </p:attrNameLst>
                                      </p:cBhvr>
                                      <p:to>
                                        <p:strVal val="visible"/>
                                      </p:to>
                                    </p:set>
                                    <p:anim calcmode="lin" valueType="num">
                                      <p:cBhvr additive="base">
                                        <p:cTn id="18" dur="500" fill="hold"/>
                                        <p:tgtEl>
                                          <p:spTgt spid="8205">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20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8205">
                                            <p:txEl>
                                              <p:pRg st="2" end="2"/>
                                            </p:txEl>
                                          </p:spTgt>
                                        </p:tgtEl>
                                        <p:attrNameLst>
                                          <p:attrName>style.visibility</p:attrName>
                                        </p:attrNameLst>
                                      </p:cBhvr>
                                      <p:to>
                                        <p:strVal val="visible"/>
                                      </p:to>
                                    </p:set>
                                    <p:anim calcmode="lin" valueType="num">
                                      <p:cBhvr additive="base">
                                        <p:cTn id="24" dur="500" fill="hold"/>
                                        <p:tgtEl>
                                          <p:spTgt spid="8205">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820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8205">
                                            <p:txEl>
                                              <p:pRg st="3" end="3"/>
                                            </p:txEl>
                                          </p:spTgt>
                                        </p:tgtEl>
                                        <p:attrNameLst>
                                          <p:attrName>style.visibility</p:attrName>
                                        </p:attrNameLst>
                                      </p:cBhvr>
                                      <p:to>
                                        <p:strVal val="visible"/>
                                      </p:to>
                                    </p:set>
                                    <p:anim calcmode="lin" valueType="num">
                                      <p:cBhvr additive="base">
                                        <p:cTn id="30" dur="500" fill="hold"/>
                                        <p:tgtEl>
                                          <p:spTgt spid="8205">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820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8205">
                                            <p:txEl>
                                              <p:pRg st="4" end="4"/>
                                            </p:txEl>
                                          </p:spTgt>
                                        </p:tgtEl>
                                        <p:attrNameLst>
                                          <p:attrName>style.visibility</p:attrName>
                                        </p:attrNameLst>
                                      </p:cBhvr>
                                      <p:to>
                                        <p:strVal val="visible"/>
                                      </p:to>
                                    </p:set>
                                    <p:anim calcmode="lin" valueType="num">
                                      <p:cBhvr additive="base">
                                        <p:cTn id="36" dur="500" fill="hold"/>
                                        <p:tgtEl>
                                          <p:spTgt spid="8205">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20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205">
                                            <p:txEl>
                                              <p:pRg st="5" end="5"/>
                                            </p:txEl>
                                          </p:spTgt>
                                        </p:tgtEl>
                                        <p:attrNameLst>
                                          <p:attrName>style.visibility</p:attrName>
                                        </p:attrNameLst>
                                      </p:cBhvr>
                                      <p:to>
                                        <p:strVal val="visible"/>
                                      </p:to>
                                    </p:set>
                                    <p:anim calcmode="lin" valueType="num">
                                      <p:cBhvr additive="base">
                                        <p:cTn id="42" dur="500" fill="hold"/>
                                        <p:tgtEl>
                                          <p:spTgt spid="8205">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20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8205">
                                            <p:txEl>
                                              <p:pRg st="6" end="6"/>
                                            </p:txEl>
                                          </p:spTgt>
                                        </p:tgtEl>
                                        <p:attrNameLst>
                                          <p:attrName>style.visibility</p:attrName>
                                        </p:attrNameLst>
                                      </p:cBhvr>
                                      <p:to>
                                        <p:strVal val="visible"/>
                                      </p:to>
                                    </p:set>
                                    <p:anim calcmode="lin" valueType="num">
                                      <p:cBhvr additive="base">
                                        <p:cTn id="48" dur="500" fill="hold"/>
                                        <p:tgtEl>
                                          <p:spTgt spid="8205">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820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1" fill="hold" nodeType="clickEffect">
                                  <p:stCondLst>
                                    <p:cond delay="0"/>
                                  </p:stCondLst>
                                  <p:childTnLst>
                                    <p:set>
                                      <p:cBhvr>
                                        <p:cTn id="53" dur="1" fill="hold">
                                          <p:stCondLst>
                                            <p:cond delay="0"/>
                                          </p:stCondLst>
                                        </p:cTn>
                                        <p:tgtEl>
                                          <p:spTgt spid="8205">
                                            <p:txEl>
                                              <p:pRg st="7" end="7"/>
                                            </p:txEl>
                                          </p:spTgt>
                                        </p:tgtEl>
                                        <p:attrNameLst>
                                          <p:attrName>style.visibility</p:attrName>
                                        </p:attrNameLst>
                                      </p:cBhvr>
                                      <p:to>
                                        <p:strVal val="visible"/>
                                      </p:to>
                                    </p:set>
                                    <p:anim calcmode="lin" valueType="num">
                                      <p:cBhvr additive="base">
                                        <p:cTn id="54" dur="500" fill="hold"/>
                                        <p:tgtEl>
                                          <p:spTgt spid="8205">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820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 presetClass="entr" presetSubtype="4" fill="hold" nodeType="clickEffect">
                                  <p:stCondLst>
                                    <p:cond delay="0"/>
                                  </p:stCondLst>
                                  <p:childTnLst>
                                    <p:set>
                                      <p:cBhvr>
                                        <p:cTn id="59" dur="1" fill="hold">
                                          <p:stCondLst>
                                            <p:cond delay="0"/>
                                          </p:stCondLst>
                                        </p:cTn>
                                        <p:tgtEl>
                                          <p:spTgt spid="2"/>
                                        </p:tgtEl>
                                        <p:attrNameLst>
                                          <p:attrName>style.visibility</p:attrName>
                                        </p:attrNameLst>
                                      </p:cBhvr>
                                      <p:to>
                                        <p:strVal val="visible"/>
                                      </p:to>
                                    </p:set>
                                    <p:anim calcmode="lin" valueType="num">
                                      <p:cBhvr additive="base">
                                        <p:cTn id="60" dur="500" fill="hold"/>
                                        <p:tgtEl>
                                          <p:spTgt spid="2"/>
                                        </p:tgtEl>
                                        <p:attrNameLst>
                                          <p:attrName>ppt_x</p:attrName>
                                        </p:attrNameLst>
                                      </p:cBhvr>
                                      <p:tavLst>
                                        <p:tav tm="0">
                                          <p:val>
                                            <p:strVal val="#ppt_x"/>
                                          </p:val>
                                        </p:tav>
                                        <p:tav tm="100000">
                                          <p:val>
                                            <p:strVal val="#ppt_x"/>
                                          </p:val>
                                        </p:tav>
                                      </p:tavLst>
                                    </p:anim>
                                    <p:anim calcmode="lin" valueType="num">
                                      <p:cBhvr additive="base">
                                        <p:cTn id="6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4"/>
          <p:cNvGrpSpPr>
            <a:grpSpLocks/>
          </p:cNvGrpSpPr>
          <p:nvPr/>
        </p:nvGrpSpPr>
        <p:grpSpPr bwMode="auto">
          <a:xfrm rot="16200000">
            <a:off x="7427163" y="5030935"/>
            <a:ext cx="1296988" cy="1381125"/>
            <a:chOff x="3912" y="862"/>
            <a:chExt cx="817" cy="957"/>
          </a:xfrm>
        </p:grpSpPr>
        <p:sp>
          <p:nvSpPr>
            <p:cNvPr id="17414"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5"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7416"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7"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8"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9"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20"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8204" name="Rectangle 12"/>
          <p:cNvSpPr>
            <a:spLocks noGrp="1" noChangeArrowheads="1"/>
          </p:cNvSpPr>
          <p:nvPr>
            <p:ph type="title"/>
          </p:nvPr>
        </p:nvSpPr>
        <p:spPr>
          <a:xfrm>
            <a:off x="1771650" y="64418"/>
            <a:ext cx="7086600" cy="1276350"/>
          </a:xfrm>
        </p:spPr>
        <p:txBody>
          <a:bodyPr/>
          <a:lstStyle/>
          <a:p>
            <a:pPr eaLnBrk="1" hangingPunct="1"/>
            <a:r>
              <a:rPr lang="cs-CZ" sz="4000" dirty="0" smtClean="0">
                <a:solidFill>
                  <a:srgbClr val="669900"/>
                </a:solidFill>
              </a:rPr>
              <a:t>Vznik a zánik bouřky</a:t>
            </a:r>
          </a:p>
        </p:txBody>
      </p:sp>
      <p:sp>
        <p:nvSpPr>
          <p:cNvPr id="8205" name="Rectangle 13"/>
          <p:cNvSpPr>
            <a:spLocks noGrp="1" noChangeArrowheads="1"/>
          </p:cNvSpPr>
          <p:nvPr>
            <p:ph idx="1"/>
          </p:nvPr>
        </p:nvSpPr>
        <p:spPr>
          <a:xfrm>
            <a:off x="827584" y="1052736"/>
            <a:ext cx="7826375" cy="5544616"/>
          </a:xfrm>
        </p:spPr>
        <p:txBody>
          <a:bodyPr/>
          <a:lstStyle/>
          <a:p>
            <a:pPr marL="0" indent="0" eaLnBrk="1" hangingPunct="1">
              <a:lnSpc>
                <a:spcPct val="90000"/>
              </a:lnSpc>
              <a:buNone/>
            </a:pPr>
            <a:r>
              <a:rPr lang="cs-CZ" sz="2200" dirty="0" smtClean="0">
                <a:solidFill>
                  <a:schemeClr val="bg1"/>
                </a:solidFill>
              </a:rPr>
              <a:t>Bouřka se vyvíjí ve 3 stádiích </a:t>
            </a:r>
            <a:br>
              <a:rPr lang="cs-CZ" sz="2200" dirty="0" smtClean="0">
                <a:solidFill>
                  <a:schemeClr val="bg1"/>
                </a:solidFill>
              </a:rPr>
            </a:br>
            <a:r>
              <a:rPr lang="cs-CZ" sz="2200" dirty="0" smtClean="0">
                <a:solidFill>
                  <a:schemeClr val="bg1"/>
                </a:solidFill>
              </a:rPr>
              <a:t>(rozeznatelných podle tvaru oblaků):</a:t>
            </a:r>
          </a:p>
          <a:p>
            <a:pPr eaLnBrk="1" hangingPunct="1">
              <a:lnSpc>
                <a:spcPct val="90000"/>
              </a:lnSpc>
            </a:pPr>
            <a:r>
              <a:rPr lang="cs-CZ" sz="2200" dirty="0" smtClean="0">
                <a:solidFill>
                  <a:srgbClr val="FF0000"/>
                </a:solidFill>
              </a:rPr>
              <a:t>stádium </a:t>
            </a:r>
            <a:r>
              <a:rPr lang="cs-CZ" sz="2200" dirty="0" err="1" smtClean="0">
                <a:solidFill>
                  <a:srgbClr val="FF0000"/>
                </a:solidFill>
              </a:rPr>
              <a:t>cumulu</a:t>
            </a:r>
            <a:r>
              <a:rPr lang="cs-CZ" sz="2200" dirty="0" smtClean="0">
                <a:solidFill>
                  <a:srgbClr val="FF0000"/>
                </a:solidFill>
              </a:rPr>
              <a:t>:</a:t>
            </a:r>
            <a:r>
              <a:rPr lang="cs-CZ" sz="2200" dirty="0" smtClean="0">
                <a:solidFill>
                  <a:schemeClr val="bg1"/>
                </a:solidFill>
              </a:rPr>
              <a:t> </a:t>
            </a:r>
          </a:p>
          <a:p>
            <a:pPr lvl="1" eaLnBrk="1" hangingPunct="1">
              <a:lnSpc>
                <a:spcPct val="90000"/>
              </a:lnSpc>
            </a:pPr>
            <a:r>
              <a:rPr lang="cs-CZ" sz="1800" b="1" dirty="0" smtClean="0">
                <a:solidFill>
                  <a:schemeClr val="bg1"/>
                </a:solidFill>
              </a:rPr>
              <a:t>masa vlhkého a teplého vzduchu stoupá vzhůru </a:t>
            </a:r>
          </a:p>
          <a:p>
            <a:pPr lvl="1" eaLnBrk="1" hangingPunct="1">
              <a:lnSpc>
                <a:spcPct val="90000"/>
              </a:lnSpc>
            </a:pPr>
            <a:r>
              <a:rPr lang="cs-CZ" sz="1800" b="1" dirty="0" smtClean="0">
                <a:solidFill>
                  <a:schemeClr val="bg1"/>
                </a:solidFill>
              </a:rPr>
              <a:t>vodní páry se v horních vrstvách atmosféry prudce ochlazují – vzniká oblak tvaru </a:t>
            </a:r>
            <a:r>
              <a:rPr lang="cs-CZ" sz="1800" b="1" dirty="0" err="1" smtClean="0">
                <a:solidFill>
                  <a:srgbClr val="FF0000"/>
                </a:solidFill>
              </a:rPr>
              <a:t>cumulus</a:t>
            </a:r>
            <a:r>
              <a:rPr lang="cs-CZ" sz="1800" b="1" dirty="0" smtClean="0">
                <a:solidFill>
                  <a:schemeClr val="bg1"/>
                </a:solidFill>
              </a:rPr>
              <a:t> </a:t>
            </a:r>
          </a:p>
          <a:p>
            <a:pPr lvl="1" eaLnBrk="1" hangingPunct="1">
              <a:lnSpc>
                <a:spcPct val="90000"/>
              </a:lnSpc>
            </a:pPr>
            <a:r>
              <a:rPr lang="cs-CZ" sz="1800" b="1" dirty="0" smtClean="0">
                <a:solidFill>
                  <a:schemeClr val="bg1"/>
                </a:solidFill>
              </a:rPr>
              <a:t>pod oblakem se vytváří oblast nízkého tlaku vzduchu, kde vzrůstá ionizace</a:t>
            </a:r>
          </a:p>
          <a:p>
            <a:pPr marL="0" indent="0" eaLnBrk="1" hangingPunct="1">
              <a:lnSpc>
                <a:spcPct val="90000"/>
              </a:lnSpc>
              <a:buNone/>
            </a:pPr>
            <a:endParaRPr lang="cs-CZ" sz="2400" dirty="0" smtClean="0">
              <a:solidFill>
                <a:schemeClr val="bg1"/>
              </a:solidFill>
            </a:endParaRPr>
          </a:p>
        </p:txBody>
      </p:sp>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745" y="3717032"/>
            <a:ext cx="3950208" cy="2633472"/>
          </a:xfrm>
          <a:prstGeom prst="rect">
            <a:avLst/>
          </a:prstGeom>
        </p:spPr>
      </p:pic>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204"/>
                                        </p:tgtEl>
                                        <p:attrNameLst>
                                          <p:attrName>style.visibility</p:attrName>
                                        </p:attrNameLst>
                                      </p:cBhvr>
                                      <p:to>
                                        <p:strVal val="visible"/>
                                      </p:to>
                                    </p:set>
                                    <p:animEffect transition="in" filter="blinds(horizontal)">
                                      <p:cBhvr>
                                        <p:cTn id="7" dur="500"/>
                                        <p:tgtEl>
                                          <p:spTgt spid="8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8205">
                                            <p:txEl>
                                              <p:pRg st="0" end="0"/>
                                            </p:txEl>
                                          </p:spTgt>
                                        </p:tgtEl>
                                        <p:attrNameLst>
                                          <p:attrName>style.visibility</p:attrName>
                                        </p:attrNameLst>
                                      </p:cBhvr>
                                      <p:to>
                                        <p:strVal val="visible"/>
                                      </p:to>
                                    </p:set>
                                    <p:anim calcmode="lin" valueType="num">
                                      <p:cBhvr additive="base">
                                        <p:cTn id="12" dur="500" fill="hold"/>
                                        <p:tgtEl>
                                          <p:spTgt spid="820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20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8205">
                                            <p:txEl>
                                              <p:pRg st="1" end="1"/>
                                            </p:txEl>
                                          </p:spTgt>
                                        </p:tgtEl>
                                        <p:attrNameLst>
                                          <p:attrName>style.visibility</p:attrName>
                                        </p:attrNameLst>
                                      </p:cBhvr>
                                      <p:to>
                                        <p:strVal val="visible"/>
                                      </p:to>
                                    </p:set>
                                    <p:anim calcmode="lin" valueType="num">
                                      <p:cBhvr additive="base">
                                        <p:cTn id="18" dur="500" fill="hold"/>
                                        <p:tgtEl>
                                          <p:spTgt spid="8205">
                                            <p:txEl>
                                              <p:pRg st="1" end="1"/>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820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8205">
                                            <p:txEl>
                                              <p:pRg st="2" end="2"/>
                                            </p:txEl>
                                          </p:spTgt>
                                        </p:tgtEl>
                                        <p:attrNameLst>
                                          <p:attrName>style.visibility</p:attrName>
                                        </p:attrNameLst>
                                      </p:cBhvr>
                                      <p:to>
                                        <p:strVal val="visible"/>
                                      </p:to>
                                    </p:set>
                                    <p:anim calcmode="lin" valueType="num">
                                      <p:cBhvr additive="base">
                                        <p:cTn id="24" dur="500" fill="hold"/>
                                        <p:tgtEl>
                                          <p:spTgt spid="8205">
                                            <p:txEl>
                                              <p:pRg st="2" end="2"/>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820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8205">
                                            <p:txEl>
                                              <p:pRg st="3" end="3"/>
                                            </p:txEl>
                                          </p:spTgt>
                                        </p:tgtEl>
                                        <p:attrNameLst>
                                          <p:attrName>style.visibility</p:attrName>
                                        </p:attrNameLst>
                                      </p:cBhvr>
                                      <p:to>
                                        <p:strVal val="visible"/>
                                      </p:to>
                                    </p:set>
                                    <p:anim calcmode="lin" valueType="num">
                                      <p:cBhvr additive="base">
                                        <p:cTn id="30" dur="500" fill="hold"/>
                                        <p:tgtEl>
                                          <p:spTgt spid="8205">
                                            <p:txEl>
                                              <p:pRg st="3" end="3"/>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820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nodeType="clickEffect">
                                  <p:stCondLst>
                                    <p:cond delay="0"/>
                                  </p:stCondLst>
                                  <p:childTnLst>
                                    <p:set>
                                      <p:cBhvr>
                                        <p:cTn id="35" dur="1" fill="hold">
                                          <p:stCondLst>
                                            <p:cond delay="0"/>
                                          </p:stCondLst>
                                        </p:cTn>
                                        <p:tgtEl>
                                          <p:spTgt spid="8205">
                                            <p:txEl>
                                              <p:pRg st="4" end="4"/>
                                            </p:txEl>
                                          </p:spTgt>
                                        </p:tgtEl>
                                        <p:attrNameLst>
                                          <p:attrName>style.visibility</p:attrName>
                                        </p:attrNameLst>
                                      </p:cBhvr>
                                      <p:to>
                                        <p:strVal val="visible"/>
                                      </p:to>
                                    </p:set>
                                    <p:anim calcmode="lin" valueType="num">
                                      <p:cBhvr additive="base">
                                        <p:cTn id="36" dur="500" fill="hold"/>
                                        <p:tgtEl>
                                          <p:spTgt spid="8205">
                                            <p:txEl>
                                              <p:pRg st="4" end="4"/>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820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Obráze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64089" y="1943466"/>
            <a:ext cx="3185541" cy="2194560"/>
          </a:xfrm>
          <a:prstGeom prst="rect">
            <a:avLst/>
          </a:prstGeom>
        </p:spPr>
      </p:pic>
      <p:grpSp>
        <p:nvGrpSpPr>
          <p:cNvPr id="2" name="Group 14"/>
          <p:cNvGrpSpPr>
            <a:grpSpLocks/>
          </p:cNvGrpSpPr>
          <p:nvPr/>
        </p:nvGrpSpPr>
        <p:grpSpPr bwMode="auto">
          <a:xfrm rot="10800000">
            <a:off x="7467600" y="5032902"/>
            <a:ext cx="1296988" cy="1519238"/>
            <a:chOff x="3912" y="862"/>
            <a:chExt cx="817" cy="957"/>
          </a:xfrm>
        </p:grpSpPr>
        <p:sp>
          <p:nvSpPr>
            <p:cNvPr id="17414"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5"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7416"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7"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8"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19"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420"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8204" name="Rectangle 12"/>
          <p:cNvSpPr>
            <a:spLocks noGrp="1" noChangeArrowheads="1"/>
          </p:cNvSpPr>
          <p:nvPr>
            <p:ph type="title"/>
          </p:nvPr>
        </p:nvSpPr>
        <p:spPr>
          <a:xfrm>
            <a:off x="1771650" y="367854"/>
            <a:ext cx="7086600" cy="900906"/>
          </a:xfrm>
        </p:spPr>
        <p:txBody>
          <a:bodyPr/>
          <a:lstStyle/>
          <a:p>
            <a:pPr eaLnBrk="1" hangingPunct="1"/>
            <a:r>
              <a:rPr lang="cs-CZ" sz="4000" dirty="0">
                <a:solidFill>
                  <a:srgbClr val="669900"/>
                </a:solidFill>
              </a:rPr>
              <a:t>Vznik a zánik bouřky</a:t>
            </a:r>
            <a:endParaRPr lang="cs-CZ" sz="4000" dirty="0" smtClean="0">
              <a:solidFill>
                <a:srgbClr val="669900"/>
              </a:solidFill>
            </a:endParaRPr>
          </a:p>
        </p:txBody>
      </p:sp>
      <p:sp>
        <p:nvSpPr>
          <p:cNvPr id="8205" name="Rectangle 13"/>
          <p:cNvSpPr>
            <a:spLocks noGrp="1" noChangeArrowheads="1"/>
          </p:cNvSpPr>
          <p:nvPr>
            <p:ph idx="1"/>
          </p:nvPr>
        </p:nvSpPr>
        <p:spPr>
          <a:xfrm>
            <a:off x="179513" y="908719"/>
            <a:ext cx="8251684" cy="5544617"/>
          </a:xfrm>
        </p:spPr>
        <p:txBody>
          <a:bodyPr lIns="72000" tIns="72000" rIns="72000" bIns="72000"/>
          <a:lstStyle/>
          <a:p>
            <a:pPr eaLnBrk="1" hangingPunct="1">
              <a:lnSpc>
                <a:spcPct val="90000"/>
              </a:lnSpc>
            </a:pPr>
            <a:r>
              <a:rPr lang="cs-CZ" sz="2200" dirty="0">
                <a:solidFill>
                  <a:srgbClr val="FF0000"/>
                </a:solidFill>
              </a:rPr>
              <a:t>stádium zralosti:</a:t>
            </a:r>
            <a:r>
              <a:rPr lang="cs-CZ" sz="2400" dirty="0">
                <a:solidFill>
                  <a:srgbClr val="FF0000"/>
                </a:solidFill>
              </a:rPr>
              <a:t> </a:t>
            </a:r>
            <a:endParaRPr lang="cs-CZ" sz="2400" dirty="0" smtClean="0">
              <a:solidFill>
                <a:srgbClr val="FF0000"/>
              </a:solidFill>
            </a:endParaRPr>
          </a:p>
          <a:p>
            <a:pPr lvl="1" eaLnBrk="1" hangingPunct="1">
              <a:lnSpc>
                <a:spcPct val="90000"/>
              </a:lnSpc>
            </a:pPr>
            <a:r>
              <a:rPr lang="cs-CZ" sz="2000" dirty="0" smtClean="0">
                <a:solidFill>
                  <a:schemeClr val="bg1"/>
                </a:solidFill>
              </a:rPr>
              <a:t>vodní </a:t>
            </a:r>
            <a:r>
              <a:rPr lang="cs-CZ" sz="2000" dirty="0">
                <a:solidFill>
                  <a:schemeClr val="bg1"/>
                </a:solidFill>
              </a:rPr>
              <a:t>pára se rozpíná v horních vrstvách troposféry, </a:t>
            </a:r>
            <a:r>
              <a:rPr lang="cs-CZ" sz="2000" dirty="0" smtClean="0">
                <a:solidFill>
                  <a:schemeClr val="bg1"/>
                </a:solidFill>
              </a:rPr>
              <a:t>horní část oblaku </a:t>
            </a:r>
            <a:r>
              <a:rPr lang="cs-CZ" sz="2000" dirty="0">
                <a:solidFill>
                  <a:schemeClr val="bg1"/>
                </a:solidFill>
              </a:rPr>
              <a:t>se zplošťuje a vodorovně rozprostírá do tvaru kovadliny – vzniká oblak </a:t>
            </a:r>
            <a:r>
              <a:rPr lang="cs-CZ" sz="2000" dirty="0" err="1" smtClean="0">
                <a:solidFill>
                  <a:srgbClr val="FF0000"/>
                </a:solidFill>
              </a:rPr>
              <a:t>cumulonimbus</a:t>
            </a:r>
            <a:r>
              <a:rPr lang="cs-CZ" sz="2000" dirty="0" smtClean="0">
                <a:solidFill>
                  <a:schemeClr val="bg1"/>
                </a:solidFill>
              </a:rPr>
              <a:t> </a:t>
            </a:r>
          </a:p>
          <a:p>
            <a:pPr lvl="1" eaLnBrk="1" hangingPunct="1">
              <a:lnSpc>
                <a:spcPct val="90000"/>
              </a:lnSpc>
            </a:pPr>
            <a:r>
              <a:rPr lang="cs-CZ" sz="2000" dirty="0" smtClean="0">
                <a:solidFill>
                  <a:schemeClr val="bg1"/>
                </a:solidFill>
              </a:rPr>
              <a:t>vodní </a:t>
            </a:r>
            <a:r>
              <a:rPr lang="cs-CZ" sz="2000" dirty="0">
                <a:solidFill>
                  <a:schemeClr val="bg1"/>
                </a:solidFill>
              </a:rPr>
              <a:t>pára kondenzuje, vznikají </a:t>
            </a:r>
            <a:r>
              <a:rPr lang="cs-CZ" sz="2000" dirty="0" smtClean="0">
                <a:solidFill>
                  <a:schemeClr val="bg1"/>
                </a:solidFill>
              </a:rPr>
              <a:t>kapky </a:t>
            </a:r>
            <a:br>
              <a:rPr lang="cs-CZ" sz="2000" dirty="0" smtClean="0">
                <a:solidFill>
                  <a:schemeClr val="bg1"/>
                </a:solidFill>
              </a:rPr>
            </a:br>
            <a:r>
              <a:rPr lang="cs-CZ" sz="2000" dirty="0" smtClean="0">
                <a:solidFill>
                  <a:schemeClr val="bg1"/>
                </a:solidFill>
              </a:rPr>
              <a:t>deště</a:t>
            </a:r>
            <a:r>
              <a:rPr lang="cs-CZ" sz="2000" dirty="0">
                <a:solidFill>
                  <a:schemeClr val="bg1"/>
                </a:solidFill>
              </a:rPr>
              <a:t>, resp. částice ledu </a:t>
            </a:r>
            <a:r>
              <a:rPr lang="cs-CZ" sz="2000" dirty="0" smtClean="0">
                <a:solidFill>
                  <a:schemeClr val="bg1"/>
                </a:solidFill>
              </a:rPr>
              <a:t>(kroupy), </a:t>
            </a:r>
            <a:br>
              <a:rPr lang="cs-CZ" sz="2000" dirty="0" smtClean="0">
                <a:solidFill>
                  <a:schemeClr val="bg1"/>
                </a:solidFill>
              </a:rPr>
            </a:br>
            <a:r>
              <a:rPr lang="cs-CZ" sz="2000" dirty="0" smtClean="0">
                <a:solidFill>
                  <a:schemeClr val="bg1"/>
                </a:solidFill>
              </a:rPr>
              <a:t>které padají </a:t>
            </a:r>
            <a:r>
              <a:rPr lang="cs-CZ" sz="2000" dirty="0">
                <a:solidFill>
                  <a:schemeClr val="bg1"/>
                </a:solidFill>
              </a:rPr>
              <a:t>dolů pod </a:t>
            </a:r>
            <a:r>
              <a:rPr lang="cs-CZ" sz="2000" dirty="0" smtClean="0">
                <a:solidFill>
                  <a:schemeClr val="bg1"/>
                </a:solidFill>
              </a:rPr>
              <a:t>oblak </a:t>
            </a:r>
            <a:r>
              <a:rPr lang="cs-CZ" sz="2000" dirty="0">
                <a:solidFill>
                  <a:schemeClr val="bg1"/>
                </a:solidFill>
              </a:rPr>
              <a:t>v </a:t>
            </a:r>
            <a:r>
              <a:rPr lang="cs-CZ" sz="2000" dirty="0" smtClean="0">
                <a:solidFill>
                  <a:schemeClr val="bg1"/>
                </a:solidFill>
              </a:rPr>
              <a:t>sestup-</a:t>
            </a:r>
            <a:br>
              <a:rPr lang="cs-CZ" sz="2000" dirty="0" smtClean="0">
                <a:solidFill>
                  <a:schemeClr val="bg1"/>
                </a:solidFill>
              </a:rPr>
            </a:br>
            <a:r>
              <a:rPr lang="cs-CZ" sz="2000" dirty="0" err="1" smtClean="0">
                <a:solidFill>
                  <a:schemeClr val="bg1"/>
                </a:solidFill>
              </a:rPr>
              <a:t>ném</a:t>
            </a:r>
            <a:r>
              <a:rPr lang="cs-CZ" sz="2000" dirty="0" smtClean="0">
                <a:solidFill>
                  <a:schemeClr val="bg1"/>
                </a:solidFill>
              </a:rPr>
              <a:t> proudu</a:t>
            </a:r>
          </a:p>
          <a:p>
            <a:pPr lvl="1" eaLnBrk="1" hangingPunct="1">
              <a:lnSpc>
                <a:spcPct val="90000"/>
              </a:lnSpc>
            </a:pPr>
            <a:r>
              <a:rPr lang="cs-CZ" sz="2000" dirty="0" smtClean="0">
                <a:solidFill>
                  <a:schemeClr val="bg1"/>
                </a:solidFill>
              </a:rPr>
              <a:t>současně </a:t>
            </a:r>
            <a:r>
              <a:rPr lang="cs-CZ" sz="2000" dirty="0">
                <a:solidFill>
                  <a:schemeClr val="bg1"/>
                </a:solidFill>
              </a:rPr>
              <a:t>existuje výstupný proud </a:t>
            </a:r>
            <a:br>
              <a:rPr lang="cs-CZ" sz="2000" dirty="0">
                <a:solidFill>
                  <a:schemeClr val="bg1"/>
                </a:solidFill>
              </a:rPr>
            </a:br>
            <a:r>
              <a:rPr lang="cs-CZ" sz="2000" dirty="0">
                <a:solidFill>
                  <a:schemeClr val="bg1"/>
                </a:solidFill>
              </a:rPr>
              <a:t>vlhkého </a:t>
            </a:r>
            <a:r>
              <a:rPr lang="cs-CZ" sz="2000" dirty="0" smtClean="0">
                <a:solidFill>
                  <a:schemeClr val="bg1"/>
                </a:solidFill>
              </a:rPr>
              <a:t>a teplého vzduchu </a:t>
            </a:r>
          </a:p>
          <a:p>
            <a:pPr lvl="1" eaLnBrk="1" hangingPunct="1">
              <a:lnSpc>
                <a:spcPct val="90000"/>
              </a:lnSpc>
            </a:pPr>
            <a:r>
              <a:rPr lang="cs-CZ" sz="2000" dirty="0" smtClean="0">
                <a:solidFill>
                  <a:schemeClr val="bg1"/>
                </a:solidFill>
              </a:rPr>
              <a:t>střet </a:t>
            </a:r>
            <a:r>
              <a:rPr lang="cs-CZ" sz="2000" dirty="0">
                <a:solidFill>
                  <a:schemeClr val="bg1"/>
                </a:solidFill>
              </a:rPr>
              <a:t>těchto </a:t>
            </a:r>
            <a:r>
              <a:rPr lang="cs-CZ" sz="2000" dirty="0" smtClean="0">
                <a:solidFill>
                  <a:schemeClr val="bg1"/>
                </a:solidFill>
              </a:rPr>
              <a:t>dvou proudů vyvolává </a:t>
            </a:r>
            <a:br>
              <a:rPr lang="cs-CZ" sz="2000" dirty="0" smtClean="0">
                <a:solidFill>
                  <a:schemeClr val="bg1"/>
                </a:solidFill>
              </a:rPr>
            </a:br>
            <a:r>
              <a:rPr lang="cs-CZ" sz="2000" dirty="0" smtClean="0">
                <a:solidFill>
                  <a:schemeClr val="bg1"/>
                </a:solidFill>
              </a:rPr>
              <a:t>turbulence</a:t>
            </a:r>
            <a:r>
              <a:rPr lang="cs-CZ" sz="2000" dirty="0">
                <a:solidFill>
                  <a:schemeClr val="bg1"/>
                </a:solidFill>
              </a:rPr>
              <a:t>, silný vítr a </a:t>
            </a:r>
            <a:r>
              <a:rPr lang="cs-CZ" sz="2000" dirty="0" smtClean="0">
                <a:solidFill>
                  <a:schemeClr val="bg1"/>
                </a:solidFill>
              </a:rPr>
              <a:t>indukuje silná </a:t>
            </a:r>
            <a:r>
              <a:rPr lang="cs-CZ" sz="2000" dirty="0">
                <a:solidFill>
                  <a:schemeClr val="bg1"/>
                </a:solidFill>
              </a:rPr>
              <a:t>elektrostatická </a:t>
            </a:r>
            <a:r>
              <a:rPr lang="cs-CZ" sz="2000" dirty="0" smtClean="0">
                <a:solidFill>
                  <a:schemeClr val="bg1"/>
                </a:solidFill>
              </a:rPr>
              <a:t>pole</a:t>
            </a:r>
          </a:p>
          <a:p>
            <a:pPr lvl="1" eaLnBrk="1" hangingPunct="1">
              <a:lnSpc>
                <a:spcPct val="90000"/>
              </a:lnSpc>
            </a:pPr>
            <a:r>
              <a:rPr lang="cs-CZ" sz="2000" dirty="0" smtClean="0">
                <a:solidFill>
                  <a:schemeClr val="bg1"/>
                </a:solidFill>
              </a:rPr>
              <a:t>elektrostatická pole způsobují polarizaci ovzduší jako dielektrika a silnou separaci kladných a záporných iontů</a:t>
            </a:r>
          </a:p>
          <a:p>
            <a:pPr lvl="1" eaLnBrk="1" hangingPunct="1">
              <a:lnSpc>
                <a:spcPct val="90000"/>
              </a:lnSpc>
            </a:pPr>
            <a:r>
              <a:rPr lang="cs-CZ" sz="2000" dirty="0" smtClean="0">
                <a:solidFill>
                  <a:schemeClr val="bg1"/>
                </a:solidFill>
              </a:rPr>
              <a:t>v oblaku se vytváří 2 oblasti: horní část kladně nabitá, dolní část záporně</a:t>
            </a:r>
          </a:p>
          <a:p>
            <a:pPr lvl="1" eaLnBrk="1" hangingPunct="1">
              <a:lnSpc>
                <a:spcPct val="90000"/>
              </a:lnSpc>
            </a:pPr>
            <a:r>
              <a:rPr lang="cs-CZ" sz="2000" dirty="0" smtClean="0">
                <a:solidFill>
                  <a:schemeClr val="bg1"/>
                </a:solidFill>
              </a:rPr>
              <a:t>jak se oblak pohybuje nad krajinou, vytváří na zemi pod sebou elektrostatickou indukcí oblast s opačným nábojem</a:t>
            </a:r>
          </a:p>
          <a:p>
            <a:pPr lvl="1" eaLnBrk="1" hangingPunct="1">
              <a:lnSpc>
                <a:spcPct val="90000"/>
              </a:lnSpc>
            </a:pPr>
            <a:endParaRPr lang="cs-CZ" sz="2000" dirty="0" smtClean="0">
              <a:solidFill>
                <a:schemeClr val="bg1"/>
              </a:solidFill>
            </a:endParaRPr>
          </a:p>
          <a:p>
            <a:pPr eaLnBrk="1" hangingPunct="1">
              <a:lnSpc>
                <a:spcPct val="90000"/>
              </a:lnSpc>
            </a:pPr>
            <a:endParaRPr lang="cs-CZ" sz="2400" dirty="0" smtClean="0">
              <a:solidFill>
                <a:schemeClr val="bg1"/>
              </a:solidFill>
            </a:endParaRPr>
          </a:p>
        </p:txBody>
      </p:sp>
    </p:spTree>
    <p:custDataLst>
      <p:tags r:id="rId1"/>
    </p:custDataLst>
    <p:extLst>
      <p:ext uri="{BB962C8B-B14F-4D97-AF65-F5344CB8AC3E}">
        <p14:creationId xmlns:p14="http://schemas.microsoft.com/office/powerpoint/2010/main" val="1153114926"/>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204"/>
                                        </p:tgtEl>
                                        <p:attrNameLst>
                                          <p:attrName>style.visibility</p:attrName>
                                        </p:attrNameLst>
                                      </p:cBhvr>
                                      <p:to>
                                        <p:strVal val="visible"/>
                                      </p:to>
                                    </p:set>
                                    <p:animEffect transition="in" filter="blinds(horizontal)">
                                      <p:cBhvr>
                                        <p:cTn id="7" dur="500"/>
                                        <p:tgtEl>
                                          <p:spTgt spid="820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8205">
                                            <p:txEl>
                                              <p:pRg st="0" end="0"/>
                                            </p:txEl>
                                          </p:spTgt>
                                        </p:tgtEl>
                                        <p:attrNameLst>
                                          <p:attrName>style.visibility</p:attrName>
                                        </p:attrNameLst>
                                      </p:cBhvr>
                                      <p:to>
                                        <p:strVal val="visible"/>
                                      </p:to>
                                    </p:set>
                                    <p:anim calcmode="lin" valueType="num">
                                      <p:cBhvr additive="base">
                                        <p:cTn id="12" dur="500" fill="hold"/>
                                        <p:tgtEl>
                                          <p:spTgt spid="8205">
                                            <p:txEl>
                                              <p:pRg st="0" end="0"/>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820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3" fill="hold" grpId="0" nodeType="clickEffect">
                                  <p:stCondLst>
                                    <p:cond delay="0"/>
                                  </p:stCondLst>
                                  <p:childTnLst>
                                    <p:set>
                                      <p:cBhvr>
                                        <p:cTn id="17" dur="1" fill="hold">
                                          <p:stCondLst>
                                            <p:cond delay="0"/>
                                          </p:stCondLst>
                                        </p:cTn>
                                        <p:tgtEl>
                                          <p:spTgt spid="8205">
                                            <p:txEl>
                                              <p:pRg st="1" end="1"/>
                                            </p:txEl>
                                          </p:spTgt>
                                        </p:tgtEl>
                                        <p:attrNameLst>
                                          <p:attrName>style.visibility</p:attrName>
                                        </p:attrNameLst>
                                      </p:cBhvr>
                                      <p:to>
                                        <p:strVal val="visible"/>
                                      </p:to>
                                    </p:set>
                                    <p:anim calcmode="lin" valueType="num">
                                      <p:cBhvr additive="base">
                                        <p:cTn id="18" dur="500" fill="hold"/>
                                        <p:tgtEl>
                                          <p:spTgt spid="8205">
                                            <p:txEl>
                                              <p:pRg st="1" end="1"/>
                                            </p:txEl>
                                          </p:spTgt>
                                        </p:tgtEl>
                                        <p:attrNameLst>
                                          <p:attrName>ppt_x</p:attrName>
                                        </p:attrNameLst>
                                      </p:cBhvr>
                                      <p:tavLst>
                                        <p:tav tm="0">
                                          <p:val>
                                            <p:strVal val="1+#ppt_w/2"/>
                                          </p:val>
                                        </p:tav>
                                        <p:tav tm="100000">
                                          <p:val>
                                            <p:strVal val="#ppt_x"/>
                                          </p:val>
                                        </p:tav>
                                      </p:tavLst>
                                    </p:anim>
                                    <p:anim calcmode="lin" valueType="num">
                                      <p:cBhvr additive="base">
                                        <p:cTn id="19" dur="500" fill="hold"/>
                                        <p:tgtEl>
                                          <p:spTgt spid="8205">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1" presetClass="entr" presetSubtype="0"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fltVal val="0"/>
                                          </p:val>
                                        </p:tav>
                                        <p:tav tm="100000">
                                          <p:val>
                                            <p:strVal val="#ppt_w"/>
                                          </p:val>
                                        </p:tav>
                                      </p:tavLst>
                                    </p:anim>
                                    <p:anim calcmode="lin" valueType="num">
                                      <p:cBhvr>
                                        <p:cTn id="25" dur="1000" fill="hold"/>
                                        <p:tgtEl>
                                          <p:spTgt spid="3"/>
                                        </p:tgtEl>
                                        <p:attrNameLst>
                                          <p:attrName>ppt_h</p:attrName>
                                        </p:attrNameLst>
                                      </p:cBhvr>
                                      <p:tavLst>
                                        <p:tav tm="0">
                                          <p:val>
                                            <p:fltVal val="0"/>
                                          </p:val>
                                        </p:tav>
                                        <p:tav tm="100000">
                                          <p:val>
                                            <p:strVal val="#ppt_h"/>
                                          </p:val>
                                        </p:tav>
                                      </p:tavLst>
                                    </p:anim>
                                    <p:anim calcmode="lin" valueType="num">
                                      <p:cBhvr>
                                        <p:cTn id="26" dur="1000" fill="hold"/>
                                        <p:tgtEl>
                                          <p:spTgt spid="3"/>
                                        </p:tgtEl>
                                        <p:attrNameLst>
                                          <p:attrName>style.rotation</p:attrName>
                                        </p:attrNameLst>
                                      </p:cBhvr>
                                      <p:tavLst>
                                        <p:tav tm="0">
                                          <p:val>
                                            <p:fltVal val="90"/>
                                          </p:val>
                                        </p:tav>
                                        <p:tav tm="100000">
                                          <p:val>
                                            <p:fltVal val="0"/>
                                          </p:val>
                                        </p:tav>
                                      </p:tavLst>
                                    </p:anim>
                                    <p:animEffect transition="in" filter="fade">
                                      <p:cBhvr>
                                        <p:cTn id="27" dur="10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3" fill="hold" grpId="0" nodeType="clickEffect">
                                  <p:stCondLst>
                                    <p:cond delay="0"/>
                                  </p:stCondLst>
                                  <p:childTnLst>
                                    <p:set>
                                      <p:cBhvr>
                                        <p:cTn id="31" dur="1" fill="hold">
                                          <p:stCondLst>
                                            <p:cond delay="0"/>
                                          </p:stCondLst>
                                        </p:cTn>
                                        <p:tgtEl>
                                          <p:spTgt spid="8205">
                                            <p:txEl>
                                              <p:pRg st="2" end="2"/>
                                            </p:txEl>
                                          </p:spTgt>
                                        </p:tgtEl>
                                        <p:attrNameLst>
                                          <p:attrName>style.visibility</p:attrName>
                                        </p:attrNameLst>
                                      </p:cBhvr>
                                      <p:to>
                                        <p:strVal val="visible"/>
                                      </p:to>
                                    </p:set>
                                    <p:anim calcmode="lin" valueType="num">
                                      <p:cBhvr additive="base">
                                        <p:cTn id="32" dur="500" fill="hold"/>
                                        <p:tgtEl>
                                          <p:spTgt spid="8205">
                                            <p:txEl>
                                              <p:pRg st="2" end="2"/>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820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3" fill="hold" grpId="0" nodeType="clickEffect">
                                  <p:stCondLst>
                                    <p:cond delay="0"/>
                                  </p:stCondLst>
                                  <p:childTnLst>
                                    <p:set>
                                      <p:cBhvr>
                                        <p:cTn id="37" dur="1" fill="hold">
                                          <p:stCondLst>
                                            <p:cond delay="0"/>
                                          </p:stCondLst>
                                        </p:cTn>
                                        <p:tgtEl>
                                          <p:spTgt spid="8205">
                                            <p:txEl>
                                              <p:pRg st="3" end="3"/>
                                            </p:txEl>
                                          </p:spTgt>
                                        </p:tgtEl>
                                        <p:attrNameLst>
                                          <p:attrName>style.visibility</p:attrName>
                                        </p:attrNameLst>
                                      </p:cBhvr>
                                      <p:to>
                                        <p:strVal val="visible"/>
                                      </p:to>
                                    </p:set>
                                    <p:anim calcmode="lin" valueType="num">
                                      <p:cBhvr additive="base">
                                        <p:cTn id="38" dur="500" fill="hold"/>
                                        <p:tgtEl>
                                          <p:spTgt spid="8205">
                                            <p:txEl>
                                              <p:pRg st="3" end="3"/>
                                            </p:txEl>
                                          </p:spTgt>
                                        </p:tgtEl>
                                        <p:attrNameLst>
                                          <p:attrName>ppt_x</p:attrName>
                                        </p:attrNameLst>
                                      </p:cBhvr>
                                      <p:tavLst>
                                        <p:tav tm="0">
                                          <p:val>
                                            <p:strVal val="1+#ppt_w/2"/>
                                          </p:val>
                                        </p:tav>
                                        <p:tav tm="100000">
                                          <p:val>
                                            <p:strVal val="#ppt_x"/>
                                          </p:val>
                                        </p:tav>
                                      </p:tavLst>
                                    </p:anim>
                                    <p:anim calcmode="lin" valueType="num">
                                      <p:cBhvr additive="base">
                                        <p:cTn id="39" dur="500" fill="hold"/>
                                        <p:tgtEl>
                                          <p:spTgt spid="820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3" fill="hold" grpId="0" nodeType="clickEffect">
                                  <p:stCondLst>
                                    <p:cond delay="0"/>
                                  </p:stCondLst>
                                  <p:childTnLst>
                                    <p:set>
                                      <p:cBhvr>
                                        <p:cTn id="43" dur="1" fill="hold">
                                          <p:stCondLst>
                                            <p:cond delay="0"/>
                                          </p:stCondLst>
                                        </p:cTn>
                                        <p:tgtEl>
                                          <p:spTgt spid="8205">
                                            <p:txEl>
                                              <p:pRg st="4" end="4"/>
                                            </p:txEl>
                                          </p:spTgt>
                                        </p:tgtEl>
                                        <p:attrNameLst>
                                          <p:attrName>style.visibility</p:attrName>
                                        </p:attrNameLst>
                                      </p:cBhvr>
                                      <p:to>
                                        <p:strVal val="visible"/>
                                      </p:to>
                                    </p:set>
                                    <p:anim calcmode="lin" valueType="num">
                                      <p:cBhvr additive="base">
                                        <p:cTn id="44" dur="500" fill="hold"/>
                                        <p:tgtEl>
                                          <p:spTgt spid="8205">
                                            <p:txEl>
                                              <p:pRg st="4" end="4"/>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8205">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3" fill="hold" grpId="0" nodeType="clickEffect">
                                  <p:stCondLst>
                                    <p:cond delay="0"/>
                                  </p:stCondLst>
                                  <p:childTnLst>
                                    <p:set>
                                      <p:cBhvr>
                                        <p:cTn id="49" dur="1" fill="hold">
                                          <p:stCondLst>
                                            <p:cond delay="0"/>
                                          </p:stCondLst>
                                        </p:cTn>
                                        <p:tgtEl>
                                          <p:spTgt spid="8205">
                                            <p:txEl>
                                              <p:pRg st="5" end="5"/>
                                            </p:txEl>
                                          </p:spTgt>
                                        </p:tgtEl>
                                        <p:attrNameLst>
                                          <p:attrName>style.visibility</p:attrName>
                                        </p:attrNameLst>
                                      </p:cBhvr>
                                      <p:to>
                                        <p:strVal val="visible"/>
                                      </p:to>
                                    </p:set>
                                    <p:anim calcmode="lin" valueType="num">
                                      <p:cBhvr additive="base">
                                        <p:cTn id="50" dur="500" fill="hold"/>
                                        <p:tgtEl>
                                          <p:spTgt spid="8205">
                                            <p:txEl>
                                              <p:pRg st="5" end="5"/>
                                            </p:txEl>
                                          </p:spTgt>
                                        </p:tgtEl>
                                        <p:attrNameLst>
                                          <p:attrName>ppt_x</p:attrName>
                                        </p:attrNameLst>
                                      </p:cBhvr>
                                      <p:tavLst>
                                        <p:tav tm="0">
                                          <p:val>
                                            <p:strVal val="1+#ppt_w/2"/>
                                          </p:val>
                                        </p:tav>
                                        <p:tav tm="100000">
                                          <p:val>
                                            <p:strVal val="#ppt_x"/>
                                          </p:val>
                                        </p:tav>
                                      </p:tavLst>
                                    </p:anim>
                                    <p:anim calcmode="lin" valueType="num">
                                      <p:cBhvr additive="base">
                                        <p:cTn id="51" dur="500" fill="hold"/>
                                        <p:tgtEl>
                                          <p:spTgt spid="8205">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3" fill="hold" grpId="0" nodeType="clickEffect">
                                  <p:stCondLst>
                                    <p:cond delay="0"/>
                                  </p:stCondLst>
                                  <p:childTnLst>
                                    <p:set>
                                      <p:cBhvr>
                                        <p:cTn id="55" dur="1" fill="hold">
                                          <p:stCondLst>
                                            <p:cond delay="0"/>
                                          </p:stCondLst>
                                        </p:cTn>
                                        <p:tgtEl>
                                          <p:spTgt spid="8205">
                                            <p:txEl>
                                              <p:pRg st="6" end="6"/>
                                            </p:txEl>
                                          </p:spTgt>
                                        </p:tgtEl>
                                        <p:attrNameLst>
                                          <p:attrName>style.visibility</p:attrName>
                                        </p:attrNameLst>
                                      </p:cBhvr>
                                      <p:to>
                                        <p:strVal val="visible"/>
                                      </p:to>
                                    </p:set>
                                    <p:anim calcmode="lin" valueType="num">
                                      <p:cBhvr additive="base">
                                        <p:cTn id="56" dur="500" fill="hold"/>
                                        <p:tgtEl>
                                          <p:spTgt spid="8205">
                                            <p:txEl>
                                              <p:pRg st="6" end="6"/>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8205">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3" fill="hold" grpId="0" nodeType="clickEffect">
                                  <p:stCondLst>
                                    <p:cond delay="0"/>
                                  </p:stCondLst>
                                  <p:childTnLst>
                                    <p:set>
                                      <p:cBhvr>
                                        <p:cTn id="61" dur="1" fill="hold">
                                          <p:stCondLst>
                                            <p:cond delay="0"/>
                                          </p:stCondLst>
                                        </p:cTn>
                                        <p:tgtEl>
                                          <p:spTgt spid="8205">
                                            <p:txEl>
                                              <p:pRg st="7" end="7"/>
                                            </p:txEl>
                                          </p:spTgt>
                                        </p:tgtEl>
                                        <p:attrNameLst>
                                          <p:attrName>style.visibility</p:attrName>
                                        </p:attrNameLst>
                                      </p:cBhvr>
                                      <p:to>
                                        <p:strVal val="visible"/>
                                      </p:to>
                                    </p:set>
                                    <p:anim calcmode="lin" valueType="num">
                                      <p:cBhvr additive="base">
                                        <p:cTn id="62" dur="500" fill="hold"/>
                                        <p:tgtEl>
                                          <p:spTgt spid="8205">
                                            <p:txEl>
                                              <p:pRg st="7" end="7"/>
                                            </p:txEl>
                                          </p:spTgt>
                                        </p:tgtEl>
                                        <p:attrNameLst>
                                          <p:attrName>ppt_x</p:attrName>
                                        </p:attrNameLst>
                                      </p:cBhvr>
                                      <p:tavLst>
                                        <p:tav tm="0">
                                          <p:val>
                                            <p:strVal val="1+#ppt_w/2"/>
                                          </p:val>
                                        </p:tav>
                                        <p:tav tm="100000">
                                          <p:val>
                                            <p:strVal val="#ppt_x"/>
                                          </p:val>
                                        </p:tav>
                                      </p:tavLst>
                                    </p:anim>
                                    <p:anim calcmode="lin" valueType="num">
                                      <p:cBhvr additive="base">
                                        <p:cTn id="63" dur="500" fill="hold"/>
                                        <p:tgtEl>
                                          <p:spTgt spid="8205">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4" fill="hold" nodeType="clickEffect">
                                  <p:stCondLst>
                                    <p:cond delay="0"/>
                                  </p:stCondLst>
                                  <p:childTnLst>
                                    <p:set>
                                      <p:cBhvr>
                                        <p:cTn id="67" dur="1" fill="hold">
                                          <p:stCondLst>
                                            <p:cond delay="0"/>
                                          </p:stCondLst>
                                        </p:cTn>
                                        <p:tgtEl>
                                          <p:spTgt spid="2"/>
                                        </p:tgtEl>
                                        <p:attrNameLst>
                                          <p:attrName>style.visibility</p:attrName>
                                        </p:attrNameLst>
                                      </p:cBhvr>
                                      <p:to>
                                        <p:strVal val="visible"/>
                                      </p:to>
                                    </p:set>
                                    <p:anim calcmode="lin" valueType="num">
                                      <p:cBhvr additive="base">
                                        <p:cTn id="68" dur="500" fill="hold"/>
                                        <p:tgtEl>
                                          <p:spTgt spid="2"/>
                                        </p:tgtEl>
                                        <p:attrNameLst>
                                          <p:attrName>ppt_x</p:attrName>
                                        </p:attrNameLst>
                                      </p:cBhvr>
                                      <p:tavLst>
                                        <p:tav tm="0">
                                          <p:val>
                                            <p:strVal val="#ppt_x"/>
                                          </p:val>
                                        </p:tav>
                                        <p:tav tm="100000">
                                          <p:val>
                                            <p:strVal val="#ppt_x"/>
                                          </p:val>
                                        </p:tav>
                                      </p:tavLst>
                                    </p:anim>
                                    <p:anim calcmode="lin" valueType="num">
                                      <p:cBhvr additive="base">
                                        <p:cTn id="6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autoUpdateAnimBg="0"/>
      <p:bldP spid="820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7086600" y="5089525"/>
            <a:ext cx="1320800" cy="1511300"/>
            <a:chOff x="2922" y="950"/>
            <a:chExt cx="832" cy="952"/>
          </a:xfrm>
        </p:grpSpPr>
        <p:sp>
          <p:nvSpPr>
            <p:cNvPr id="4101" name="Rectangle 15"/>
            <p:cNvSpPr>
              <a:spLocks noChangeArrowheads="1"/>
            </p:cNvSpPr>
            <p:nvPr/>
          </p:nvSpPr>
          <p:spPr bwMode="auto">
            <a:xfrm>
              <a:off x="2928" y="1091"/>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4102" name="AutoShape 16"/>
            <p:cNvSpPr>
              <a:spLocks noChangeArrowheads="1"/>
            </p:cNvSpPr>
            <p:nvPr/>
          </p:nvSpPr>
          <p:spPr bwMode="auto">
            <a:xfrm rot="2700000">
              <a:off x="3350" y="1178"/>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103" name="AutoShape 17"/>
            <p:cNvSpPr>
              <a:spLocks noChangeArrowheads="1"/>
            </p:cNvSpPr>
            <p:nvPr/>
          </p:nvSpPr>
          <p:spPr bwMode="auto">
            <a:xfrm rot="-2700000">
              <a:off x="3208" y="950"/>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104" name="AutoShape 18"/>
            <p:cNvSpPr>
              <a:spLocks noChangeArrowheads="1"/>
            </p:cNvSpPr>
            <p:nvPr/>
          </p:nvSpPr>
          <p:spPr bwMode="auto">
            <a:xfrm rot="8100000">
              <a:off x="3014" y="1496"/>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105" name="AutoShape 19"/>
            <p:cNvSpPr>
              <a:spLocks noChangeArrowheads="1"/>
            </p:cNvSpPr>
            <p:nvPr/>
          </p:nvSpPr>
          <p:spPr bwMode="auto">
            <a:xfrm>
              <a:off x="3141" y="1089"/>
              <a:ext cx="200"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106" name="AutoShape 20"/>
            <p:cNvSpPr>
              <a:spLocks noChangeArrowheads="1"/>
            </p:cNvSpPr>
            <p:nvPr/>
          </p:nvSpPr>
          <p:spPr bwMode="auto">
            <a:xfrm rot="10800000" flipH="1">
              <a:off x="2928" y="1300"/>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107" name="Freeform 21"/>
            <p:cNvSpPr>
              <a:spLocks/>
            </p:cNvSpPr>
            <p:nvPr/>
          </p:nvSpPr>
          <p:spPr bwMode="auto">
            <a:xfrm>
              <a:off x="2922" y="1290"/>
              <a:ext cx="217" cy="403"/>
            </a:xfrm>
            <a:custGeom>
              <a:avLst/>
              <a:gdLst>
                <a:gd name="T0" fmla="*/ 0 w 217"/>
                <a:gd name="T1" fmla="*/ 402 h 403"/>
                <a:gd name="T2" fmla="*/ 216 w 217"/>
                <a:gd name="T3" fmla="*/ 191 h 403"/>
                <a:gd name="T4" fmla="*/ 216 w 217"/>
                <a:gd name="T5" fmla="*/ 0 h 403"/>
                <a:gd name="T6" fmla="*/ 213 w 217"/>
                <a:gd name="T7" fmla="*/ 3 h 403"/>
                <a:gd name="T8" fmla="*/ 0 w 217"/>
                <a:gd name="T9" fmla="*/ 210 h 403"/>
                <a:gd name="T10" fmla="*/ 0 w 217"/>
                <a:gd name="T11" fmla="*/ 216 h 403"/>
                <a:gd name="T12" fmla="*/ 0 w 217"/>
                <a:gd name="T13" fmla="*/ 401 h 403"/>
                <a:gd name="T14" fmla="*/ 0 w 217"/>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7"/>
                <a:gd name="T25" fmla="*/ 0 h 403"/>
                <a:gd name="T26" fmla="*/ 217 w 217"/>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7" h="403">
                  <a:moveTo>
                    <a:pt x="0" y="402"/>
                  </a:moveTo>
                  <a:lnTo>
                    <a:pt x="216" y="191"/>
                  </a:lnTo>
                  <a:lnTo>
                    <a:pt x="216" y="0"/>
                  </a:lnTo>
                  <a:lnTo>
                    <a:pt x="213"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5132" name="Rectangle 12"/>
          <p:cNvSpPr>
            <a:spLocks noGrp="1" noChangeArrowheads="1"/>
          </p:cNvSpPr>
          <p:nvPr>
            <p:ph type="title"/>
          </p:nvPr>
        </p:nvSpPr>
        <p:spPr>
          <a:xfrm>
            <a:off x="1143000" y="378792"/>
            <a:ext cx="7150100" cy="1970088"/>
          </a:xfrm>
        </p:spPr>
        <p:txBody>
          <a:bodyPr/>
          <a:lstStyle/>
          <a:p>
            <a:pPr eaLnBrk="1" hangingPunct="1"/>
            <a:r>
              <a:rPr lang="cs-CZ" sz="4000" dirty="0" smtClean="0">
                <a:solidFill>
                  <a:srgbClr val="669900"/>
                </a:solidFill>
              </a:rPr>
              <a:t>Jak se chovat při bouřce, a hlavně </a:t>
            </a:r>
            <a:br>
              <a:rPr lang="cs-CZ" sz="4000" dirty="0" smtClean="0">
                <a:solidFill>
                  <a:srgbClr val="669900"/>
                </a:solidFill>
              </a:rPr>
            </a:br>
            <a:r>
              <a:rPr lang="cs-CZ" sz="4000" dirty="0" smtClean="0">
                <a:solidFill>
                  <a:srgbClr val="669900"/>
                </a:solidFill>
              </a:rPr>
              <a:t>proč tak, a ne jinak</a:t>
            </a:r>
          </a:p>
        </p:txBody>
      </p:sp>
      <p:sp>
        <p:nvSpPr>
          <p:cNvPr id="3" name="Zástupný symbol pro obsah 2"/>
          <p:cNvSpPr>
            <a:spLocks noGrp="1"/>
          </p:cNvSpPr>
          <p:nvPr>
            <p:ph idx="1"/>
          </p:nvPr>
        </p:nvSpPr>
        <p:spPr>
          <a:xfrm>
            <a:off x="674688" y="2338536"/>
            <a:ext cx="7826375" cy="4114800"/>
          </a:xfrm>
        </p:spPr>
        <p:txBody>
          <a:bodyPr/>
          <a:lstStyle/>
          <a:p>
            <a:pPr marL="0" indent="0">
              <a:buNone/>
            </a:pPr>
            <a:r>
              <a:rPr lang="cs-CZ" sz="2200" dirty="0">
                <a:solidFill>
                  <a:srgbClr val="FF0000"/>
                </a:solidFill>
              </a:rPr>
              <a:t>Bouřka je velkolepým přírodním představením s ionty v hlavní roli.</a:t>
            </a:r>
            <a:r>
              <a:rPr lang="cs-CZ" sz="2200" dirty="0">
                <a:solidFill>
                  <a:schemeClr val="bg1"/>
                </a:solidFill>
              </a:rPr>
              <a:t> </a:t>
            </a:r>
          </a:p>
          <a:p>
            <a:pPr marL="0" indent="0">
              <a:buNone/>
            </a:pPr>
            <a:r>
              <a:rPr lang="cs-CZ" sz="2200" dirty="0" smtClean="0">
                <a:solidFill>
                  <a:schemeClr val="bg1"/>
                </a:solidFill>
              </a:rPr>
              <a:t>Stále </a:t>
            </a:r>
            <a:r>
              <a:rPr lang="cs-CZ" sz="2200" dirty="0">
                <a:solidFill>
                  <a:schemeClr val="bg1"/>
                </a:solidFill>
              </a:rPr>
              <a:t>se objevují nesprávné, někdy i životu nebezpečné rady, jak se chovat v přírodě při bouřce. </a:t>
            </a:r>
            <a:r>
              <a:rPr lang="cs-CZ" sz="2200" dirty="0">
                <a:solidFill>
                  <a:srgbClr val="FF0000"/>
                </a:solidFill>
              </a:rPr>
              <a:t>Ke správnému chování turistů či horolezců za bouřky vede pochopení úlohy iontů. </a:t>
            </a:r>
            <a:endParaRPr lang="cs-CZ" sz="2200" dirty="0" smtClean="0">
              <a:solidFill>
                <a:srgbClr val="FF0000"/>
              </a:solidFill>
            </a:endParaRPr>
          </a:p>
          <a:p>
            <a:pPr marL="0" indent="0">
              <a:buNone/>
            </a:pPr>
            <a:r>
              <a:rPr lang="cs-CZ" sz="2200" dirty="0" smtClean="0">
                <a:solidFill>
                  <a:schemeClr val="bg1"/>
                </a:solidFill>
              </a:rPr>
              <a:t>Dozvíte se, </a:t>
            </a:r>
            <a:r>
              <a:rPr lang="cs-CZ" sz="2200" dirty="0">
                <a:solidFill>
                  <a:schemeClr val="bg1"/>
                </a:solidFill>
              </a:rPr>
              <a:t>proč má pravdu rčení „Blesku neutečeš – stejně si tě najde“, proč může udeřit do stromu, ačkoliv vedle něj stojí vysoký stožár, proč se za bouřky nemáme zdržovat v blízkosti vodopádů a nemáme vstupovat do jeskyň, proč se nemáme shlukovat do houfu, lehat si nebo sedat si na zem ap.</a:t>
            </a:r>
          </a:p>
        </p:txBody>
      </p:sp>
    </p:spTree>
    <p:custDataLst>
      <p:tags r:id="rId1"/>
    </p:custDataLst>
  </p:cSld>
  <p:clrMapOvr>
    <a:masterClrMapping/>
  </p:clrMapOvr>
  <p:transition>
    <p:random/>
    <p:sndAc>
      <p:end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grpId="0" nodeType="afterEffect">
                                  <p:stCondLst>
                                    <p:cond delay="0"/>
                                  </p:stCondLst>
                                  <p:childTnLst>
                                    <p:set>
                                      <p:cBhvr>
                                        <p:cTn id="6" dur="1" fill="hold">
                                          <p:stCondLst>
                                            <p:cond delay="0"/>
                                          </p:stCondLst>
                                        </p:cTn>
                                        <p:tgtEl>
                                          <p:spTgt spid="5132"/>
                                        </p:tgtEl>
                                        <p:attrNameLst>
                                          <p:attrName>style.visibility</p:attrName>
                                        </p:attrNameLst>
                                      </p:cBhvr>
                                      <p:to>
                                        <p:strVal val="visible"/>
                                      </p:to>
                                    </p:set>
                                    <p:anim calcmode="lin" valueType="num">
                                      <p:cBhvr additive="base">
                                        <p:cTn id="7" dur="500" fill="hold"/>
                                        <p:tgtEl>
                                          <p:spTgt spid="5132"/>
                                        </p:tgtEl>
                                        <p:attrNameLst>
                                          <p:attrName>ppt_x</p:attrName>
                                        </p:attrNameLst>
                                      </p:cBhvr>
                                      <p:tavLst>
                                        <p:tav tm="0">
                                          <p:val>
                                            <p:strVal val="1+#ppt_w/2"/>
                                          </p:val>
                                        </p:tav>
                                        <p:tav tm="100000">
                                          <p:val>
                                            <p:strVal val="#ppt_x"/>
                                          </p:val>
                                        </p:tav>
                                      </p:tavLst>
                                    </p:anim>
                                    <p:anim calcmode="lin" valueType="num">
                                      <p:cBhvr additive="base">
                                        <p:cTn id="8" dur="500" fill="hold"/>
                                        <p:tgtEl>
                                          <p:spTgt spid="513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500" fill="hold"/>
                                        <p:tgtEl>
                                          <p:spTgt spid="2"/>
                                        </p:tgtEl>
                                        <p:attrNameLst>
                                          <p:attrName>ppt_x</p:attrName>
                                        </p:attrNameLst>
                                      </p:cBhvr>
                                      <p:tavLst>
                                        <p:tav tm="0">
                                          <p:val>
                                            <p:strVal val="0-#ppt_w/2"/>
                                          </p:val>
                                        </p:tav>
                                        <p:tav tm="100000">
                                          <p:val>
                                            <p:strVal val="#ppt_x"/>
                                          </p:val>
                                        </p:tav>
                                      </p:tavLst>
                                    </p:anim>
                                    <p:anim calcmode="lin" valueType="num">
                                      <p:cBhvr additive="base">
                                        <p:cTn id="32"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2" grpId="0" autoUpdateAnimBg="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4"/>
          <p:cNvGrpSpPr>
            <a:grpSpLocks/>
          </p:cNvGrpSpPr>
          <p:nvPr/>
        </p:nvGrpSpPr>
        <p:grpSpPr bwMode="auto">
          <a:xfrm rot="5400000">
            <a:off x="7356299" y="5139438"/>
            <a:ext cx="1296988" cy="1519238"/>
            <a:chOff x="3912" y="862"/>
            <a:chExt cx="817" cy="957"/>
          </a:xfrm>
        </p:grpSpPr>
        <p:sp>
          <p:nvSpPr>
            <p:cNvPr id="5"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6"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7"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8"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9"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0"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1"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2" name="Nadpis 1"/>
          <p:cNvSpPr>
            <a:spLocks noGrp="1"/>
          </p:cNvSpPr>
          <p:nvPr>
            <p:ph type="title"/>
          </p:nvPr>
        </p:nvSpPr>
        <p:spPr>
          <a:xfrm>
            <a:off x="1733872" y="208434"/>
            <a:ext cx="7086600" cy="1276350"/>
          </a:xfrm>
        </p:spPr>
        <p:txBody>
          <a:bodyPr/>
          <a:lstStyle/>
          <a:p>
            <a:r>
              <a:rPr lang="cs-CZ" sz="4000" dirty="0">
                <a:solidFill>
                  <a:srgbClr val="669900"/>
                </a:solidFill>
              </a:rPr>
              <a:t>Vznik a zánik bouřky</a:t>
            </a:r>
            <a:endParaRPr lang="cs-CZ" sz="4000" dirty="0"/>
          </a:p>
        </p:txBody>
      </p:sp>
      <p:sp>
        <p:nvSpPr>
          <p:cNvPr id="3" name="Zástupný symbol pro obsah 2"/>
          <p:cNvSpPr>
            <a:spLocks noGrp="1"/>
          </p:cNvSpPr>
          <p:nvPr>
            <p:ph idx="1"/>
          </p:nvPr>
        </p:nvSpPr>
        <p:spPr>
          <a:xfrm>
            <a:off x="755576" y="1196752"/>
            <a:ext cx="7826375" cy="5472608"/>
          </a:xfrm>
        </p:spPr>
        <p:txBody>
          <a:bodyPr/>
          <a:lstStyle/>
          <a:p>
            <a:pPr lvl="1" eaLnBrk="1" hangingPunct="1">
              <a:lnSpc>
                <a:spcPct val="90000"/>
              </a:lnSpc>
            </a:pPr>
            <a:r>
              <a:rPr lang="cs-CZ" sz="2000" dirty="0" smtClean="0">
                <a:solidFill>
                  <a:schemeClr val="bg1"/>
                </a:solidFill>
              </a:rPr>
              <a:t>pod záporně nabitou základnou oblaku vzniká na zemi oblast s kladným nábojem</a:t>
            </a:r>
          </a:p>
          <a:p>
            <a:pPr lvl="1" eaLnBrk="1" hangingPunct="1">
              <a:lnSpc>
                <a:spcPct val="90000"/>
              </a:lnSpc>
            </a:pPr>
            <a:r>
              <a:rPr lang="cs-CZ" sz="2000" dirty="0" smtClean="0">
                <a:solidFill>
                  <a:schemeClr val="bg1"/>
                </a:solidFill>
              </a:rPr>
              <a:t>pod kladně nabitou kovadlinou, přesahující základnu ve vyšších vrstvách, vzniká na zemi oblast se záporným nábojem</a:t>
            </a:r>
          </a:p>
          <a:p>
            <a:pPr lvl="1" eaLnBrk="1" hangingPunct="1">
              <a:lnSpc>
                <a:spcPct val="90000"/>
              </a:lnSpc>
            </a:pPr>
            <a:r>
              <a:rPr lang="cs-CZ" sz="2000" dirty="0" smtClean="0">
                <a:solidFill>
                  <a:schemeClr val="bg1"/>
                </a:solidFill>
              </a:rPr>
              <a:t>nejen v oblacích, ale i na povrchu země se nacházejí místa a oblasti s rozdílnými elektrickými náboji</a:t>
            </a:r>
            <a:endParaRPr lang="cs-CZ" sz="2000" dirty="0">
              <a:solidFill>
                <a:schemeClr val="bg1"/>
              </a:solidFill>
            </a:endParaRPr>
          </a:p>
          <a:p>
            <a:pPr lvl="1" eaLnBrk="1" hangingPunct="1">
              <a:lnSpc>
                <a:spcPct val="90000"/>
              </a:lnSpc>
            </a:pPr>
            <a:r>
              <a:rPr lang="cs-CZ" sz="2000" dirty="0" smtClean="0">
                <a:solidFill>
                  <a:schemeClr val="bg1"/>
                </a:solidFill>
              </a:rPr>
              <a:t>při </a:t>
            </a:r>
            <a:r>
              <a:rPr lang="cs-CZ" sz="2000" dirty="0">
                <a:solidFill>
                  <a:schemeClr val="bg1"/>
                </a:solidFill>
              </a:rPr>
              <a:t>zvětšování intenzity elektrostatického pole stoupá ionizace</a:t>
            </a:r>
          </a:p>
          <a:p>
            <a:pPr lvl="1" eaLnBrk="1" hangingPunct="1">
              <a:lnSpc>
                <a:spcPct val="90000"/>
              </a:lnSpc>
            </a:pPr>
            <a:r>
              <a:rPr lang="cs-CZ" sz="2000" dirty="0" smtClean="0">
                <a:solidFill>
                  <a:schemeClr val="bg1"/>
                </a:solidFill>
              </a:rPr>
              <a:t>při dosažení určité intenzity elektrostatického pole mezi oblaky, mezi oblaky a ionosférou, nebo mezi oblaky a zemí, je situace </a:t>
            </a:r>
            <a:r>
              <a:rPr lang="cs-CZ" sz="2000" dirty="0">
                <a:solidFill>
                  <a:schemeClr val="bg1"/>
                </a:solidFill>
              </a:rPr>
              <a:t>je zralá pro </a:t>
            </a:r>
            <a:r>
              <a:rPr lang="cs-CZ" sz="2000" dirty="0" smtClean="0">
                <a:solidFill>
                  <a:schemeClr val="bg1"/>
                </a:solidFill>
              </a:rPr>
              <a:t>průraz vzduchu jako dielektrika</a:t>
            </a:r>
          </a:p>
          <a:p>
            <a:pPr lvl="1" eaLnBrk="1" hangingPunct="1">
              <a:lnSpc>
                <a:spcPct val="90000"/>
              </a:lnSpc>
            </a:pPr>
            <a:r>
              <a:rPr lang="cs-CZ" sz="2000" dirty="0" smtClean="0">
                <a:solidFill>
                  <a:schemeClr val="bg1"/>
                </a:solidFill>
              </a:rPr>
              <a:t>vzduch přestane oddělovat místa s různými potenciály a vytvoří se v něm vodivý kanál, kterým projdou značné proudy - vznikne elektrický výboj – blesk</a:t>
            </a:r>
          </a:p>
          <a:p>
            <a:pPr lvl="1" eaLnBrk="1" hangingPunct="1">
              <a:lnSpc>
                <a:spcPct val="90000"/>
              </a:lnSpc>
            </a:pPr>
            <a:r>
              <a:rPr lang="cs-CZ" sz="2000" dirty="0" smtClean="0">
                <a:solidFill>
                  <a:schemeClr val="bg1"/>
                </a:solidFill>
              </a:rPr>
              <a:t>vybitím dojde k zmenšení rozdílu elektrických potenciálů</a:t>
            </a:r>
          </a:p>
          <a:p>
            <a:pPr lvl="1" eaLnBrk="1" hangingPunct="1">
              <a:lnSpc>
                <a:spcPct val="90000"/>
              </a:lnSpc>
            </a:pPr>
            <a:r>
              <a:rPr lang="cs-CZ" sz="2000" dirty="0" smtClean="0">
                <a:solidFill>
                  <a:schemeClr val="bg1"/>
                </a:solidFill>
              </a:rPr>
              <a:t>vybíjení pokračuje, dokud rozdíl elektrických potenciálů neklesne pod určitou mez</a:t>
            </a:r>
            <a:endParaRPr lang="cs-CZ" sz="2000" dirty="0">
              <a:solidFill>
                <a:schemeClr val="bg1"/>
              </a:solidFill>
            </a:endParaRPr>
          </a:p>
          <a:p>
            <a:endParaRPr lang="cs-CZ" dirty="0"/>
          </a:p>
        </p:txBody>
      </p:sp>
    </p:spTree>
    <p:extLst>
      <p:ext uri="{BB962C8B-B14F-4D97-AF65-F5344CB8AC3E}">
        <p14:creationId xmlns:p14="http://schemas.microsoft.com/office/powerpoint/2010/main" val="218272577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1000"/>
                                        <p:tgtEl>
                                          <p:spTgt spid="3">
                                            <p:txEl>
                                              <p:pRg st="6" end="6"/>
                                            </p:txEl>
                                          </p:spTgt>
                                        </p:tgtEl>
                                      </p:cBhvr>
                                    </p:animEffect>
                                    <p:anim calcmode="lin" valueType="num">
                                      <p:cBhvr>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1000"/>
                                        <p:tgtEl>
                                          <p:spTgt spid="3">
                                            <p:txEl>
                                              <p:pRg st="7" end="7"/>
                                            </p:txEl>
                                          </p:spTgt>
                                        </p:tgtEl>
                                      </p:cBhvr>
                                    </p:animEffect>
                                    <p:anim calcmode="lin" valueType="num">
                                      <p:cBhvr>
                                        <p:cTn id="6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additive="base">
                                        <p:cTn id="67" dur="500" fill="hold"/>
                                        <p:tgtEl>
                                          <p:spTgt spid="4"/>
                                        </p:tgtEl>
                                        <p:attrNameLst>
                                          <p:attrName>ppt_x</p:attrName>
                                        </p:attrNameLst>
                                      </p:cBhvr>
                                      <p:tavLst>
                                        <p:tav tm="0">
                                          <p:val>
                                            <p:strVal val="#ppt_x"/>
                                          </p:val>
                                        </p:tav>
                                        <p:tav tm="100000">
                                          <p:val>
                                            <p:strVal val="#ppt_x"/>
                                          </p:val>
                                        </p:tav>
                                      </p:tavLst>
                                    </p:anim>
                                    <p:anim calcmode="lin" valueType="num">
                                      <p:cBhvr additive="base">
                                        <p:cTn id="6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4"/>
          <p:cNvGrpSpPr>
            <a:grpSpLocks/>
          </p:cNvGrpSpPr>
          <p:nvPr/>
        </p:nvGrpSpPr>
        <p:grpSpPr bwMode="auto">
          <a:xfrm>
            <a:off x="7467600" y="4953000"/>
            <a:ext cx="1296988" cy="1519238"/>
            <a:chOff x="3912" y="862"/>
            <a:chExt cx="817" cy="957"/>
          </a:xfrm>
        </p:grpSpPr>
        <p:sp>
          <p:nvSpPr>
            <p:cNvPr id="18438"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439"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8440"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441"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442"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443"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444"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8204" name="Rectangle 12"/>
          <p:cNvSpPr>
            <a:spLocks noGrp="1" noChangeArrowheads="1"/>
          </p:cNvSpPr>
          <p:nvPr>
            <p:ph type="title"/>
          </p:nvPr>
        </p:nvSpPr>
        <p:spPr>
          <a:xfrm>
            <a:off x="1771650" y="208434"/>
            <a:ext cx="7086600" cy="1276350"/>
          </a:xfrm>
        </p:spPr>
        <p:txBody>
          <a:bodyPr/>
          <a:lstStyle/>
          <a:p>
            <a:pPr eaLnBrk="1" hangingPunct="1"/>
            <a:r>
              <a:rPr lang="cs-CZ" sz="4000" dirty="0">
                <a:solidFill>
                  <a:srgbClr val="669900"/>
                </a:solidFill>
              </a:rPr>
              <a:t>Vznik a zánik bouřky</a:t>
            </a:r>
            <a:endParaRPr lang="cs-CZ" sz="4000" dirty="0" smtClean="0">
              <a:solidFill>
                <a:srgbClr val="669900"/>
              </a:solidFill>
            </a:endParaRPr>
          </a:p>
        </p:txBody>
      </p:sp>
      <p:sp>
        <p:nvSpPr>
          <p:cNvPr id="8205" name="Rectangle 13"/>
          <p:cNvSpPr>
            <a:spLocks noGrp="1" noChangeArrowheads="1"/>
          </p:cNvSpPr>
          <p:nvPr>
            <p:ph idx="1"/>
          </p:nvPr>
        </p:nvSpPr>
        <p:spPr>
          <a:xfrm>
            <a:off x="950401" y="1328936"/>
            <a:ext cx="7826375" cy="3540224"/>
          </a:xfrm>
        </p:spPr>
        <p:txBody>
          <a:bodyPr/>
          <a:lstStyle/>
          <a:p>
            <a:pPr eaLnBrk="1" hangingPunct="1">
              <a:lnSpc>
                <a:spcPct val="90000"/>
              </a:lnSpc>
            </a:pPr>
            <a:r>
              <a:rPr lang="cs-CZ" sz="2200" dirty="0" smtClean="0">
                <a:solidFill>
                  <a:srgbClr val="FF0000"/>
                </a:solidFill>
              </a:rPr>
              <a:t>stádium rozpadu </a:t>
            </a:r>
            <a:r>
              <a:rPr lang="cs-CZ" sz="2200" dirty="0" smtClean="0">
                <a:solidFill>
                  <a:schemeClr val="bg1"/>
                </a:solidFill>
              </a:rPr>
              <a:t>– poslední stádium:</a:t>
            </a:r>
          </a:p>
          <a:p>
            <a:pPr lvl="1" eaLnBrk="1" hangingPunct="1">
              <a:lnSpc>
                <a:spcPct val="90000"/>
              </a:lnSpc>
            </a:pPr>
            <a:r>
              <a:rPr lang="cs-CZ" sz="2000" dirty="0" smtClean="0">
                <a:solidFill>
                  <a:schemeClr val="bg1"/>
                </a:solidFill>
              </a:rPr>
              <a:t>rozdíl elektrických potenciálů mezi různě nabitými oblastmi klesl natolik, že výboje již nehrozí</a:t>
            </a:r>
          </a:p>
          <a:p>
            <a:pPr lvl="1" eaLnBrk="1" hangingPunct="1">
              <a:lnSpc>
                <a:spcPct val="90000"/>
              </a:lnSpc>
            </a:pPr>
            <a:r>
              <a:rPr lang="cs-CZ" sz="2000" dirty="0" smtClean="0">
                <a:solidFill>
                  <a:schemeClr val="bg1"/>
                </a:solidFill>
              </a:rPr>
              <a:t>většina vzdušné vlhkosti vypadla z oblaku v podobě srážek</a:t>
            </a:r>
          </a:p>
          <a:p>
            <a:pPr lvl="1" eaLnBrk="1" hangingPunct="1">
              <a:lnSpc>
                <a:spcPct val="90000"/>
              </a:lnSpc>
            </a:pPr>
            <a:r>
              <a:rPr lang="cs-CZ" sz="2000" dirty="0" smtClean="0">
                <a:solidFill>
                  <a:schemeClr val="bg1"/>
                </a:solidFill>
              </a:rPr>
              <a:t>pokračují převážně slabé sestupné proudy (obvykle slabý déšť)</a:t>
            </a:r>
          </a:p>
          <a:p>
            <a:pPr lvl="1" eaLnBrk="1" hangingPunct="1">
              <a:lnSpc>
                <a:spcPct val="90000"/>
              </a:lnSpc>
            </a:pPr>
            <a:r>
              <a:rPr lang="cs-CZ" sz="2000" dirty="0" smtClean="0">
                <a:solidFill>
                  <a:schemeClr val="bg1"/>
                </a:solidFill>
              </a:rPr>
              <a:t>v nižších vrstvách ovzduší již není dostatek tepla a vlhkosti</a:t>
            </a:r>
            <a:br>
              <a:rPr lang="cs-CZ" sz="2000" dirty="0" smtClean="0">
                <a:solidFill>
                  <a:schemeClr val="bg1"/>
                </a:solidFill>
              </a:rPr>
            </a:br>
            <a:r>
              <a:rPr lang="cs-CZ" sz="2000" dirty="0" smtClean="0">
                <a:solidFill>
                  <a:schemeClr val="bg1"/>
                </a:solidFill>
              </a:rPr>
              <a:t>k udržování výstupných proudů</a:t>
            </a:r>
          </a:p>
          <a:p>
            <a:pPr lvl="1" eaLnBrk="1" hangingPunct="1">
              <a:lnSpc>
                <a:spcPct val="90000"/>
              </a:lnSpc>
            </a:pPr>
            <a:r>
              <a:rPr lang="cs-CZ" sz="2000" dirty="0" smtClean="0">
                <a:solidFill>
                  <a:schemeClr val="bg1"/>
                </a:solidFill>
              </a:rPr>
              <a:t>výstupné </a:t>
            </a:r>
            <a:r>
              <a:rPr lang="cs-CZ" sz="2000" dirty="0">
                <a:solidFill>
                  <a:schemeClr val="bg1"/>
                </a:solidFill>
              </a:rPr>
              <a:t>proudy </a:t>
            </a:r>
            <a:r>
              <a:rPr lang="cs-CZ" sz="2000" dirty="0" smtClean="0">
                <a:solidFill>
                  <a:schemeClr val="bg1"/>
                </a:solidFill>
              </a:rPr>
              <a:t>ustávají</a:t>
            </a:r>
          </a:p>
          <a:p>
            <a:pPr lvl="1" eaLnBrk="1" hangingPunct="1">
              <a:lnSpc>
                <a:spcPct val="90000"/>
              </a:lnSpc>
            </a:pPr>
            <a:r>
              <a:rPr lang="cs-CZ" sz="2000" dirty="0" smtClean="0">
                <a:solidFill>
                  <a:schemeClr val="bg1"/>
                </a:solidFill>
              </a:rPr>
              <a:t>bouřka zaniká</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204"/>
                                        </p:tgtEl>
                                        <p:attrNameLst>
                                          <p:attrName>style.visibility</p:attrName>
                                        </p:attrNameLst>
                                      </p:cBhvr>
                                      <p:to>
                                        <p:strVal val="visible"/>
                                      </p:to>
                                    </p:set>
                                    <p:animEffect transition="in" filter="blinds(horizontal)">
                                      <p:cBhvr>
                                        <p:cTn id="7" dur="500"/>
                                        <p:tgtEl>
                                          <p:spTgt spid="8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205">
                                            <p:txEl>
                                              <p:pRg st="0" end="0"/>
                                            </p:txEl>
                                          </p:spTgt>
                                        </p:tgtEl>
                                        <p:attrNameLst>
                                          <p:attrName>style.visibility</p:attrName>
                                        </p:attrNameLst>
                                      </p:cBhvr>
                                      <p:to>
                                        <p:strVal val="visible"/>
                                      </p:to>
                                    </p:set>
                                    <p:animEffect transition="in" filter="slide(fromLeft)">
                                      <p:cBhvr>
                                        <p:cTn id="12" dur="500"/>
                                        <p:tgtEl>
                                          <p:spTgt spid="8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205">
                                            <p:txEl>
                                              <p:pRg st="1" end="1"/>
                                            </p:txEl>
                                          </p:spTgt>
                                        </p:tgtEl>
                                        <p:attrNameLst>
                                          <p:attrName>style.visibility</p:attrName>
                                        </p:attrNameLst>
                                      </p:cBhvr>
                                      <p:to>
                                        <p:strVal val="visible"/>
                                      </p:to>
                                    </p:set>
                                    <p:animEffect transition="in" filter="slide(fromLeft)">
                                      <p:cBhvr>
                                        <p:cTn id="17" dur="500"/>
                                        <p:tgtEl>
                                          <p:spTgt spid="8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8205">
                                            <p:txEl>
                                              <p:pRg st="2" end="2"/>
                                            </p:txEl>
                                          </p:spTgt>
                                        </p:tgtEl>
                                        <p:attrNameLst>
                                          <p:attrName>style.visibility</p:attrName>
                                        </p:attrNameLst>
                                      </p:cBhvr>
                                      <p:to>
                                        <p:strVal val="visible"/>
                                      </p:to>
                                    </p:set>
                                    <p:animEffect transition="in" filter="slide(fromLeft)">
                                      <p:cBhvr>
                                        <p:cTn id="22" dur="500"/>
                                        <p:tgtEl>
                                          <p:spTgt spid="8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8205">
                                            <p:txEl>
                                              <p:pRg st="3" end="3"/>
                                            </p:txEl>
                                          </p:spTgt>
                                        </p:tgtEl>
                                        <p:attrNameLst>
                                          <p:attrName>style.visibility</p:attrName>
                                        </p:attrNameLst>
                                      </p:cBhvr>
                                      <p:to>
                                        <p:strVal val="visible"/>
                                      </p:to>
                                    </p:set>
                                    <p:animEffect transition="in" filter="slide(fromLeft)">
                                      <p:cBhvr>
                                        <p:cTn id="27" dur="500"/>
                                        <p:tgtEl>
                                          <p:spTgt spid="8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8" fill="hold" grpId="0" nodeType="clickEffect">
                                  <p:stCondLst>
                                    <p:cond delay="0"/>
                                  </p:stCondLst>
                                  <p:childTnLst>
                                    <p:set>
                                      <p:cBhvr>
                                        <p:cTn id="31" dur="1" fill="hold">
                                          <p:stCondLst>
                                            <p:cond delay="0"/>
                                          </p:stCondLst>
                                        </p:cTn>
                                        <p:tgtEl>
                                          <p:spTgt spid="8205">
                                            <p:txEl>
                                              <p:pRg st="4" end="4"/>
                                            </p:txEl>
                                          </p:spTgt>
                                        </p:tgtEl>
                                        <p:attrNameLst>
                                          <p:attrName>style.visibility</p:attrName>
                                        </p:attrNameLst>
                                      </p:cBhvr>
                                      <p:to>
                                        <p:strVal val="visible"/>
                                      </p:to>
                                    </p:set>
                                    <p:animEffect transition="in" filter="slide(fromLeft)">
                                      <p:cBhvr>
                                        <p:cTn id="32" dur="500"/>
                                        <p:tgtEl>
                                          <p:spTgt spid="820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8205">
                                            <p:txEl>
                                              <p:pRg st="5" end="5"/>
                                            </p:txEl>
                                          </p:spTgt>
                                        </p:tgtEl>
                                        <p:attrNameLst>
                                          <p:attrName>style.visibility</p:attrName>
                                        </p:attrNameLst>
                                      </p:cBhvr>
                                      <p:to>
                                        <p:strVal val="visible"/>
                                      </p:to>
                                    </p:set>
                                    <p:animEffect transition="in" filter="slide(fromLeft)">
                                      <p:cBhvr>
                                        <p:cTn id="37" dur="500"/>
                                        <p:tgtEl>
                                          <p:spTgt spid="8205">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8205">
                                            <p:txEl>
                                              <p:pRg st="6" end="6"/>
                                            </p:txEl>
                                          </p:spTgt>
                                        </p:tgtEl>
                                        <p:attrNameLst>
                                          <p:attrName>style.visibility</p:attrName>
                                        </p:attrNameLst>
                                      </p:cBhvr>
                                      <p:to>
                                        <p:strVal val="visible"/>
                                      </p:to>
                                    </p:set>
                                    <p:animEffect transition="in" filter="slide(fromLeft)">
                                      <p:cBhvr>
                                        <p:cTn id="42" dur="500"/>
                                        <p:tgtEl>
                                          <p:spTgt spid="8205">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slide(fromBottom)">
                                      <p:cBhvr>
                                        <p:cTn id="4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autoUpdateAnimBg="0"/>
      <p:bldP spid="8205"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4" name="Group 14"/>
          <p:cNvGrpSpPr>
            <a:grpSpLocks/>
          </p:cNvGrpSpPr>
          <p:nvPr/>
        </p:nvGrpSpPr>
        <p:grpSpPr bwMode="auto">
          <a:xfrm rot="10800000">
            <a:off x="7461338" y="5036302"/>
            <a:ext cx="1296988" cy="1519238"/>
            <a:chOff x="3912" y="862"/>
            <a:chExt cx="817" cy="957"/>
          </a:xfrm>
        </p:grpSpPr>
        <p:sp>
          <p:nvSpPr>
            <p:cNvPr id="15"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6"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7"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9"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0"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1"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8204" name="Rectangle 12"/>
          <p:cNvSpPr>
            <a:spLocks noGrp="1" noChangeArrowheads="1"/>
          </p:cNvSpPr>
          <p:nvPr>
            <p:ph type="title"/>
          </p:nvPr>
        </p:nvSpPr>
        <p:spPr>
          <a:xfrm>
            <a:off x="683568" y="325816"/>
            <a:ext cx="8174682" cy="988318"/>
          </a:xfrm>
        </p:spPr>
        <p:txBody>
          <a:bodyPr/>
          <a:lstStyle/>
          <a:p>
            <a:r>
              <a:rPr lang="cs-CZ" sz="4000" dirty="0" smtClean="0">
                <a:solidFill>
                  <a:srgbClr val="669900"/>
                </a:solidFill>
              </a:rPr>
              <a:t>Blesk</a:t>
            </a:r>
          </a:p>
        </p:txBody>
      </p:sp>
      <p:sp>
        <p:nvSpPr>
          <p:cNvPr id="8205" name="Rectangle 13"/>
          <p:cNvSpPr>
            <a:spLocks noGrp="1" noChangeArrowheads="1"/>
          </p:cNvSpPr>
          <p:nvPr>
            <p:ph idx="1"/>
          </p:nvPr>
        </p:nvSpPr>
        <p:spPr>
          <a:xfrm>
            <a:off x="656450" y="1052736"/>
            <a:ext cx="7826375" cy="5472608"/>
          </a:xfrm>
        </p:spPr>
        <p:txBody>
          <a:bodyPr/>
          <a:lstStyle/>
          <a:p>
            <a:r>
              <a:rPr lang="cs-CZ" sz="2000" dirty="0" smtClean="0">
                <a:solidFill>
                  <a:schemeClr val="bg1"/>
                </a:solidFill>
              </a:rPr>
              <a:t>Blesk je silný elektrostatický výboj během bouřky</a:t>
            </a:r>
          </a:p>
          <a:p>
            <a:r>
              <a:rPr lang="cs-CZ" sz="2000" dirty="0" smtClean="0">
                <a:solidFill>
                  <a:schemeClr val="bg1"/>
                </a:solidFill>
              </a:rPr>
              <a:t>Blesk je provázen světelnými a zvukovými efekty</a:t>
            </a:r>
          </a:p>
          <a:p>
            <a:r>
              <a:rPr lang="cs-CZ" sz="2000" dirty="0" smtClean="0">
                <a:solidFill>
                  <a:schemeClr val="bg1"/>
                </a:solidFill>
              </a:rPr>
              <a:t>Elektřina procházející kanály výboje prudce zahřeje okolní vzduch, tlaková vlna je doprovázena zvukem hromu</a:t>
            </a:r>
          </a:p>
          <a:p>
            <a:r>
              <a:rPr lang="cs-CZ" sz="2000" dirty="0" smtClean="0">
                <a:solidFill>
                  <a:schemeClr val="bg1"/>
                </a:solidFill>
              </a:rPr>
              <a:t>Blesky probíhají nejčastěji:</a:t>
            </a:r>
          </a:p>
          <a:p>
            <a:pPr lvl="1"/>
            <a:r>
              <a:rPr lang="cs-CZ" sz="1800" dirty="0" smtClean="0">
                <a:solidFill>
                  <a:schemeClr val="bg1"/>
                </a:solidFill>
              </a:rPr>
              <a:t>mezi oblaky</a:t>
            </a:r>
          </a:p>
          <a:p>
            <a:pPr lvl="1"/>
            <a:r>
              <a:rPr lang="cs-CZ" sz="1800" dirty="0" smtClean="0">
                <a:solidFill>
                  <a:schemeClr val="bg1"/>
                </a:solidFill>
              </a:rPr>
              <a:t>mezi oblaky a ionosférou</a:t>
            </a:r>
          </a:p>
          <a:p>
            <a:pPr lvl="1"/>
            <a:r>
              <a:rPr lang="cs-CZ" sz="1800" dirty="0" smtClean="0">
                <a:solidFill>
                  <a:schemeClr val="bg1"/>
                </a:solidFill>
              </a:rPr>
              <a:t>mezi oblaky a zemí</a:t>
            </a:r>
          </a:p>
          <a:p>
            <a:r>
              <a:rPr lang="cs-CZ" sz="2000" dirty="0" smtClean="0">
                <a:solidFill>
                  <a:schemeClr val="bg1"/>
                </a:solidFill>
              </a:rPr>
              <a:t>Blesky mohou rovněž vzniknout:</a:t>
            </a:r>
          </a:p>
          <a:p>
            <a:pPr lvl="1"/>
            <a:r>
              <a:rPr lang="cs-CZ" sz="1800" dirty="0" smtClean="0">
                <a:solidFill>
                  <a:schemeClr val="bg1"/>
                </a:solidFill>
              </a:rPr>
              <a:t>v oblacích z popela při sopečných erupcích (délka až 100 m)</a:t>
            </a:r>
          </a:p>
          <a:p>
            <a:pPr lvl="1"/>
            <a:r>
              <a:rPr lang="cs-CZ" sz="1800" dirty="0" smtClean="0">
                <a:solidFill>
                  <a:schemeClr val="bg1"/>
                </a:solidFill>
              </a:rPr>
              <a:t>při písečných bouřích (délka až 1 m)</a:t>
            </a:r>
          </a:p>
          <a:p>
            <a:pPr lvl="1"/>
            <a:r>
              <a:rPr lang="cs-CZ" sz="1800" dirty="0" smtClean="0">
                <a:solidFill>
                  <a:schemeClr val="bg1"/>
                </a:solidFill>
              </a:rPr>
              <a:t>při silných lesních požárech, které produkují množství prachu a iontů</a:t>
            </a:r>
          </a:p>
          <a:p>
            <a:pPr lvl="1"/>
            <a:r>
              <a:rPr lang="cs-CZ" sz="1800" dirty="0" smtClean="0">
                <a:solidFill>
                  <a:schemeClr val="bg1"/>
                </a:solidFill>
              </a:rPr>
              <a:t>při zemětřeseních (z elektrických polí vytvářených seizmickým napětím)</a:t>
            </a:r>
          </a:p>
          <a:p>
            <a:pPr lvl="1"/>
            <a:r>
              <a:rPr lang="cs-CZ" sz="1800" dirty="0" smtClean="0">
                <a:solidFill>
                  <a:schemeClr val="bg1"/>
                </a:solidFill>
              </a:rPr>
              <a:t>při explozích termonukleárních zbraní (délka až 1 km)</a:t>
            </a:r>
          </a:p>
        </p:txBody>
      </p:sp>
    </p:spTree>
    <p:custDataLst>
      <p:tags r:id="rId1"/>
    </p:custDataLst>
    <p:extLst>
      <p:ext uri="{BB962C8B-B14F-4D97-AF65-F5344CB8AC3E}">
        <p14:creationId xmlns:p14="http://schemas.microsoft.com/office/powerpoint/2010/main" val="1891433137"/>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204"/>
                                        </p:tgtEl>
                                        <p:attrNameLst>
                                          <p:attrName>style.visibility</p:attrName>
                                        </p:attrNameLst>
                                      </p:cBhvr>
                                      <p:to>
                                        <p:strVal val="visible"/>
                                      </p:to>
                                    </p:set>
                                    <p:animEffect transition="in" filter="blinds(horizontal)">
                                      <p:cBhvr>
                                        <p:cTn id="7" dur="500"/>
                                        <p:tgtEl>
                                          <p:spTgt spid="820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205">
                                            <p:txEl>
                                              <p:pRg st="0" end="0"/>
                                            </p:txEl>
                                          </p:spTgt>
                                        </p:tgtEl>
                                        <p:attrNameLst>
                                          <p:attrName>style.visibility</p:attrName>
                                        </p:attrNameLst>
                                      </p:cBhvr>
                                      <p:to>
                                        <p:strVal val="visible"/>
                                      </p:to>
                                    </p:set>
                                    <p:animEffect transition="in" filter="slide(fromLeft)">
                                      <p:cBhvr>
                                        <p:cTn id="12" dur="500"/>
                                        <p:tgtEl>
                                          <p:spTgt spid="820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205">
                                            <p:txEl>
                                              <p:pRg st="1" end="1"/>
                                            </p:txEl>
                                          </p:spTgt>
                                        </p:tgtEl>
                                        <p:attrNameLst>
                                          <p:attrName>style.visibility</p:attrName>
                                        </p:attrNameLst>
                                      </p:cBhvr>
                                      <p:to>
                                        <p:strVal val="visible"/>
                                      </p:to>
                                    </p:set>
                                    <p:animEffect transition="in" filter="slide(fromLeft)">
                                      <p:cBhvr>
                                        <p:cTn id="17" dur="500"/>
                                        <p:tgtEl>
                                          <p:spTgt spid="820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8205">
                                            <p:txEl>
                                              <p:pRg st="2" end="2"/>
                                            </p:txEl>
                                          </p:spTgt>
                                        </p:tgtEl>
                                        <p:attrNameLst>
                                          <p:attrName>style.visibility</p:attrName>
                                        </p:attrNameLst>
                                      </p:cBhvr>
                                      <p:to>
                                        <p:strVal val="visible"/>
                                      </p:to>
                                    </p:set>
                                    <p:animEffect transition="in" filter="slide(fromLeft)">
                                      <p:cBhvr>
                                        <p:cTn id="22" dur="500"/>
                                        <p:tgtEl>
                                          <p:spTgt spid="820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grpId="0" nodeType="clickEffect">
                                  <p:stCondLst>
                                    <p:cond delay="0"/>
                                  </p:stCondLst>
                                  <p:childTnLst>
                                    <p:set>
                                      <p:cBhvr>
                                        <p:cTn id="26" dur="1" fill="hold">
                                          <p:stCondLst>
                                            <p:cond delay="0"/>
                                          </p:stCondLst>
                                        </p:cTn>
                                        <p:tgtEl>
                                          <p:spTgt spid="8205">
                                            <p:txEl>
                                              <p:pRg st="3" end="3"/>
                                            </p:txEl>
                                          </p:spTgt>
                                        </p:tgtEl>
                                        <p:attrNameLst>
                                          <p:attrName>style.visibility</p:attrName>
                                        </p:attrNameLst>
                                      </p:cBhvr>
                                      <p:to>
                                        <p:strVal val="visible"/>
                                      </p:to>
                                    </p:set>
                                    <p:animEffect transition="in" filter="slide(fromLeft)">
                                      <p:cBhvr>
                                        <p:cTn id="27" dur="500"/>
                                        <p:tgtEl>
                                          <p:spTgt spid="820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2" presetClass="entr" presetSubtype="2" fill="hold" grpId="0" nodeType="clickEffect">
                                  <p:stCondLst>
                                    <p:cond delay="0"/>
                                  </p:stCondLst>
                                  <p:childTnLst>
                                    <p:set>
                                      <p:cBhvr>
                                        <p:cTn id="31" dur="1" fill="hold">
                                          <p:stCondLst>
                                            <p:cond delay="0"/>
                                          </p:stCondLst>
                                        </p:cTn>
                                        <p:tgtEl>
                                          <p:spTgt spid="8205">
                                            <p:txEl>
                                              <p:pRg st="4" end="4"/>
                                            </p:txEl>
                                          </p:spTgt>
                                        </p:tgtEl>
                                        <p:attrNameLst>
                                          <p:attrName>style.visibility</p:attrName>
                                        </p:attrNameLst>
                                      </p:cBhvr>
                                      <p:to>
                                        <p:strVal val="visible"/>
                                      </p:to>
                                    </p:set>
                                    <p:anim calcmode="lin" valueType="num">
                                      <p:cBhvr additive="base">
                                        <p:cTn id="32" dur="500"/>
                                        <p:tgtEl>
                                          <p:spTgt spid="8205">
                                            <p:txEl>
                                              <p:pRg st="4" end="4"/>
                                            </p:txEl>
                                          </p:spTgt>
                                        </p:tgtEl>
                                        <p:attrNameLst>
                                          <p:attrName>ppt_x</p:attrName>
                                        </p:attrNameLst>
                                      </p:cBhvr>
                                      <p:tavLst>
                                        <p:tav tm="0">
                                          <p:val>
                                            <p:strVal val="#ppt_x+#ppt_w*1.125000"/>
                                          </p:val>
                                        </p:tav>
                                        <p:tav tm="100000">
                                          <p:val>
                                            <p:strVal val="#ppt_x"/>
                                          </p:val>
                                        </p:tav>
                                      </p:tavLst>
                                    </p:anim>
                                    <p:animEffect transition="in" filter="wipe(left)">
                                      <p:cBhvr>
                                        <p:cTn id="33" dur="500"/>
                                        <p:tgtEl>
                                          <p:spTgt spid="820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2" presetClass="entr" presetSubtype="2" fill="hold" grpId="0" nodeType="clickEffect">
                                  <p:stCondLst>
                                    <p:cond delay="0"/>
                                  </p:stCondLst>
                                  <p:childTnLst>
                                    <p:set>
                                      <p:cBhvr>
                                        <p:cTn id="37" dur="1" fill="hold">
                                          <p:stCondLst>
                                            <p:cond delay="0"/>
                                          </p:stCondLst>
                                        </p:cTn>
                                        <p:tgtEl>
                                          <p:spTgt spid="8205">
                                            <p:txEl>
                                              <p:pRg st="5" end="5"/>
                                            </p:txEl>
                                          </p:spTgt>
                                        </p:tgtEl>
                                        <p:attrNameLst>
                                          <p:attrName>style.visibility</p:attrName>
                                        </p:attrNameLst>
                                      </p:cBhvr>
                                      <p:to>
                                        <p:strVal val="visible"/>
                                      </p:to>
                                    </p:set>
                                    <p:anim calcmode="lin" valueType="num">
                                      <p:cBhvr additive="base">
                                        <p:cTn id="38" dur="500"/>
                                        <p:tgtEl>
                                          <p:spTgt spid="8205">
                                            <p:txEl>
                                              <p:pRg st="5" end="5"/>
                                            </p:txEl>
                                          </p:spTgt>
                                        </p:tgtEl>
                                        <p:attrNameLst>
                                          <p:attrName>ppt_x</p:attrName>
                                        </p:attrNameLst>
                                      </p:cBhvr>
                                      <p:tavLst>
                                        <p:tav tm="0">
                                          <p:val>
                                            <p:strVal val="#ppt_x+#ppt_w*1.125000"/>
                                          </p:val>
                                        </p:tav>
                                        <p:tav tm="100000">
                                          <p:val>
                                            <p:strVal val="#ppt_x"/>
                                          </p:val>
                                        </p:tav>
                                      </p:tavLst>
                                    </p:anim>
                                    <p:animEffect transition="in" filter="wipe(left)">
                                      <p:cBhvr>
                                        <p:cTn id="39" dur="500"/>
                                        <p:tgtEl>
                                          <p:spTgt spid="8205">
                                            <p:txEl>
                                              <p:pRg st="5" end="5"/>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2" presetClass="entr" presetSubtype="2" fill="hold" grpId="0" nodeType="clickEffect">
                                  <p:stCondLst>
                                    <p:cond delay="0"/>
                                  </p:stCondLst>
                                  <p:childTnLst>
                                    <p:set>
                                      <p:cBhvr>
                                        <p:cTn id="43" dur="1" fill="hold">
                                          <p:stCondLst>
                                            <p:cond delay="0"/>
                                          </p:stCondLst>
                                        </p:cTn>
                                        <p:tgtEl>
                                          <p:spTgt spid="8205">
                                            <p:txEl>
                                              <p:pRg st="6" end="6"/>
                                            </p:txEl>
                                          </p:spTgt>
                                        </p:tgtEl>
                                        <p:attrNameLst>
                                          <p:attrName>style.visibility</p:attrName>
                                        </p:attrNameLst>
                                      </p:cBhvr>
                                      <p:to>
                                        <p:strVal val="visible"/>
                                      </p:to>
                                    </p:set>
                                    <p:anim calcmode="lin" valueType="num">
                                      <p:cBhvr additive="base">
                                        <p:cTn id="44" dur="500"/>
                                        <p:tgtEl>
                                          <p:spTgt spid="8205">
                                            <p:txEl>
                                              <p:pRg st="6" end="6"/>
                                            </p:txEl>
                                          </p:spTgt>
                                        </p:tgtEl>
                                        <p:attrNameLst>
                                          <p:attrName>ppt_x</p:attrName>
                                        </p:attrNameLst>
                                      </p:cBhvr>
                                      <p:tavLst>
                                        <p:tav tm="0">
                                          <p:val>
                                            <p:strVal val="#ppt_x+#ppt_w*1.125000"/>
                                          </p:val>
                                        </p:tav>
                                        <p:tav tm="100000">
                                          <p:val>
                                            <p:strVal val="#ppt_x"/>
                                          </p:val>
                                        </p:tav>
                                      </p:tavLst>
                                    </p:anim>
                                    <p:animEffect transition="in" filter="wipe(left)">
                                      <p:cBhvr>
                                        <p:cTn id="45" dur="500"/>
                                        <p:tgtEl>
                                          <p:spTgt spid="820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2" presetClass="entr" presetSubtype="8" fill="hold" grpId="0" nodeType="clickEffect">
                                  <p:stCondLst>
                                    <p:cond delay="0"/>
                                  </p:stCondLst>
                                  <p:childTnLst>
                                    <p:set>
                                      <p:cBhvr>
                                        <p:cTn id="49" dur="1" fill="hold">
                                          <p:stCondLst>
                                            <p:cond delay="0"/>
                                          </p:stCondLst>
                                        </p:cTn>
                                        <p:tgtEl>
                                          <p:spTgt spid="8205">
                                            <p:txEl>
                                              <p:pRg st="7" end="7"/>
                                            </p:txEl>
                                          </p:spTgt>
                                        </p:tgtEl>
                                        <p:attrNameLst>
                                          <p:attrName>style.visibility</p:attrName>
                                        </p:attrNameLst>
                                      </p:cBhvr>
                                      <p:to>
                                        <p:strVal val="visible"/>
                                      </p:to>
                                    </p:set>
                                    <p:animEffect transition="in" filter="slide(fromLeft)">
                                      <p:cBhvr>
                                        <p:cTn id="50" dur="500"/>
                                        <p:tgtEl>
                                          <p:spTgt spid="8205">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2" presetClass="entr" presetSubtype="4" fill="hold" grpId="0" nodeType="clickEffect">
                                  <p:stCondLst>
                                    <p:cond delay="0"/>
                                  </p:stCondLst>
                                  <p:childTnLst>
                                    <p:set>
                                      <p:cBhvr>
                                        <p:cTn id="54" dur="1" fill="hold">
                                          <p:stCondLst>
                                            <p:cond delay="0"/>
                                          </p:stCondLst>
                                        </p:cTn>
                                        <p:tgtEl>
                                          <p:spTgt spid="8205">
                                            <p:txEl>
                                              <p:pRg st="8" end="8"/>
                                            </p:txEl>
                                          </p:spTgt>
                                        </p:tgtEl>
                                        <p:attrNameLst>
                                          <p:attrName>style.visibility</p:attrName>
                                        </p:attrNameLst>
                                      </p:cBhvr>
                                      <p:to>
                                        <p:strVal val="visible"/>
                                      </p:to>
                                    </p:set>
                                    <p:anim calcmode="lin" valueType="num">
                                      <p:cBhvr additive="base">
                                        <p:cTn id="55" dur="500"/>
                                        <p:tgtEl>
                                          <p:spTgt spid="8205">
                                            <p:txEl>
                                              <p:pRg st="8" end="8"/>
                                            </p:txEl>
                                          </p:spTgt>
                                        </p:tgtEl>
                                        <p:attrNameLst>
                                          <p:attrName>ppt_y</p:attrName>
                                        </p:attrNameLst>
                                      </p:cBhvr>
                                      <p:tavLst>
                                        <p:tav tm="0">
                                          <p:val>
                                            <p:strVal val="#ppt_y+#ppt_h*1.125000"/>
                                          </p:val>
                                        </p:tav>
                                        <p:tav tm="100000">
                                          <p:val>
                                            <p:strVal val="#ppt_y"/>
                                          </p:val>
                                        </p:tav>
                                      </p:tavLst>
                                    </p:anim>
                                    <p:animEffect transition="in" filter="wipe(up)">
                                      <p:cBhvr>
                                        <p:cTn id="56" dur="500"/>
                                        <p:tgtEl>
                                          <p:spTgt spid="8205">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8205">
                                            <p:txEl>
                                              <p:pRg st="9" end="9"/>
                                            </p:txEl>
                                          </p:spTgt>
                                        </p:tgtEl>
                                        <p:attrNameLst>
                                          <p:attrName>style.visibility</p:attrName>
                                        </p:attrNameLst>
                                      </p:cBhvr>
                                      <p:to>
                                        <p:strVal val="visible"/>
                                      </p:to>
                                    </p:set>
                                    <p:anim calcmode="lin" valueType="num">
                                      <p:cBhvr additive="base">
                                        <p:cTn id="61" dur="500"/>
                                        <p:tgtEl>
                                          <p:spTgt spid="8205">
                                            <p:txEl>
                                              <p:pRg st="9" end="9"/>
                                            </p:txEl>
                                          </p:spTgt>
                                        </p:tgtEl>
                                        <p:attrNameLst>
                                          <p:attrName>ppt_y</p:attrName>
                                        </p:attrNameLst>
                                      </p:cBhvr>
                                      <p:tavLst>
                                        <p:tav tm="0">
                                          <p:val>
                                            <p:strVal val="#ppt_y+#ppt_h*1.125000"/>
                                          </p:val>
                                        </p:tav>
                                        <p:tav tm="100000">
                                          <p:val>
                                            <p:strVal val="#ppt_y"/>
                                          </p:val>
                                        </p:tav>
                                      </p:tavLst>
                                    </p:anim>
                                    <p:animEffect transition="in" filter="wipe(up)">
                                      <p:cBhvr>
                                        <p:cTn id="62" dur="500"/>
                                        <p:tgtEl>
                                          <p:spTgt spid="8205">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2" presetClass="entr" presetSubtype="4" fill="hold" grpId="0" nodeType="clickEffect">
                                  <p:stCondLst>
                                    <p:cond delay="0"/>
                                  </p:stCondLst>
                                  <p:childTnLst>
                                    <p:set>
                                      <p:cBhvr>
                                        <p:cTn id="66" dur="1" fill="hold">
                                          <p:stCondLst>
                                            <p:cond delay="0"/>
                                          </p:stCondLst>
                                        </p:cTn>
                                        <p:tgtEl>
                                          <p:spTgt spid="8205">
                                            <p:txEl>
                                              <p:pRg st="10" end="10"/>
                                            </p:txEl>
                                          </p:spTgt>
                                        </p:tgtEl>
                                        <p:attrNameLst>
                                          <p:attrName>style.visibility</p:attrName>
                                        </p:attrNameLst>
                                      </p:cBhvr>
                                      <p:to>
                                        <p:strVal val="visible"/>
                                      </p:to>
                                    </p:set>
                                    <p:anim calcmode="lin" valueType="num">
                                      <p:cBhvr additive="base">
                                        <p:cTn id="67" dur="500"/>
                                        <p:tgtEl>
                                          <p:spTgt spid="8205">
                                            <p:txEl>
                                              <p:pRg st="10" end="10"/>
                                            </p:txEl>
                                          </p:spTgt>
                                        </p:tgtEl>
                                        <p:attrNameLst>
                                          <p:attrName>ppt_y</p:attrName>
                                        </p:attrNameLst>
                                      </p:cBhvr>
                                      <p:tavLst>
                                        <p:tav tm="0">
                                          <p:val>
                                            <p:strVal val="#ppt_y+#ppt_h*1.125000"/>
                                          </p:val>
                                        </p:tav>
                                        <p:tav tm="100000">
                                          <p:val>
                                            <p:strVal val="#ppt_y"/>
                                          </p:val>
                                        </p:tav>
                                      </p:tavLst>
                                    </p:anim>
                                    <p:animEffect transition="in" filter="wipe(up)">
                                      <p:cBhvr>
                                        <p:cTn id="68" dur="500"/>
                                        <p:tgtEl>
                                          <p:spTgt spid="8205">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2" presetClass="entr" presetSubtype="4" fill="hold" grpId="0" nodeType="clickEffect">
                                  <p:stCondLst>
                                    <p:cond delay="0"/>
                                  </p:stCondLst>
                                  <p:childTnLst>
                                    <p:set>
                                      <p:cBhvr>
                                        <p:cTn id="72" dur="1" fill="hold">
                                          <p:stCondLst>
                                            <p:cond delay="0"/>
                                          </p:stCondLst>
                                        </p:cTn>
                                        <p:tgtEl>
                                          <p:spTgt spid="8205">
                                            <p:txEl>
                                              <p:pRg st="11" end="11"/>
                                            </p:txEl>
                                          </p:spTgt>
                                        </p:tgtEl>
                                        <p:attrNameLst>
                                          <p:attrName>style.visibility</p:attrName>
                                        </p:attrNameLst>
                                      </p:cBhvr>
                                      <p:to>
                                        <p:strVal val="visible"/>
                                      </p:to>
                                    </p:set>
                                    <p:anim calcmode="lin" valueType="num">
                                      <p:cBhvr additive="base">
                                        <p:cTn id="73" dur="500"/>
                                        <p:tgtEl>
                                          <p:spTgt spid="8205">
                                            <p:txEl>
                                              <p:pRg st="11" end="11"/>
                                            </p:txEl>
                                          </p:spTgt>
                                        </p:tgtEl>
                                        <p:attrNameLst>
                                          <p:attrName>ppt_y</p:attrName>
                                        </p:attrNameLst>
                                      </p:cBhvr>
                                      <p:tavLst>
                                        <p:tav tm="0">
                                          <p:val>
                                            <p:strVal val="#ppt_y+#ppt_h*1.125000"/>
                                          </p:val>
                                        </p:tav>
                                        <p:tav tm="100000">
                                          <p:val>
                                            <p:strVal val="#ppt_y"/>
                                          </p:val>
                                        </p:tav>
                                      </p:tavLst>
                                    </p:anim>
                                    <p:animEffect transition="in" filter="wipe(up)">
                                      <p:cBhvr>
                                        <p:cTn id="74" dur="500"/>
                                        <p:tgtEl>
                                          <p:spTgt spid="8205">
                                            <p:txEl>
                                              <p:pRg st="11" end="11"/>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2" presetClass="entr" presetSubtype="4" fill="hold" grpId="0" nodeType="clickEffect">
                                  <p:stCondLst>
                                    <p:cond delay="0"/>
                                  </p:stCondLst>
                                  <p:childTnLst>
                                    <p:set>
                                      <p:cBhvr>
                                        <p:cTn id="78" dur="1" fill="hold">
                                          <p:stCondLst>
                                            <p:cond delay="0"/>
                                          </p:stCondLst>
                                        </p:cTn>
                                        <p:tgtEl>
                                          <p:spTgt spid="8205">
                                            <p:txEl>
                                              <p:pRg st="12" end="12"/>
                                            </p:txEl>
                                          </p:spTgt>
                                        </p:tgtEl>
                                        <p:attrNameLst>
                                          <p:attrName>style.visibility</p:attrName>
                                        </p:attrNameLst>
                                      </p:cBhvr>
                                      <p:to>
                                        <p:strVal val="visible"/>
                                      </p:to>
                                    </p:set>
                                    <p:anim calcmode="lin" valueType="num">
                                      <p:cBhvr additive="base">
                                        <p:cTn id="79" dur="500"/>
                                        <p:tgtEl>
                                          <p:spTgt spid="8205">
                                            <p:txEl>
                                              <p:pRg st="12" end="12"/>
                                            </p:txEl>
                                          </p:spTgt>
                                        </p:tgtEl>
                                        <p:attrNameLst>
                                          <p:attrName>ppt_y</p:attrName>
                                        </p:attrNameLst>
                                      </p:cBhvr>
                                      <p:tavLst>
                                        <p:tav tm="0">
                                          <p:val>
                                            <p:strVal val="#ppt_y+#ppt_h*1.125000"/>
                                          </p:val>
                                        </p:tav>
                                        <p:tav tm="100000">
                                          <p:val>
                                            <p:strVal val="#ppt_y"/>
                                          </p:val>
                                        </p:tav>
                                      </p:tavLst>
                                    </p:anim>
                                    <p:animEffect transition="in" filter="wipe(up)">
                                      <p:cBhvr>
                                        <p:cTn id="80" dur="500"/>
                                        <p:tgtEl>
                                          <p:spTgt spid="8205">
                                            <p:txEl>
                                              <p:pRg st="12" end="1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2" presetClass="entr" presetSubtype="4" fill="hold" nodeType="clickEffect">
                                  <p:stCondLst>
                                    <p:cond delay="0"/>
                                  </p:stCondLst>
                                  <p:childTnLst>
                                    <p:set>
                                      <p:cBhvr>
                                        <p:cTn id="84" dur="1" fill="hold">
                                          <p:stCondLst>
                                            <p:cond delay="0"/>
                                          </p:stCondLst>
                                        </p:cTn>
                                        <p:tgtEl>
                                          <p:spTgt spid="14"/>
                                        </p:tgtEl>
                                        <p:attrNameLst>
                                          <p:attrName>style.visibility</p:attrName>
                                        </p:attrNameLst>
                                      </p:cBhvr>
                                      <p:to>
                                        <p:strVal val="visible"/>
                                      </p:to>
                                    </p:set>
                                    <p:animEffect transition="in" filter="slide(fromBottom)">
                                      <p:cBhvr>
                                        <p:cTn id="8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4" grpId="0" autoUpdateAnimBg="0"/>
      <p:bldP spid="8205" grpId="0" uiExpand="1"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ghtning Storm Formation (HD timelapse video).mp4">
            <a:hlinkClick r:id="" action="ppaction://media"/>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a:fillRect/>
          </a:stretch>
        </p:blipFill>
        <p:spPr bwMode="auto">
          <a:xfrm>
            <a:off x="-36512" y="14009"/>
            <a:ext cx="9217024" cy="6843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Lightning Storm Formation (HD timelapse video).mp4">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35496" y="898992"/>
            <a:ext cx="9071635" cy="5102795"/>
          </a:xfrm>
          <a:prstGeom prst="rect">
            <a:avLst/>
          </a:prstGeom>
        </p:spPr>
      </p:pic>
      <p:sp>
        <p:nvSpPr>
          <p:cNvPr id="3" name="TextovéPole 2"/>
          <p:cNvSpPr txBox="1"/>
          <p:nvPr/>
        </p:nvSpPr>
        <p:spPr>
          <a:xfrm>
            <a:off x="251520" y="6351711"/>
            <a:ext cx="8712968" cy="461665"/>
          </a:xfrm>
          <a:prstGeom prst="rect">
            <a:avLst/>
          </a:prstGeom>
          <a:noFill/>
        </p:spPr>
        <p:txBody>
          <a:bodyPr wrap="square" rtlCol="0">
            <a:spAutoFit/>
          </a:bodyPr>
          <a:lstStyle/>
          <a:p>
            <a:r>
              <a:rPr lang="cs-CZ" dirty="0" smtClean="0">
                <a:solidFill>
                  <a:srgbClr val="FFFF00"/>
                </a:solidFill>
              </a:rPr>
              <a:t>Průběh bouřky</a:t>
            </a:r>
            <a:endParaRPr lang="cs-CZ" dirty="0">
              <a:solidFill>
                <a:srgbClr val="FFFF00"/>
              </a:solidFill>
            </a:endParaRPr>
          </a:p>
        </p:txBody>
      </p:sp>
    </p:spTree>
    <p:extLst>
      <p:ext uri="{BB962C8B-B14F-4D97-AF65-F5344CB8AC3E}">
        <p14:creationId xmlns:p14="http://schemas.microsoft.com/office/powerpoint/2010/main" val="56695382"/>
      </p:ext>
    </p:extLst>
  </p:cSld>
  <p:clrMapOvr>
    <a:masterClrMapping/>
  </p:clrMapOvr>
  <p:transition>
    <p:random/>
  </p:transition>
  <p:timing>
    <p:tnLst>
      <p:par>
        <p:cTn id="1" dur="indefinite" restart="never" nodeType="tmRoot">
          <p:childTnLst>
            <p:video>
              <p:cMediaNode vol="80000">
                <p:cTn id="2" fill="hold" display="0">
                  <p:stCondLst>
                    <p:cond delay="indefinite"/>
                  </p:stCondLst>
                </p:cTn>
                <p:tgtEl>
                  <p:spTgt spid="2"/>
                </p:tgtEl>
              </p:cMediaNode>
            </p:video>
            <p:video>
              <p:cMediaNode vol="80000">
                <p:cTn id="3" fill="hold" display="0">
                  <p:stCondLst>
                    <p:cond delay="indefinite"/>
                  </p:stCondLst>
                </p:cTn>
                <p:tgtEl>
                  <p:spTgt spid="4"/>
                </p:tgtEl>
              </p:cMediaNode>
            </p:video>
            <p:seq concurrent="1" nextAc="seek">
              <p:cTn id="4" restart="whenNotActive" fill="hold" evtFilter="cancelBubble" nodeType="interactiveSeq">
                <p:stCondLst>
                  <p:cond evt="onClick" delay="0">
                    <p:tgtEl>
                      <p:spTgt spid="2"/>
                    </p:tgtEl>
                  </p:cond>
                </p:stCondLst>
                <p:endSync evt="end" delay="0">
                  <p:rtn val="all"/>
                </p:endSync>
                <p:childTnLst>
                  <p:par>
                    <p:cTn id="5" fill="hold">
                      <p:stCondLst>
                        <p:cond delay="0"/>
                      </p:stCondLst>
                      <p:childTnLst>
                        <p:par>
                          <p:cTn id="6" fill="hold">
                            <p:stCondLst>
                              <p:cond delay="0"/>
                            </p:stCondLst>
                            <p:childTnLst>
                              <p:par>
                                <p:cTn id="7" presetID="2" presetClass="mediacall" presetSubtype="0" fill="hold" nodeType="clickEffect">
                                  <p:stCondLst>
                                    <p:cond delay="0"/>
                                  </p:stCondLst>
                                  <p:childTnLst>
                                    <p:cmd type="call" cmd="togglePause">
                                      <p:cBhvr>
                                        <p:cTn id="8" dur="1" fill="hold"/>
                                        <p:tgtEl>
                                          <p:spTgt spid="4"/>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4"/>
          <p:cNvGrpSpPr>
            <a:grpSpLocks/>
          </p:cNvGrpSpPr>
          <p:nvPr/>
        </p:nvGrpSpPr>
        <p:grpSpPr bwMode="auto">
          <a:xfrm rot="13019690">
            <a:off x="7467600" y="5032902"/>
            <a:ext cx="1296988" cy="1519238"/>
            <a:chOff x="3912" y="862"/>
            <a:chExt cx="817" cy="957"/>
          </a:xfrm>
        </p:grpSpPr>
        <p:sp>
          <p:nvSpPr>
            <p:cNvPr id="5"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6"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7"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8"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9"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0"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1"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13315" name="Nadpis 1"/>
          <p:cNvSpPr>
            <a:spLocks noGrp="1"/>
          </p:cNvSpPr>
          <p:nvPr>
            <p:ph type="title"/>
          </p:nvPr>
        </p:nvSpPr>
        <p:spPr>
          <a:xfrm>
            <a:off x="1206500" y="180816"/>
            <a:ext cx="7086600" cy="1276350"/>
          </a:xfrm>
        </p:spPr>
        <p:txBody>
          <a:bodyPr/>
          <a:lstStyle/>
          <a:p>
            <a:r>
              <a:rPr lang="cs-CZ" sz="4000" dirty="0">
                <a:solidFill>
                  <a:srgbClr val="669900"/>
                </a:solidFill>
              </a:rPr>
              <a:t>Blesk</a:t>
            </a:r>
            <a:endParaRPr lang="cs-CZ" sz="4000" dirty="0" smtClean="0">
              <a:solidFill>
                <a:srgbClr val="0000FF"/>
              </a:solidFill>
            </a:endParaRPr>
          </a:p>
        </p:txBody>
      </p:sp>
      <p:sp>
        <p:nvSpPr>
          <p:cNvPr id="13316" name="Zástupný symbol pro obsah 2"/>
          <p:cNvSpPr>
            <a:spLocks noGrp="1"/>
          </p:cNvSpPr>
          <p:nvPr>
            <p:ph idx="1"/>
          </p:nvPr>
        </p:nvSpPr>
        <p:spPr>
          <a:xfrm>
            <a:off x="674688" y="1258416"/>
            <a:ext cx="7826375" cy="5050904"/>
          </a:xfrm>
        </p:spPr>
        <p:txBody>
          <a:bodyPr/>
          <a:lstStyle/>
          <a:p>
            <a:r>
              <a:rPr lang="cs-CZ" sz="2000" dirty="0" smtClean="0">
                <a:solidFill>
                  <a:schemeClr val="bg1"/>
                </a:solidFill>
              </a:rPr>
              <a:t>Blesky mezi oblaky nebo mezi oblaky a ionosférou se zabývat nebudeme – od nich nebezpečí nehrozí</a:t>
            </a:r>
          </a:p>
          <a:p>
            <a:r>
              <a:rPr lang="cs-CZ" sz="2000" dirty="0" smtClean="0">
                <a:solidFill>
                  <a:schemeClr val="bg1"/>
                </a:solidFill>
              </a:rPr>
              <a:t>Nebezpečí hrozí od blesků mezi oblaky a zemí typu CG- a CG+</a:t>
            </a:r>
          </a:p>
          <a:p>
            <a:r>
              <a:rPr lang="cs-CZ" sz="2000" dirty="0" smtClean="0">
                <a:solidFill>
                  <a:schemeClr val="bg1"/>
                </a:solidFill>
              </a:rPr>
              <a:t>Blesk CG- (</a:t>
            </a:r>
            <a:r>
              <a:rPr lang="cs-CZ" sz="2000" dirty="0" err="1" smtClean="0">
                <a:solidFill>
                  <a:schemeClr val="bg1"/>
                </a:solidFill>
              </a:rPr>
              <a:t>cloud</a:t>
            </a:r>
            <a:r>
              <a:rPr lang="cs-CZ" sz="2000" dirty="0" smtClean="0">
                <a:solidFill>
                  <a:schemeClr val="bg1"/>
                </a:solidFill>
              </a:rPr>
              <a:t> to </a:t>
            </a:r>
            <a:r>
              <a:rPr lang="cs-CZ" sz="2000" dirty="0" err="1" smtClean="0">
                <a:solidFill>
                  <a:schemeClr val="bg1"/>
                </a:solidFill>
              </a:rPr>
              <a:t>ground</a:t>
            </a:r>
            <a:r>
              <a:rPr lang="cs-CZ" sz="2000" dirty="0" smtClean="0">
                <a:solidFill>
                  <a:schemeClr val="bg1"/>
                </a:solidFill>
              </a:rPr>
              <a:t> = z oblaku na zem, minus označuje záporný náboj oblaku) je častější, udeří do země v místě kladně nabitém, v oblasti srážek, pod základnou oblaku</a:t>
            </a:r>
          </a:p>
          <a:p>
            <a:r>
              <a:rPr lang="cs-CZ" sz="2000" dirty="0" smtClean="0">
                <a:solidFill>
                  <a:schemeClr val="bg1"/>
                </a:solidFill>
              </a:rPr>
              <a:t>Blesk CG+ (plus označuje kladný náboj oblaku) je méně častý, ale nebezpečnější – je nepředvídatelný (tzv. blesk z čistého nebe); </a:t>
            </a:r>
            <a:br>
              <a:rPr lang="cs-CZ" sz="2000" dirty="0" smtClean="0">
                <a:solidFill>
                  <a:schemeClr val="bg1"/>
                </a:solidFill>
              </a:rPr>
            </a:br>
            <a:r>
              <a:rPr lang="cs-CZ" sz="2000" dirty="0" smtClean="0">
                <a:solidFill>
                  <a:schemeClr val="bg1"/>
                </a:solidFill>
              </a:rPr>
              <a:t>kovadlina, ve které vzniká, přesahuje základnu bouřkového oblaku a blesk může udeřit až 20 km daleko do místa se záporným nábojem, kdy oběť ani netuší, že se </a:t>
            </a:r>
            <a:r>
              <a:rPr lang="cs-CZ" sz="2000" dirty="0">
                <a:solidFill>
                  <a:schemeClr val="bg1"/>
                </a:solidFill>
              </a:rPr>
              <a:t>blíží bouřka;</a:t>
            </a:r>
            <a:br>
              <a:rPr lang="cs-CZ" sz="2000" dirty="0">
                <a:solidFill>
                  <a:schemeClr val="bg1"/>
                </a:solidFill>
              </a:rPr>
            </a:br>
            <a:r>
              <a:rPr lang="cs-CZ" sz="2000" dirty="0" smtClean="0">
                <a:solidFill>
                  <a:schemeClr val="bg1"/>
                </a:solidFill>
              </a:rPr>
              <a:t>blesk CG+ je podstatně delší, je k němu třeba daleko více energie než u CG-, trvá déle a teplota uvnitř kanálu je podstatně vyšší</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ppt_x"/>
                                          </p:val>
                                        </p:tav>
                                        <p:tav tm="100000">
                                          <p:val>
                                            <p:strVal val="#ppt_x"/>
                                          </p:val>
                                        </p:tav>
                                      </p:tavLst>
                                    </p:anim>
                                    <p:anim calcmode="lin" valueType="num">
                                      <p:cBhvr additive="base">
                                        <p:cTn id="8" dur="500" fill="hold"/>
                                        <p:tgtEl>
                                          <p:spTgt spid="133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13316">
                                            <p:txEl>
                                              <p:pRg st="0" end="0"/>
                                            </p:txEl>
                                          </p:spTgt>
                                        </p:tgtEl>
                                        <p:attrNameLst>
                                          <p:attrName>style.visibility</p:attrName>
                                        </p:attrNameLst>
                                      </p:cBhvr>
                                      <p:to>
                                        <p:strVal val="visible"/>
                                      </p:to>
                                    </p:set>
                                    <p:anim calcmode="lin" valueType="num">
                                      <p:cBhvr additive="base">
                                        <p:cTn id="13" dur="500" fill="hold"/>
                                        <p:tgtEl>
                                          <p:spTgt spid="13316">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331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3316">
                                            <p:txEl>
                                              <p:pRg st="1" end="1"/>
                                            </p:txEl>
                                          </p:spTgt>
                                        </p:tgtEl>
                                        <p:attrNameLst>
                                          <p:attrName>style.visibility</p:attrName>
                                        </p:attrNameLst>
                                      </p:cBhvr>
                                      <p:to>
                                        <p:strVal val="visible"/>
                                      </p:to>
                                    </p:set>
                                    <p:anim calcmode="lin" valueType="num">
                                      <p:cBhvr additive="base">
                                        <p:cTn id="19" dur="500" fill="hold"/>
                                        <p:tgtEl>
                                          <p:spTgt spid="13316">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3316">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13316">
                                            <p:txEl>
                                              <p:pRg st="2" end="2"/>
                                            </p:txEl>
                                          </p:spTgt>
                                        </p:tgtEl>
                                        <p:attrNameLst>
                                          <p:attrName>style.visibility</p:attrName>
                                        </p:attrNameLst>
                                      </p:cBhvr>
                                      <p:to>
                                        <p:strVal val="visible"/>
                                      </p:to>
                                    </p:set>
                                    <p:anim calcmode="lin" valueType="num">
                                      <p:cBhvr additive="base">
                                        <p:cTn id="25" dur="500" fill="hold"/>
                                        <p:tgtEl>
                                          <p:spTgt spid="13316">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13316">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13316">
                                            <p:txEl>
                                              <p:pRg st="3" end="3"/>
                                            </p:txEl>
                                          </p:spTgt>
                                        </p:tgtEl>
                                        <p:attrNameLst>
                                          <p:attrName>style.visibility</p:attrName>
                                        </p:attrNameLst>
                                      </p:cBhvr>
                                      <p:to>
                                        <p:strVal val="visible"/>
                                      </p:to>
                                    </p:set>
                                    <p:anim calcmode="lin" valueType="num">
                                      <p:cBhvr additive="base">
                                        <p:cTn id="31" dur="500" fill="hold"/>
                                        <p:tgtEl>
                                          <p:spTgt spid="13316">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13316">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329534" y="332656"/>
            <a:ext cx="7086600" cy="1008112"/>
          </a:xfrm>
        </p:spPr>
        <p:txBody>
          <a:bodyPr/>
          <a:lstStyle/>
          <a:p>
            <a:r>
              <a:rPr lang="cs-CZ" sz="4000" dirty="0">
                <a:solidFill>
                  <a:srgbClr val="669900"/>
                </a:solidFill>
              </a:rPr>
              <a:t>Blesk</a:t>
            </a:r>
            <a:endParaRPr lang="cs-CZ" sz="4000" dirty="0"/>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1431" y="1795463"/>
            <a:ext cx="5972889" cy="4114800"/>
          </a:xfrm>
        </p:spPr>
      </p:pic>
    </p:spTree>
    <p:extLst>
      <p:ext uri="{BB962C8B-B14F-4D97-AF65-F5344CB8AC3E}">
        <p14:creationId xmlns:p14="http://schemas.microsoft.com/office/powerpoint/2010/main" val="231454504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4"/>
          <p:cNvGrpSpPr>
            <a:grpSpLocks/>
          </p:cNvGrpSpPr>
          <p:nvPr/>
        </p:nvGrpSpPr>
        <p:grpSpPr bwMode="auto">
          <a:xfrm rot="8092067">
            <a:off x="7467600" y="5032902"/>
            <a:ext cx="1296988" cy="1519238"/>
            <a:chOff x="3912" y="862"/>
            <a:chExt cx="817" cy="957"/>
          </a:xfrm>
        </p:grpSpPr>
        <p:sp>
          <p:nvSpPr>
            <p:cNvPr id="5"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6"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7"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8"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9"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0"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1"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16" name="Nadpis 1"/>
          <p:cNvSpPr>
            <a:spLocks noGrp="1"/>
          </p:cNvSpPr>
          <p:nvPr>
            <p:ph type="title"/>
          </p:nvPr>
        </p:nvSpPr>
        <p:spPr>
          <a:xfrm>
            <a:off x="1206500" y="171938"/>
            <a:ext cx="7086600" cy="1276350"/>
          </a:xfrm>
        </p:spPr>
        <p:txBody>
          <a:bodyPr/>
          <a:lstStyle/>
          <a:p>
            <a:r>
              <a:rPr lang="cs-CZ" sz="4000" dirty="0">
                <a:solidFill>
                  <a:srgbClr val="669900"/>
                </a:solidFill>
              </a:rPr>
              <a:t>Blesk</a:t>
            </a:r>
            <a:endParaRPr lang="cs-CZ" sz="4000" dirty="0" smtClean="0">
              <a:solidFill>
                <a:srgbClr val="0000FF"/>
              </a:solidFill>
            </a:endParaRPr>
          </a:p>
        </p:txBody>
      </p:sp>
      <p:sp>
        <p:nvSpPr>
          <p:cNvPr id="14340" name="Zástupný symbol pro obsah 2"/>
          <p:cNvSpPr>
            <a:spLocks noGrp="1"/>
          </p:cNvSpPr>
          <p:nvPr>
            <p:ph idx="1"/>
          </p:nvPr>
        </p:nvSpPr>
        <p:spPr>
          <a:xfrm>
            <a:off x="323528" y="908720"/>
            <a:ext cx="8424936" cy="5904656"/>
          </a:xfrm>
        </p:spPr>
        <p:txBody>
          <a:bodyPr/>
          <a:lstStyle/>
          <a:p>
            <a:pPr>
              <a:defRPr/>
            </a:pPr>
            <a:r>
              <a:rPr lang="cs-CZ" sz="2200" dirty="0" smtClean="0">
                <a:solidFill>
                  <a:schemeClr val="bg1"/>
                </a:solidFill>
              </a:rPr>
              <a:t>Podle tvaru rozlišujeme blesky:</a:t>
            </a:r>
          </a:p>
          <a:p>
            <a:pPr lvl="1">
              <a:defRPr/>
            </a:pPr>
            <a:r>
              <a:rPr lang="cs-CZ" sz="1700" dirty="0" smtClean="0">
                <a:solidFill>
                  <a:schemeClr val="bg1"/>
                </a:solidFill>
              </a:rPr>
              <a:t>čárové (klikatá, rozvětvená čára) - nejčastější</a:t>
            </a:r>
          </a:p>
          <a:p>
            <a:pPr lvl="1">
              <a:defRPr/>
            </a:pPr>
            <a:r>
              <a:rPr lang="cs-CZ" sz="1700" dirty="0" smtClean="0">
                <a:solidFill>
                  <a:schemeClr val="bg1"/>
                </a:solidFill>
              </a:rPr>
              <a:t>plošné </a:t>
            </a:r>
          </a:p>
          <a:p>
            <a:pPr lvl="1">
              <a:defRPr/>
            </a:pPr>
            <a:r>
              <a:rPr lang="cs-CZ" sz="1700" dirty="0" smtClean="0">
                <a:solidFill>
                  <a:schemeClr val="bg1"/>
                </a:solidFill>
              </a:rPr>
              <a:t>stuhové </a:t>
            </a:r>
          </a:p>
          <a:p>
            <a:pPr lvl="1">
              <a:defRPr/>
            </a:pPr>
            <a:r>
              <a:rPr lang="cs-CZ" sz="1700" dirty="0" smtClean="0">
                <a:solidFill>
                  <a:schemeClr val="bg1"/>
                </a:solidFill>
              </a:rPr>
              <a:t>růžencové </a:t>
            </a:r>
          </a:p>
          <a:p>
            <a:pPr lvl="1">
              <a:defRPr/>
            </a:pPr>
            <a:r>
              <a:rPr lang="cs-CZ" sz="1700" dirty="0" smtClean="0">
                <a:solidFill>
                  <a:schemeClr val="bg1"/>
                </a:solidFill>
              </a:rPr>
              <a:t>kulové</a:t>
            </a:r>
          </a:p>
          <a:p>
            <a:pPr>
              <a:defRPr/>
            </a:pPr>
            <a:r>
              <a:rPr lang="cs-CZ" sz="2200" dirty="0" smtClean="0">
                <a:solidFill>
                  <a:schemeClr val="bg1"/>
                </a:solidFill>
              </a:rPr>
              <a:t>Průběh čárového blesku:</a:t>
            </a:r>
          </a:p>
          <a:p>
            <a:pPr lvl="1">
              <a:defRPr/>
            </a:pPr>
            <a:r>
              <a:rPr lang="cs-CZ" sz="1700" dirty="0" smtClean="0">
                <a:solidFill>
                  <a:schemeClr val="bg1"/>
                </a:solidFill>
              </a:rPr>
              <a:t>začíná </a:t>
            </a:r>
            <a:r>
              <a:rPr lang="cs-CZ" sz="1700" dirty="0" smtClean="0">
                <a:solidFill>
                  <a:srgbClr val="FF0000"/>
                </a:solidFill>
              </a:rPr>
              <a:t>vůdčím výbojem</a:t>
            </a:r>
            <a:r>
              <a:rPr lang="cs-CZ" sz="1700" dirty="0" smtClean="0">
                <a:solidFill>
                  <a:schemeClr val="bg1"/>
                </a:solidFill>
              </a:rPr>
              <a:t> z oblaku cestou nejmenšího odporu, tj. největší elektrické vodivosti vzduchu; vůdčí výboj nemusí být viditelný</a:t>
            </a:r>
          </a:p>
          <a:p>
            <a:pPr lvl="1">
              <a:defRPr/>
            </a:pPr>
            <a:r>
              <a:rPr lang="cs-CZ" sz="1700" dirty="0" smtClean="0">
                <a:solidFill>
                  <a:schemeClr val="bg1"/>
                </a:solidFill>
              </a:rPr>
              <a:t>v určité výšce nad zemí se setkává se </a:t>
            </a:r>
            <a:r>
              <a:rPr lang="cs-CZ" sz="1700" dirty="0" smtClean="0">
                <a:solidFill>
                  <a:srgbClr val="FF0000"/>
                </a:solidFill>
              </a:rPr>
              <a:t>vstřícným výbojem</a:t>
            </a:r>
            <a:r>
              <a:rPr lang="cs-CZ" sz="1700" dirty="0" smtClean="0">
                <a:solidFill>
                  <a:schemeClr val="bg1"/>
                </a:solidFill>
              </a:rPr>
              <a:t> od země, nejčastěji od vysokého, silně ionizovaného objektu (hory, vysílače, domu, stromu, člověka, …)</a:t>
            </a:r>
          </a:p>
          <a:p>
            <a:pPr lvl="1">
              <a:defRPr/>
            </a:pPr>
            <a:r>
              <a:rPr lang="cs-CZ" sz="1700" dirty="0" smtClean="0">
                <a:solidFill>
                  <a:schemeClr val="bg1"/>
                </a:solidFill>
              </a:rPr>
              <a:t>vznikne vodivý kanál, jímž projde </a:t>
            </a:r>
            <a:r>
              <a:rPr lang="cs-CZ" sz="1700" dirty="0" smtClean="0">
                <a:solidFill>
                  <a:srgbClr val="FF0000"/>
                </a:solidFill>
              </a:rPr>
              <a:t>hlavní výboj </a:t>
            </a:r>
            <a:r>
              <a:rPr lang="cs-CZ" sz="1700" dirty="0" smtClean="0">
                <a:solidFill>
                  <a:schemeClr val="bg1"/>
                </a:solidFill>
              </a:rPr>
              <a:t>(dobře viditelný), trvá zlomky sekundy</a:t>
            </a:r>
          </a:p>
          <a:p>
            <a:pPr lvl="1">
              <a:defRPr/>
            </a:pPr>
            <a:r>
              <a:rPr lang="cs-CZ" sz="1700" dirty="0" smtClean="0">
                <a:solidFill>
                  <a:schemeClr val="bg1"/>
                </a:solidFill>
              </a:rPr>
              <a:t>někdy projde několik výbojů oběma směry stejným kanálem (blikání)</a:t>
            </a:r>
          </a:p>
          <a:p>
            <a:pPr lvl="1">
              <a:defRPr/>
            </a:pPr>
            <a:r>
              <a:rPr lang="cs-CZ" sz="1700" dirty="0" smtClean="0">
                <a:solidFill>
                  <a:schemeClr val="bg1"/>
                </a:solidFill>
              </a:rPr>
              <a:t>dochází k lavinové ionizaci ovzduší podél dráhy blesku</a:t>
            </a:r>
          </a:p>
          <a:p>
            <a:pPr lvl="1">
              <a:defRPr/>
            </a:pPr>
            <a:r>
              <a:rPr lang="cs-CZ" sz="1700" dirty="0" smtClean="0">
                <a:solidFill>
                  <a:schemeClr val="bg1"/>
                </a:solidFill>
              </a:rPr>
              <a:t>vybíjení pokračuje, dokud rozdíl elektrických potenciálů neklesne pod určitou mez</a:t>
            </a:r>
          </a:p>
          <a:p>
            <a:pPr>
              <a:defRPr/>
            </a:pPr>
            <a:endParaRPr lang="cs-CZ" dirty="0" smtClean="0"/>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4340">
                                            <p:txEl>
                                              <p:pRg st="0" end="0"/>
                                            </p:txEl>
                                          </p:spTgt>
                                        </p:tgtEl>
                                        <p:attrNameLst>
                                          <p:attrName>style.visibility</p:attrName>
                                        </p:attrNameLst>
                                      </p:cBhvr>
                                      <p:to>
                                        <p:strVal val="visible"/>
                                      </p:to>
                                    </p:set>
                                    <p:anim calcmode="lin" valueType="num">
                                      <p:cBhvr additive="base">
                                        <p:cTn id="13"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4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4340">
                                            <p:txEl>
                                              <p:pRg st="1" end="1"/>
                                            </p:txEl>
                                          </p:spTgt>
                                        </p:tgtEl>
                                        <p:attrNameLst>
                                          <p:attrName>style.visibility</p:attrName>
                                        </p:attrNameLst>
                                      </p:cBhvr>
                                      <p:to>
                                        <p:strVal val="visible"/>
                                      </p:to>
                                    </p:set>
                                    <p:anim calcmode="lin" valueType="num">
                                      <p:cBhvr additive="base">
                                        <p:cTn id="19" dur="500" fill="hold"/>
                                        <p:tgtEl>
                                          <p:spTgt spid="14340">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434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4340">
                                            <p:txEl>
                                              <p:pRg st="2" end="2"/>
                                            </p:txEl>
                                          </p:spTgt>
                                        </p:tgtEl>
                                        <p:attrNameLst>
                                          <p:attrName>style.visibility</p:attrName>
                                        </p:attrNameLst>
                                      </p:cBhvr>
                                      <p:to>
                                        <p:strVal val="visible"/>
                                      </p:to>
                                    </p:set>
                                    <p:anim calcmode="lin" valueType="num">
                                      <p:cBhvr additive="base">
                                        <p:cTn id="25" dur="500" fill="hold"/>
                                        <p:tgtEl>
                                          <p:spTgt spid="14340">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434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4340">
                                            <p:txEl>
                                              <p:pRg st="3" end="3"/>
                                            </p:txEl>
                                          </p:spTgt>
                                        </p:tgtEl>
                                        <p:attrNameLst>
                                          <p:attrName>style.visibility</p:attrName>
                                        </p:attrNameLst>
                                      </p:cBhvr>
                                      <p:to>
                                        <p:strVal val="visible"/>
                                      </p:to>
                                    </p:set>
                                    <p:anim calcmode="lin" valueType="num">
                                      <p:cBhvr additive="base">
                                        <p:cTn id="31" dur="500" fill="hold"/>
                                        <p:tgtEl>
                                          <p:spTgt spid="14340">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4340">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4340">
                                            <p:txEl>
                                              <p:pRg st="4" end="4"/>
                                            </p:txEl>
                                          </p:spTgt>
                                        </p:tgtEl>
                                        <p:attrNameLst>
                                          <p:attrName>style.visibility</p:attrName>
                                        </p:attrNameLst>
                                      </p:cBhvr>
                                      <p:to>
                                        <p:strVal val="visible"/>
                                      </p:to>
                                    </p:set>
                                    <p:anim calcmode="lin" valueType="num">
                                      <p:cBhvr additive="base">
                                        <p:cTn id="37" dur="500" fill="hold"/>
                                        <p:tgtEl>
                                          <p:spTgt spid="14340">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434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4340">
                                            <p:txEl>
                                              <p:pRg st="5" end="5"/>
                                            </p:txEl>
                                          </p:spTgt>
                                        </p:tgtEl>
                                        <p:attrNameLst>
                                          <p:attrName>style.visibility</p:attrName>
                                        </p:attrNameLst>
                                      </p:cBhvr>
                                      <p:to>
                                        <p:strVal val="visible"/>
                                      </p:to>
                                    </p:set>
                                    <p:anim calcmode="lin" valueType="num">
                                      <p:cBhvr additive="base">
                                        <p:cTn id="43" dur="500" fill="hold"/>
                                        <p:tgtEl>
                                          <p:spTgt spid="14340">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4340">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nodeType="clickEffect">
                                  <p:stCondLst>
                                    <p:cond delay="0"/>
                                  </p:stCondLst>
                                  <p:childTnLst>
                                    <p:set>
                                      <p:cBhvr>
                                        <p:cTn id="48" dur="1" fill="hold">
                                          <p:stCondLst>
                                            <p:cond delay="0"/>
                                          </p:stCondLst>
                                        </p:cTn>
                                        <p:tgtEl>
                                          <p:spTgt spid="14340">
                                            <p:txEl>
                                              <p:pRg st="6" end="6"/>
                                            </p:txEl>
                                          </p:spTgt>
                                        </p:tgtEl>
                                        <p:attrNameLst>
                                          <p:attrName>style.visibility</p:attrName>
                                        </p:attrNameLst>
                                      </p:cBhvr>
                                      <p:to>
                                        <p:strVal val="visible"/>
                                      </p:to>
                                    </p:set>
                                    <p:anim calcmode="lin" valueType="num">
                                      <p:cBhvr additive="base">
                                        <p:cTn id="49" dur="500" fill="hold"/>
                                        <p:tgtEl>
                                          <p:spTgt spid="14340">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4340">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14340">
                                            <p:txEl>
                                              <p:pRg st="7" end="7"/>
                                            </p:txEl>
                                          </p:spTgt>
                                        </p:tgtEl>
                                        <p:attrNameLst>
                                          <p:attrName>style.visibility</p:attrName>
                                        </p:attrNameLst>
                                      </p:cBhvr>
                                      <p:to>
                                        <p:strVal val="visible"/>
                                      </p:to>
                                    </p:set>
                                    <p:anim calcmode="lin" valueType="num">
                                      <p:cBhvr additive="base">
                                        <p:cTn id="55" dur="500" fill="hold"/>
                                        <p:tgtEl>
                                          <p:spTgt spid="14340">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4340">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14340">
                                            <p:txEl>
                                              <p:pRg st="8" end="8"/>
                                            </p:txEl>
                                          </p:spTgt>
                                        </p:tgtEl>
                                        <p:attrNameLst>
                                          <p:attrName>style.visibility</p:attrName>
                                        </p:attrNameLst>
                                      </p:cBhvr>
                                      <p:to>
                                        <p:strVal val="visible"/>
                                      </p:to>
                                    </p:set>
                                    <p:anim calcmode="lin" valueType="num">
                                      <p:cBhvr additive="base">
                                        <p:cTn id="61" dur="500" fill="hold"/>
                                        <p:tgtEl>
                                          <p:spTgt spid="14340">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4340">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4340">
                                            <p:txEl>
                                              <p:pRg st="9" end="9"/>
                                            </p:txEl>
                                          </p:spTgt>
                                        </p:tgtEl>
                                        <p:attrNameLst>
                                          <p:attrName>style.visibility</p:attrName>
                                        </p:attrNameLst>
                                      </p:cBhvr>
                                      <p:to>
                                        <p:strVal val="visible"/>
                                      </p:to>
                                    </p:set>
                                    <p:anim calcmode="lin" valueType="num">
                                      <p:cBhvr additive="base">
                                        <p:cTn id="67" dur="500" fill="hold"/>
                                        <p:tgtEl>
                                          <p:spTgt spid="14340">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4340">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8" fill="hold" nodeType="clickEffect">
                                  <p:stCondLst>
                                    <p:cond delay="0"/>
                                  </p:stCondLst>
                                  <p:childTnLst>
                                    <p:set>
                                      <p:cBhvr>
                                        <p:cTn id="72" dur="1" fill="hold">
                                          <p:stCondLst>
                                            <p:cond delay="0"/>
                                          </p:stCondLst>
                                        </p:cTn>
                                        <p:tgtEl>
                                          <p:spTgt spid="14340">
                                            <p:txEl>
                                              <p:pRg st="10" end="10"/>
                                            </p:txEl>
                                          </p:spTgt>
                                        </p:tgtEl>
                                        <p:attrNameLst>
                                          <p:attrName>style.visibility</p:attrName>
                                        </p:attrNameLst>
                                      </p:cBhvr>
                                      <p:to>
                                        <p:strVal val="visible"/>
                                      </p:to>
                                    </p:set>
                                    <p:anim calcmode="lin" valueType="num">
                                      <p:cBhvr additive="base">
                                        <p:cTn id="73" dur="500" fill="hold"/>
                                        <p:tgtEl>
                                          <p:spTgt spid="14340">
                                            <p:txEl>
                                              <p:pRg st="10" end="10"/>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4340">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8" fill="hold" nodeType="clickEffect">
                                  <p:stCondLst>
                                    <p:cond delay="0"/>
                                  </p:stCondLst>
                                  <p:childTnLst>
                                    <p:set>
                                      <p:cBhvr>
                                        <p:cTn id="78" dur="1" fill="hold">
                                          <p:stCondLst>
                                            <p:cond delay="0"/>
                                          </p:stCondLst>
                                        </p:cTn>
                                        <p:tgtEl>
                                          <p:spTgt spid="14340">
                                            <p:txEl>
                                              <p:pRg st="11" end="11"/>
                                            </p:txEl>
                                          </p:spTgt>
                                        </p:tgtEl>
                                        <p:attrNameLst>
                                          <p:attrName>style.visibility</p:attrName>
                                        </p:attrNameLst>
                                      </p:cBhvr>
                                      <p:to>
                                        <p:strVal val="visible"/>
                                      </p:to>
                                    </p:set>
                                    <p:anim calcmode="lin" valueType="num">
                                      <p:cBhvr additive="base">
                                        <p:cTn id="79" dur="500" fill="hold"/>
                                        <p:tgtEl>
                                          <p:spTgt spid="14340">
                                            <p:txEl>
                                              <p:pRg st="11" end="11"/>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14340">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8" fill="hold" nodeType="clickEffect">
                                  <p:stCondLst>
                                    <p:cond delay="0"/>
                                  </p:stCondLst>
                                  <p:childTnLst>
                                    <p:set>
                                      <p:cBhvr>
                                        <p:cTn id="84" dur="1" fill="hold">
                                          <p:stCondLst>
                                            <p:cond delay="0"/>
                                          </p:stCondLst>
                                        </p:cTn>
                                        <p:tgtEl>
                                          <p:spTgt spid="14340">
                                            <p:txEl>
                                              <p:pRg st="12" end="12"/>
                                            </p:txEl>
                                          </p:spTgt>
                                        </p:tgtEl>
                                        <p:attrNameLst>
                                          <p:attrName>style.visibility</p:attrName>
                                        </p:attrNameLst>
                                      </p:cBhvr>
                                      <p:to>
                                        <p:strVal val="visible"/>
                                      </p:to>
                                    </p:set>
                                    <p:anim calcmode="lin" valueType="num">
                                      <p:cBhvr additive="base">
                                        <p:cTn id="85" dur="500" fill="hold"/>
                                        <p:tgtEl>
                                          <p:spTgt spid="14340">
                                            <p:txEl>
                                              <p:pRg st="12" end="12"/>
                                            </p:txEl>
                                          </p:spTgt>
                                        </p:tgtEl>
                                        <p:attrNameLst>
                                          <p:attrName>ppt_x</p:attrName>
                                        </p:attrNameLst>
                                      </p:cBhvr>
                                      <p:tavLst>
                                        <p:tav tm="0">
                                          <p:val>
                                            <p:strVal val="0-#ppt_w/2"/>
                                          </p:val>
                                        </p:tav>
                                        <p:tav tm="100000">
                                          <p:val>
                                            <p:strVal val="#ppt_x"/>
                                          </p:val>
                                        </p:tav>
                                      </p:tavLst>
                                    </p:anim>
                                    <p:anim calcmode="lin" valueType="num">
                                      <p:cBhvr additive="base">
                                        <p:cTn id="86" dur="500" fill="hold"/>
                                        <p:tgtEl>
                                          <p:spTgt spid="14340">
                                            <p:txEl>
                                              <p:pRg st="12" end="12"/>
                                            </p:txEl>
                                          </p:spTgt>
                                        </p:tgtEl>
                                        <p:attrNameLst>
                                          <p:attrName>ppt_y</p:attrName>
                                        </p:attrNameLst>
                                      </p:cBhvr>
                                      <p:tavLst>
                                        <p:tav tm="0">
                                          <p:val>
                                            <p:strVal val="#ppt_y"/>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4"/>
                                        </p:tgtEl>
                                        <p:attrNameLst>
                                          <p:attrName>style.visibility</p:attrName>
                                        </p:attrNameLst>
                                      </p:cBhvr>
                                      <p:to>
                                        <p:strVal val="visible"/>
                                      </p:to>
                                    </p:set>
                                    <p:anim calcmode="lin" valueType="num">
                                      <p:cBhvr additive="base">
                                        <p:cTn id="91" dur="500" fill="hold"/>
                                        <p:tgtEl>
                                          <p:spTgt spid="4"/>
                                        </p:tgtEl>
                                        <p:attrNameLst>
                                          <p:attrName>ppt_x</p:attrName>
                                        </p:attrNameLst>
                                      </p:cBhvr>
                                      <p:tavLst>
                                        <p:tav tm="0">
                                          <p:val>
                                            <p:strVal val="#ppt_x"/>
                                          </p:val>
                                        </p:tav>
                                        <p:tav tm="100000">
                                          <p:val>
                                            <p:strVal val="#ppt_x"/>
                                          </p:val>
                                        </p:tav>
                                      </p:tavLst>
                                    </p:anim>
                                    <p:anim calcmode="lin" valueType="num">
                                      <p:cBhvr additive="base">
                                        <p:cTn id="9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Upward Lightning filmed at 7,207 images per secon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040" y="5712"/>
            <a:ext cx="9108213" cy="6831161"/>
          </a:xfrm>
          <a:prstGeom prst="rect">
            <a:avLst/>
          </a:prstGeom>
        </p:spPr>
      </p:pic>
      <p:sp>
        <p:nvSpPr>
          <p:cNvPr id="3" name="TextovéPole 2"/>
          <p:cNvSpPr txBox="1"/>
          <p:nvPr/>
        </p:nvSpPr>
        <p:spPr>
          <a:xfrm>
            <a:off x="251520" y="6093296"/>
            <a:ext cx="8568952" cy="461665"/>
          </a:xfrm>
          <a:prstGeom prst="rect">
            <a:avLst/>
          </a:prstGeom>
          <a:noFill/>
        </p:spPr>
        <p:txBody>
          <a:bodyPr wrap="square" rtlCol="0">
            <a:spAutoFit/>
          </a:bodyPr>
          <a:lstStyle/>
          <a:p>
            <a:r>
              <a:rPr lang="cs-CZ" dirty="0" smtClean="0">
                <a:solidFill>
                  <a:srgbClr val="FFFF00"/>
                </a:solidFill>
              </a:rPr>
              <a:t>Průběh čárového blesku</a:t>
            </a:r>
            <a:endParaRPr lang="cs-CZ" dirty="0">
              <a:solidFill>
                <a:srgbClr val="FFFF00"/>
              </a:solidFill>
            </a:endParaRPr>
          </a:p>
        </p:txBody>
      </p:sp>
    </p:spTree>
    <p:extLst>
      <p:ext uri="{BB962C8B-B14F-4D97-AF65-F5344CB8AC3E}">
        <p14:creationId xmlns:p14="http://schemas.microsoft.com/office/powerpoint/2010/main" val="1730857533"/>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14"/>
          <p:cNvGrpSpPr>
            <a:grpSpLocks/>
          </p:cNvGrpSpPr>
          <p:nvPr/>
        </p:nvGrpSpPr>
        <p:grpSpPr bwMode="auto">
          <a:xfrm>
            <a:off x="7467600" y="5032902"/>
            <a:ext cx="1296988" cy="1519238"/>
            <a:chOff x="3912" y="862"/>
            <a:chExt cx="817" cy="957"/>
          </a:xfrm>
        </p:grpSpPr>
        <p:sp>
          <p:nvSpPr>
            <p:cNvPr id="9"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0"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1"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2"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3"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4"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5"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38" name="Nadpis 1"/>
          <p:cNvSpPr>
            <a:spLocks noGrp="1"/>
          </p:cNvSpPr>
          <p:nvPr>
            <p:ph type="title"/>
          </p:nvPr>
        </p:nvSpPr>
        <p:spPr>
          <a:xfrm>
            <a:off x="1206500" y="181800"/>
            <a:ext cx="7086600" cy="1276350"/>
          </a:xfrm>
        </p:spPr>
        <p:txBody>
          <a:bodyPr/>
          <a:lstStyle/>
          <a:p>
            <a:r>
              <a:rPr lang="cs-CZ" sz="4000" dirty="0" smtClean="0">
                <a:solidFill>
                  <a:srgbClr val="669900"/>
                </a:solidFill>
              </a:rPr>
              <a:t>Energie blesku</a:t>
            </a:r>
            <a:endParaRPr lang="cs-CZ" sz="4000" dirty="0" smtClean="0">
              <a:solidFill>
                <a:srgbClr val="0000FF"/>
              </a:solidFill>
            </a:endParaRPr>
          </a:p>
        </p:txBody>
      </p:sp>
      <p:sp>
        <p:nvSpPr>
          <p:cNvPr id="25603" name="Rectangle 3"/>
          <p:cNvSpPr>
            <a:spLocks noGrp="1" noChangeArrowheads="1"/>
          </p:cNvSpPr>
          <p:nvPr>
            <p:ph idx="1"/>
          </p:nvPr>
        </p:nvSpPr>
        <p:spPr>
          <a:xfrm>
            <a:off x="676275" y="1380455"/>
            <a:ext cx="7826375" cy="4568825"/>
          </a:xfrm>
        </p:spPr>
        <p:txBody>
          <a:bodyPr/>
          <a:lstStyle/>
          <a:p>
            <a:pPr>
              <a:lnSpc>
                <a:spcPct val="90000"/>
              </a:lnSpc>
            </a:pPr>
            <a:r>
              <a:rPr lang="cs-CZ" sz="2000" dirty="0" smtClean="0">
                <a:solidFill>
                  <a:schemeClr val="bg1"/>
                </a:solidFill>
              </a:rPr>
              <a:t>energie: až 500 MJ</a:t>
            </a:r>
          </a:p>
          <a:p>
            <a:pPr>
              <a:lnSpc>
                <a:spcPct val="90000"/>
              </a:lnSpc>
            </a:pPr>
            <a:r>
              <a:rPr lang="cs-CZ" sz="2000" dirty="0" smtClean="0">
                <a:solidFill>
                  <a:schemeClr val="bg1"/>
                </a:solidFill>
              </a:rPr>
              <a:t>náboj: až 15 coulombů</a:t>
            </a:r>
          </a:p>
          <a:p>
            <a:pPr>
              <a:lnSpc>
                <a:spcPct val="90000"/>
              </a:lnSpc>
            </a:pPr>
            <a:r>
              <a:rPr lang="cs-CZ" sz="2000" dirty="0" smtClean="0">
                <a:solidFill>
                  <a:schemeClr val="bg1"/>
                </a:solidFill>
              </a:rPr>
              <a:t>proud: kolem 40 000 A u CG-, až 300 000 A u CG+</a:t>
            </a:r>
          </a:p>
          <a:p>
            <a:pPr>
              <a:lnSpc>
                <a:spcPct val="90000"/>
              </a:lnSpc>
            </a:pPr>
            <a:r>
              <a:rPr lang="cs-CZ" sz="2000" dirty="0" smtClean="0">
                <a:solidFill>
                  <a:schemeClr val="bg1"/>
                </a:solidFill>
              </a:rPr>
              <a:t>napětí: stovky milionů V u CG-, až miliardy V u CG+</a:t>
            </a:r>
          </a:p>
          <a:p>
            <a:pPr>
              <a:lnSpc>
                <a:spcPct val="90000"/>
              </a:lnSpc>
            </a:pPr>
            <a:r>
              <a:rPr lang="cs-CZ" sz="2000" dirty="0" smtClean="0">
                <a:solidFill>
                  <a:schemeClr val="bg1"/>
                </a:solidFill>
              </a:rPr>
              <a:t>teplota v okolí kanálu: asi 10 000 °C, někdy až 30 000 </a:t>
            </a:r>
            <a:r>
              <a:rPr lang="cs-CZ" sz="2000" dirty="0">
                <a:solidFill>
                  <a:schemeClr val="bg1"/>
                </a:solidFill>
              </a:rPr>
              <a:t>°</a:t>
            </a:r>
            <a:r>
              <a:rPr lang="cs-CZ" sz="2000" dirty="0" smtClean="0">
                <a:solidFill>
                  <a:schemeClr val="bg1"/>
                </a:solidFill>
              </a:rPr>
              <a:t>C</a:t>
            </a:r>
            <a:br>
              <a:rPr lang="cs-CZ" sz="2000" dirty="0" smtClean="0">
                <a:solidFill>
                  <a:schemeClr val="bg1"/>
                </a:solidFill>
              </a:rPr>
            </a:br>
            <a:r>
              <a:rPr lang="cs-CZ" sz="2000" dirty="0" smtClean="0">
                <a:solidFill>
                  <a:schemeClr val="bg1"/>
                </a:solidFill>
              </a:rPr>
              <a:t>(pro srovnání: na </a:t>
            </a:r>
            <a:r>
              <a:rPr lang="cs-CZ" sz="2000" dirty="0">
                <a:solidFill>
                  <a:schemeClr val="bg1"/>
                </a:solidFill>
              </a:rPr>
              <a:t>povrchu Slunce je pouze asi 5 500 °C</a:t>
            </a:r>
            <a:r>
              <a:rPr lang="cs-CZ" sz="2000" dirty="0" smtClean="0">
                <a:solidFill>
                  <a:schemeClr val="bg1"/>
                </a:solidFill>
              </a:rPr>
              <a:t>)</a:t>
            </a:r>
          </a:p>
          <a:p>
            <a:pPr>
              <a:lnSpc>
                <a:spcPct val="90000"/>
              </a:lnSpc>
            </a:pPr>
            <a:r>
              <a:rPr lang="cs-CZ" sz="2000" dirty="0" smtClean="0">
                <a:solidFill>
                  <a:schemeClr val="bg1"/>
                </a:solidFill>
              </a:rPr>
              <a:t>rychlost blesku: 60 000 m.s</a:t>
            </a:r>
            <a:r>
              <a:rPr lang="cs-CZ" sz="2000" baseline="30000" dirty="0" smtClean="0">
                <a:solidFill>
                  <a:schemeClr val="bg1"/>
                </a:solidFill>
              </a:rPr>
              <a:t>-1</a:t>
            </a:r>
            <a:r>
              <a:rPr lang="cs-CZ" sz="2000" dirty="0" smtClean="0">
                <a:solidFill>
                  <a:schemeClr val="bg1"/>
                </a:solidFill>
              </a:rPr>
              <a:t> (=216 000 km.h</a:t>
            </a:r>
            <a:r>
              <a:rPr lang="cs-CZ" sz="2000" baseline="30000" dirty="0" smtClean="0">
                <a:solidFill>
                  <a:schemeClr val="bg1"/>
                </a:solidFill>
              </a:rPr>
              <a:t>-1</a:t>
            </a:r>
            <a:r>
              <a:rPr lang="cs-CZ" sz="2000" dirty="0" smtClean="0">
                <a:solidFill>
                  <a:schemeClr val="bg1"/>
                </a:solidFill>
              </a:rPr>
              <a:t>)</a:t>
            </a:r>
          </a:p>
          <a:p>
            <a:pPr>
              <a:lnSpc>
                <a:spcPct val="90000"/>
              </a:lnSpc>
            </a:pPr>
            <a:endParaRPr lang="cs-CZ" sz="2000" dirty="0">
              <a:solidFill>
                <a:schemeClr val="bg1"/>
              </a:solidFill>
            </a:endParaRPr>
          </a:p>
          <a:p>
            <a:pPr marL="0" indent="0">
              <a:lnSpc>
                <a:spcPct val="90000"/>
              </a:lnSpc>
              <a:buNone/>
            </a:pPr>
            <a:r>
              <a:rPr lang="cs-CZ" sz="2400" dirty="0" smtClean="0">
                <a:solidFill>
                  <a:srgbClr val="FF0000"/>
                </a:solidFill>
              </a:rPr>
              <a:t>Během bouřky působí přírodní síly takové mohutnosti, že člověk má před nimi pouze velmi omezené možnosti ochrany. Ve volné přírodě neexistuje žádné naprosto bezpečné místo, které by zajistilo stoprocentní ochranu před případným zásahem blesku</a:t>
            </a:r>
          </a:p>
        </p:txBody>
      </p:sp>
      <p:sp>
        <p:nvSpPr>
          <p:cNvPr id="25604"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cs-CZ"/>
          </a:p>
        </p:txBody>
      </p:sp>
      <p:sp>
        <p:nvSpPr>
          <p:cNvPr id="25606"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cs-CZ"/>
          </a:p>
        </p:txBody>
      </p:sp>
      <p:sp>
        <p:nvSpPr>
          <p:cNvPr id="25608"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cs-CZ"/>
          </a:p>
        </p:txBody>
      </p:sp>
      <p:sp>
        <p:nvSpPr>
          <p:cNvPr id="25610" name="Rectangle 31"/>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cs-CZ"/>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25603">
                                            <p:txEl>
                                              <p:pRg st="0" end="0"/>
                                            </p:txEl>
                                          </p:spTgt>
                                        </p:tgtEl>
                                        <p:attrNameLst>
                                          <p:attrName>style.visibility</p:attrName>
                                        </p:attrNameLst>
                                      </p:cBhvr>
                                      <p:to>
                                        <p:strVal val="visible"/>
                                      </p:to>
                                    </p:set>
                                    <p:anim calcmode="lin" valueType="num">
                                      <p:cBhvr additive="base">
                                        <p:cTn id="11"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5603">
                                            <p:txEl>
                                              <p:pRg st="1" end="1"/>
                                            </p:txEl>
                                          </p:spTgt>
                                        </p:tgtEl>
                                        <p:attrNameLst>
                                          <p:attrName>style.visibility</p:attrName>
                                        </p:attrNameLst>
                                      </p:cBhvr>
                                      <p:to>
                                        <p:strVal val="visible"/>
                                      </p:to>
                                    </p:set>
                                    <p:anim calcmode="lin" valueType="num">
                                      <p:cBhvr additive="base">
                                        <p:cTn id="17"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5603">
                                            <p:txEl>
                                              <p:pRg st="2" end="2"/>
                                            </p:txEl>
                                          </p:spTgt>
                                        </p:tgtEl>
                                        <p:attrNameLst>
                                          <p:attrName>style.visibility</p:attrName>
                                        </p:attrNameLst>
                                      </p:cBhvr>
                                      <p:to>
                                        <p:strVal val="visible"/>
                                      </p:to>
                                    </p:set>
                                    <p:anim calcmode="lin" valueType="num">
                                      <p:cBhvr additive="base">
                                        <p:cTn id="23"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5603">
                                            <p:txEl>
                                              <p:pRg st="3" end="3"/>
                                            </p:txEl>
                                          </p:spTgt>
                                        </p:tgtEl>
                                        <p:attrNameLst>
                                          <p:attrName>style.visibility</p:attrName>
                                        </p:attrNameLst>
                                      </p:cBhvr>
                                      <p:to>
                                        <p:strVal val="visible"/>
                                      </p:to>
                                    </p:set>
                                    <p:anim calcmode="lin" valueType="num">
                                      <p:cBhvr additive="base">
                                        <p:cTn id="29"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5603">
                                            <p:txEl>
                                              <p:pRg st="4" end="4"/>
                                            </p:txEl>
                                          </p:spTgt>
                                        </p:tgtEl>
                                        <p:attrNameLst>
                                          <p:attrName>style.visibility</p:attrName>
                                        </p:attrNameLst>
                                      </p:cBhvr>
                                      <p:to>
                                        <p:strVal val="visible"/>
                                      </p:to>
                                    </p:set>
                                    <p:anim calcmode="lin" valueType="num">
                                      <p:cBhvr additive="base">
                                        <p:cTn id="35"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603">
                                            <p:txEl>
                                              <p:pRg st="5" end="5"/>
                                            </p:txEl>
                                          </p:spTgt>
                                        </p:tgtEl>
                                        <p:attrNameLst>
                                          <p:attrName>style.visibility</p:attrName>
                                        </p:attrNameLst>
                                      </p:cBhvr>
                                      <p:to>
                                        <p:strVal val="visible"/>
                                      </p:to>
                                    </p:set>
                                    <p:anim calcmode="lin" valueType="num">
                                      <p:cBhvr additive="base">
                                        <p:cTn id="41"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 fill="hold" nodeType="clickEffect">
                                  <p:stCondLst>
                                    <p:cond delay="0"/>
                                  </p:stCondLst>
                                  <p:childTnLst>
                                    <p:set>
                                      <p:cBhvr>
                                        <p:cTn id="46" dur="1" fill="hold">
                                          <p:stCondLst>
                                            <p:cond delay="0"/>
                                          </p:stCondLst>
                                        </p:cTn>
                                        <p:tgtEl>
                                          <p:spTgt spid="25603">
                                            <p:txEl>
                                              <p:pRg st="7" end="7"/>
                                            </p:txEl>
                                          </p:spTgt>
                                        </p:tgtEl>
                                        <p:attrNameLst>
                                          <p:attrName>style.visibility</p:attrName>
                                        </p:attrNameLst>
                                      </p:cBhvr>
                                      <p:to>
                                        <p:strVal val="visible"/>
                                      </p:to>
                                    </p:set>
                                    <p:anim calcmode="lin" valueType="num">
                                      <p:cBhvr additive="base">
                                        <p:cTn id="47" dur="500" fill="hold"/>
                                        <p:tgtEl>
                                          <p:spTgt spid="25603">
                                            <p:txEl>
                                              <p:pRg st="7" end="7"/>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25603">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anim calcmode="lin" valueType="num">
                                      <p:cBhvr additive="base">
                                        <p:cTn id="53" dur="500" fill="hold"/>
                                        <p:tgtEl>
                                          <p:spTgt spid="8"/>
                                        </p:tgtEl>
                                        <p:attrNameLst>
                                          <p:attrName>ppt_x</p:attrName>
                                        </p:attrNameLst>
                                      </p:cBhvr>
                                      <p:tavLst>
                                        <p:tav tm="0">
                                          <p:val>
                                            <p:strVal val="#ppt_x"/>
                                          </p:val>
                                        </p:tav>
                                        <p:tav tm="100000">
                                          <p:val>
                                            <p:strVal val="#ppt_x"/>
                                          </p:val>
                                        </p:tav>
                                      </p:tavLst>
                                    </p:anim>
                                    <p:anim calcmode="lin" valueType="num">
                                      <p:cBhvr additive="base">
                                        <p:cTn id="5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lesk udeřil do řeky.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54796" y="188640"/>
            <a:ext cx="8448175" cy="6336000"/>
          </a:xfrm>
          <a:prstGeom prst="rect">
            <a:avLst/>
          </a:prstGeom>
        </p:spPr>
      </p:pic>
      <p:sp>
        <p:nvSpPr>
          <p:cNvPr id="3" name="TextovéPole 2"/>
          <p:cNvSpPr txBox="1"/>
          <p:nvPr/>
        </p:nvSpPr>
        <p:spPr>
          <a:xfrm>
            <a:off x="467544" y="5661248"/>
            <a:ext cx="8064896" cy="461665"/>
          </a:xfrm>
          <a:prstGeom prst="rect">
            <a:avLst/>
          </a:prstGeom>
          <a:noFill/>
        </p:spPr>
        <p:txBody>
          <a:bodyPr wrap="square" rtlCol="0">
            <a:spAutoFit/>
          </a:bodyPr>
          <a:lstStyle/>
          <a:p>
            <a:r>
              <a:rPr lang="cs-CZ" dirty="0" smtClean="0">
                <a:solidFill>
                  <a:srgbClr val="FFFF00"/>
                </a:solidFill>
              </a:rPr>
              <a:t>V místě splavu (vlevo) dojde k zásahu blesku</a:t>
            </a:r>
            <a:endParaRPr lang="cs-CZ" dirty="0">
              <a:solidFill>
                <a:srgbClr val="FFFF00"/>
              </a:solidFill>
            </a:endParaRPr>
          </a:p>
        </p:txBody>
      </p:sp>
    </p:spTree>
    <p:extLst>
      <p:ext uri="{BB962C8B-B14F-4D97-AF65-F5344CB8AC3E}">
        <p14:creationId xmlns:p14="http://schemas.microsoft.com/office/powerpoint/2010/main" val="3317782252"/>
      </p:ext>
    </p:extLst>
  </p:cSld>
  <p:clrMapOvr>
    <a:masterClrMapping/>
  </p:clrMapOvr>
  <p:transition>
    <p:random/>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4"/>
          <p:cNvGrpSpPr>
            <a:grpSpLocks/>
          </p:cNvGrpSpPr>
          <p:nvPr/>
        </p:nvGrpSpPr>
        <p:grpSpPr bwMode="auto">
          <a:xfrm>
            <a:off x="7424738" y="4267200"/>
            <a:ext cx="836612" cy="2146300"/>
            <a:chOff x="635" y="325"/>
            <a:chExt cx="527" cy="1352"/>
          </a:xfrm>
        </p:grpSpPr>
        <p:sp>
          <p:nvSpPr>
            <p:cNvPr id="5125" name="Rectangle 5"/>
            <p:cNvSpPr>
              <a:spLocks noChangeArrowheads="1"/>
            </p:cNvSpPr>
            <p:nvPr/>
          </p:nvSpPr>
          <p:spPr bwMode="auto">
            <a:xfrm>
              <a:off x="902" y="1265"/>
              <a:ext cx="203" cy="205"/>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5126" name="AutoShape 6"/>
            <p:cNvSpPr>
              <a:spLocks noChangeArrowheads="1"/>
            </p:cNvSpPr>
            <p:nvPr/>
          </p:nvSpPr>
          <p:spPr bwMode="auto">
            <a:xfrm rot="10800000">
              <a:off x="752" y="325"/>
              <a:ext cx="405" cy="405"/>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5127" name="AutoShape 7"/>
            <p:cNvSpPr>
              <a:spLocks noChangeArrowheads="1"/>
            </p:cNvSpPr>
            <p:nvPr/>
          </p:nvSpPr>
          <p:spPr bwMode="auto">
            <a:xfrm rot="10800000">
              <a:off x="881" y="1052"/>
              <a:ext cx="281" cy="28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5128" name="AutoShape 8"/>
            <p:cNvSpPr>
              <a:spLocks noChangeArrowheads="1"/>
            </p:cNvSpPr>
            <p:nvPr/>
          </p:nvSpPr>
          <p:spPr bwMode="auto">
            <a:xfrm rot="-5400000">
              <a:off x="636" y="635"/>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5129" name="AutoShape 9"/>
            <p:cNvSpPr>
              <a:spLocks noChangeArrowheads="1"/>
            </p:cNvSpPr>
            <p:nvPr/>
          </p:nvSpPr>
          <p:spPr bwMode="auto">
            <a:xfrm>
              <a:off x="844" y="416"/>
              <a:ext cx="200" cy="199"/>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5130" name="AutoShape 10"/>
            <p:cNvSpPr>
              <a:spLocks noChangeArrowheads="1"/>
            </p:cNvSpPr>
            <p:nvPr/>
          </p:nvSpPr>
          <p:spPr bwMode="auto">
            <a:xfrm flipH="1">
              <a:off x="871" y="1481"/>
              <a:ext cx="198" cy="19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5131" name="Freeform 11"/>
            <p:cNvSpPr>
              <a:spLocks/>
            </p:cNvSpPr>
            <p:nvPr/>
          </p:nvSpPr>
          <p:spPr bwMode="auto">
            <a:xfrm>
              <a:off x="680" y="1046"/>
              <a:ext cx="403" cy="212"/>
            </a:xfrm>
            <a:custGeom>
              <a:avLst/>
              <a:gdLst>
                <a:gd name="T0" fmla="*/ 0 w 403"/>
                <a:gd name="T1" fmla="*/ 0 h 212"/>
                <a:gd name="T2" fmla="*/ 211 w 403"/>
                <a:gd name="T3" fmla="*/ 211 h 212"/>
                <a:gd name="T4" fmla="*/ 402 w 403"/>
                <a:gd name="T5" fmla="*/ 211 h 212"/>
                <a:gd name="T6" fmla="*/ 399 w 403"/>
                <a:gd name="T7" fmla="*/ 208 h 212"/>
                <a:gd name="T8" fmla="*/ 192 w 403"/>
                <a:gd name="T9" fmla="*/ 1 h 212"/>
                <a:gd name="T10" fmla="*/ 186 w 403"/>
                <a:gd name="T11" fmla="*/ 1 h 212"/>
                <a:gd name="T12" fmla="*/ 1 w 403"/>
                <a:gd name="T13" fmla="*/ 1 h 212"/>
                <a:gd name="T14" fmla="*/ 0 w 403"/>
                <a:gd name="T15" fmla="*/ 0 h 212"/>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12"/>
                <a:gd name="T26" fmla="*/ 403 w 403"/>
                <a:gd name="T27" fmla="*/ 212 h 2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12">
                  <a:moveTo>
                    <a:pt x="0" y="0"/>
                  </a:moveTo>
                  <a:lnTo>
                    <a:pt x="211" y="211"/>
                  </a:lnTo>
                  <a:lnTo>
                    <a:pt x="402" y="211"/>
                  </a:lnTo>
                  <a:lnTo>
                    <a:pt x="399" y="208"/>
                  </a:lnTo>
                  <a:lnTo>
                    <a:pt x="192" y="1"/>
                  </a:lnTo>
                  <a:lnTo>
                    <a:pt x="186" y="1"/>
                  </a:lnTo>
                  <a:lnTo>
                    <a:pt x="1" y="1"/>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sp>
        <p:nvSpPr>
          <p:cNvPr id="48130" name="Rectangle 2"/>
          <p:cNvSpPr>
            <a:spLocks noGrp="1" noChangeArrowheads="1"/>
          </p:cNvSpPr>
          <p:nvPr>
            <p:ph type="title"/>
          </p:nvPr>
        </p:nvSpPr>
        <p:spPr>
          <a:xfrm>
            <a:off x="1206500" y="188640"/>
            <a:ext cx="7086600" cy="1276350"/>
          </a:xfrm>
        </p:spPr>
        <p:txBody>
          <a:bodyPr/>
          <a:lstStyle/>
          <a:p>
            <a:pPr eaLnBrk="1" hangingPunct="1"/>
            <a:r>
              <a:rPr lang="cs-CZ" sz="4000" dirty="0" smtClean="0">
                <a:solidFill>
                  <a:srgbClr val="669900"/>
                </a:solidFill>
              </a:rPr>
              <a:t>Obsah</a:t>
            </a:r>
          </a:p>
        </p:txBody>
      </p:sp>
      <p:sp>
        <p:nvSpPr>
          <p:cNvPr id="48131" name="Rectangle 3"/>
          <p:cNvSpPr>
            <a:spLocks noGrp="1" noChangeArrowheads="1"/>
          </p:cNvSpPr>
          <p:nvPr>
            <p:ph idx="1"/>
          </p:nvPr>
        </p:nvSpPr>
        <p:spPr>
          <a:xfrm>
            <a:off x="674688" y="1457324"/>
            <a:ext cx="7826375" cy="4627563"/>
          </a:xfrm>
        </p:spPr>
        <p:txBody>
          <a:bodyPr/>
          <a:lstStyle/>
          <a:p>
            <a:pPr eaLnBrk="1" hangingPunct="1">
              <a:lnSpc>
                <a:spcPct val="90000"/>
              </a:lnSpc>
            </a:pPr>
            <a:r>
              <a:rPr lang="cs-CZ" sz="2400" dirty="0" smtClean="0">
                <a:solidFill>
                  <a:schemeClr val="bg1"/>
                </a:solidFill>
              </a:rPr>
              <a:t>Složení ovzduší</a:t>
            </a:r>
          </a:p>
          <a:p>
            <a:pPr eaLnBrk="1" hangingPunct="1">
              <a:lnSpc>
                <a:spcPct val="90000"/>
              </a:lnSpc>
            </a:pPr>
            <a:r>
              <a:rPr lang="cs-CZ" sz="2400" dirty="0" smtClean="0">
                <a:solidFill>
                  <a:schemeClr val="bg1"/>
                </a:solidFill>
              </a:rPr>
              <a:t>Ionizace, ionty</a:t>
            </a:r>
          </a:p>
          <a:p>
            <a:pPr eaLnBrk="1" hangingPunct="1">
              <a:lnSpc>
                <a:spcPct val="90000"/>
              </a:lnSpc>
            </a:pPr>
            <a:r>
              <a:rPr lang="cs-CZ" sz="2400" dirty="0">
                <a:solidFill>
                  <a:schemeClr val="bg1"/>
                </a:solidFill>
              </a:rPr>
              <a:t>Proč je </a:t>
            </a:r>
            <a:r>
              <a:rPr lang="cs-CZ" sz="2400" dirty="0" smtClean="0">
                <a:solidFill>
                  <a:schemeClr val="bg1"/>
                </a:solidFill>
              </a:rPr>
              <a:t>vysoká </a:t>
            </a:r>
            <a:r>
              <a:rPr lang="cs-CZ" sz="2400" dirty="0">
                <a:solidFill>
                  <a:schemeClr val="bg1"/>
                </a:solidFill>
              </a:rPr>
              <a:t>koncentrace iontů v </a:t>
            </a:r>
            <a:r>
              <a:rPr lang="cs-CZ" sz="2400" dirty="0" smtClean="0">
                <a:solidFill>
                  <a:schemeClr val="bg1"/>
                </a:solidFill>
              </a:rPr>
              <a:t>jeskyních</a:t>
            </a:r>
          </a:p>
          <a:p>
            <a:pPr eaLnBrk="1" hangingPunct="1">
              <a:lnSpc>
                <a:spcPct val="90000"/>
              </a:lnSpc>
            </a:pPr>
            <a:r>
              <a:rPr lang="cs-CZ" sz="2400" dirty="0">
                <a:solidFill>
                  <a:schemeClr val="bg1"/>
                </a:solidFill>
              </a:rPr>
              <a:t>Čím přispívá k ionizaci ovzduší </a:t>
            </a:r>
            <a:r>
              <a:rPr lang="cs-CZ" sz="2400" dirty="0" smtClean="0">
                <a:solidFill>
                  <a:schemeClr val="bg1"/>
                </a:solidFill>
              </a:rPr>
              <a:t>člověk</a:t>
            </a:r>
          </a:p>
          <a:p>
            <a:pPr eaLnBrk="1" hangingPunct="1">
              <a:lnSpc>
                <a:spcPct val="90000"/>
              </a:lnSpc>
            </a:pPr>
            <a:r>
              <a:rPr lang="cs-CZ" sz="2400" dirty="0" smtClean="0">
                <a:solidFill>
                  <a:schemeClr val="bg1"/>
                </a:solidFill>
              </a:rPr>
              <a:t>Účinek elektrického proudu na člověka</a:t>
            </a:r>
            <a:endParaRPr lang="cs-CZ" sz="2400" dirty="0">
              <a:solidFill>
                <a:schemeClr val="bg1"/>
              </a:solidFill>
            </a:endParaRPr>
          </a:p>
          <a:p>
            <a:pPr eaLnBrk="1" hangingPunct="1">
              <a:lnSpc>
                <a:spcPct val="90000"/>
              </a:lnSpc>
            </a:pPr>
            <a:r>
              <a:rPr lang="cs-CZ" sz="2400" dirty="0">
                <a:solidFill>
                  <a:schemeClr val="bg1"/>
                </a:solidFill>
              </a:rPr>
              <a:t>Elektrické vlastnosti vzduchu</a:t>
            </a:r>
          </a:p>
          <a:p>
            <a:pPr eaLnBrk="1" hangingPunct="1">
              <a:lnSpc>
                <a:spcPct val="90000"/>
              </a:lnSpc>
            </a:pPr>
            <a:r>
              <a:rPr lang="cs-CZ" sz="2400" dirty="0">
                <a:solidFill>
                  <a:schemeClr val="bg1"/>
                </a:solidFill>
              </a:rPr>
              <a:t>Jak vzniká a zaniká bouřka</a:t>
            </a:r>
          </a:p>
          <a:p>
            <a:pPr eaLnBrk="1" hangingPunct="1">
              <a:lnSpc>
                <a:spcPct val="90000"/>
              </a:lnSpc>
            </a:pPr>
            <a:r>
              <a:rPr lang="cs-CZ" sz="2400" dirty="0" smtClean="0">
                <a:solidFill>
                  <a:schemeClr val="bg1"/>
                </a:solidFill>
              </a:rPr>
              <a:t>Blesk a jeho energie</a:t>
            </a:r>
            <a:endParaRPr lang="cs-CZ" sz="2400" dirty="0">
              <a:solidFill>
                <a:schemeClr val="bg1"/>
              </a:solidFill>
            </a:endParaRPr>
          </a:p>
          <a:p>
            <a:pPr eaLnBrk="1" hangingPunct="1">
              <a:lnSpc>
                <a:spcPct val="90000"/>
              </a:lnSpc>
            </a:pPr>
            <a:r>
              <a:rPr lang="cs-CZ" sz="2400" dirty="0">
                <a:solidFill>
                  <a:schemeClr val="bg1"/>
                </a:solidFill>
              </a:rPr>
              <a:t>Jak se máme při bouřce chovat</a:t>
            </a:r>
          </a:p>
          <a:p>
            <a:pPr eaLnBrk="1" hangingPunct="1">
              <a:lnSpc>
                <a:spcPct val="90000"/>
              </a:lnSpc>
            </a:pPr>
            <a:r>
              <a:rPr lang="cs-CZ" sz="2400" dirty="0" smtClean="0">
                <a:solidFill>
                  <a:schemeClr val="bg1"/>
                </a:solidFill>
              </a:rPr>
              <a:t>Co dělat </a:t>
            </a:r>
            <a:r>
              <a:rPr lang="cs-CZ" sz="2400" dirty="0">
                <a:solidFill>
                  <a:schemeClr val="bg1"/>
                </a:solidFill>
              </a:rPr>
              <a:t>při zásahu člověka bleskem nebo elektrickým výbojem</a:t>
            </a:r>
          </a:p>
          <a:p>
            <a:pPr marL="0" indent="0" eaLnBrk="1" hangingPunct="1">
              <a:lnSpc>
                <a:spcPct val="90000"/>
              </a:lnSpc>
              <a:buNone/>
            </a:pPr>
            <a:endParaRPr lang="cs-CZ" sz="2400" dirty="0">
              <a:solidFill>
                <a:schemeClr val="bg1"/>
              </a:solidFill>
            </a:endParaRPr>
          </a:p>
          <a:p>
            <a:pPr eaLnBrk="1" hangingPunct="1">
              <a:lnSpc>
                <a:spcPct val="90000"/>
              </a:lnSpc>
            </a:pPr>
            <a:endParaRPr lang="cs-CZ" sz="2400" dirty="0">
              <a:solidFill>
                <a:schemeClr val="bg1"/>
              </a:solidFill>
            </a:endParaRPr>
          </a:p>
          <a:p>
            <a:pPr eaLnBrk="1" hangingPunct="1">
              <a:lnSpc>
                <a:spcPct val="90000"/>
              </a:lnSpc>
            </a:pPr>
            <a:endParaRPr lang="cs-CZ" sz="2400" dirty="0" smtClean="0">
              <a:solidFill>
                <a:schemeClr val="bg1"/>
              </a:solidFill>
            </a:endParaRP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0-#ppt_w/2"/>
                                          </p:val>
                                        </p:tav>
                                        <p:tav tm="100000">
                                          <p:val>
                                            <p:strVal val="#ppt_x"/>
                                          </p:val>
                                        </p:tav>
                                      </p:tavLst>
                                    </p:anim>
                                    <p:anim calcmode="lin" valueType="num">
                                      <p:cBhvr additive="base">
                                        <p:cTn id="8" dur="500" fill="hold"/>
                                        <p:tgtEl>
                                          <p:spTgt spid="4813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 calcmode="lin" valueType="num">
                                      <p:cBhvr additive="base">
                                        <p:cTn id="13"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8131">
                                            <p:txEl>
                                              <p:pRg st="1" end="1"/>
                                            </p:txEl>
                                          </p:spTgt>
                                        </p:tgtEl>
                                        <p:attrNameLst>
                                          <p:attrName>style.visibility</p:attrName>
                                        </p:attrNameLst>
                                      </p:cBhvr>
                                      <p:to>
                                        <p:strVal val="visible"/>
                                      </p:to>
                                    </p:set>
                                    <p:anim calcmode="lin" valueType="num">
                                      <p:cBhvr additive="base">
                                        <p:cTn id="19"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8131">
                                            <p:txEl>
                                              <p:pRg st="2" end="2"/>
                                            </p:txEl>
                                          </p:spTgt>
                                        </p:tgtEl>
                                        <p:attrNameLst>
                                          <p:attrName>style.visibility</p:attrName>
                                        </p:attrNameLst>
                                      </p:cBhvr>
                                      <p:to>
                                        <p:strVal val="visible"/>
                                      </p:to>
                                    </p:set>
                                    <p:anim calcmode="lin" valueType="num">
                                      <p:cBhvr additive="base">
                                        <p:cTn id="25"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13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8131">
                                            <p:txEl>
                                              <p:pRg st="3" end="3"/>
                                            </p:txEl>
                                          </p:spTgt>
                                        </p:tgtEl>
                                        <p:attrNameLst>
                                          <p:attrName>style.visibility</p:attrName>
                                        </p:attrNameLst>
                                      </p:cBhvr>
                                      <p:to>
                                        <p:strVal val="visible"/>
                                      </p:to>
                                    </p:set>
                                    <p:anim calcmode="lin" valueType="num">
                                      <p:cBhvr additive="base">
                                        <p:cTn id="31" dur="500" fill="hold"/>
                                        <p:tgtEl>
                                          <p:spTgt spid="4813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13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48131">
                                            <p:txEl>
                                              <p:pRg st="4" end="4"/>
                                            </p:txEl>
                                          </p:spTgt>
                                        </p:tgtEl>
                                        <p:attrNameLst>
                                          <p:attrName>style.visibility</p:attrName>
                                        </p:attrNameLst>
                                      </p:cBhvr>
                                      <p:to>
                                        <p:strVal val="visible"/>
                                      </p:to>
                                    </p:set>
                                    <p:anim calcmode="lin" valueType="num">
                                      <p:cBhvr additive="base">
                                        <p:cTn id="37" dur="5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13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48131">
                                            <p:txEl>
                                              <p:pRg st="5" end="5"/>
                                            </p:txEl>
                                          </p:spTgt>
                                        </p:tgtEl>
                                        <p:attrNameLst>
                                          <p:attrName>style.visibility</p:attrName>
                                        </p:attrNameLst>
                                      </p:cBhvr>
                                      <p:to>
                                        <p:strVal val="visible"/>
                                      </p:to>
                                    </p:set>
                                    <p:anim calcmode="lin" valueType="num">
                                      <p:cBhvr additive="base">
                                        <p:cTn id="43" dur="500" fill="hold"/>
                                        <p:tgtEl>
                                          <p:spTgt spid="48131">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131">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1" fill="hold" grpId="0" nodeType="clickEffect">
                                  <p:stCondLst>
                                    <p:cond delay="0"/>
                                  </p:stCondLst>
                                  <p:childTnLst>
                                    <p:set>
                                      <p:cBhvr>
                                        <p:cTn id="48" dur="1" fill="hold">
                                          <p:stCondLst>
                                            <p:cond delay="0"/>
                                          </p:stCondLst>
                                        </p:cTn>
                                        <p:tgtEl>
                                          <p:spTgt spid="48131">
                                            <p:txEl>
                                              <p:pRg st="6" end="6"/>
                                            </p:txEl>
                                          </p:spTgt>
                                        </p:tgtEl>
                                        <p:attrNameLst>
                                          <p:attrName>style.visibility</p:attrName>
                                        </p:attrNameLst>
                                      </p:cBhvr>
                                      <p:to>
                                        <p:strVal val="visible"/>
                                      </p:to>
                                    </p:set>
                                    <p:anim calcmode="lin" valueType="num">
                                      <p:cBhvr additive="base">
                                        <p:cTn id="49" dur="500" fill="hold"/>
                                        <p:tgtEl>
                                          <p:spTgt spid="48131">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8131">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48131">
                                            <p:txEl>
                                              <p:pRg st="7" end="7"/>
                                            </p:txEl>
                                          </p:spTgt>
                                        </p:tgtEl>
                                        <p:attrNameLst>
                                          <p:attrName>style.visibility</p:attrName>
                                        </p:attrNameLst>
                                      </p:cBhvr>
                                      <p:to>
                                        <p:strVal val="visible"/>
                                      </p:to>
                                    </p:set>
                                    <p:anim calcmode="lin" valueType="num">
                                      <p:cBhvr additive="base">
                                        <p:cTn id="55" dur="500" fill="hold"/>
                                        <p:tgtEl>
                                          <p:spTgt spid="48131">
                                            <p:txEl>
                                              <p:pRg st="7" end="7"/>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8131">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1" fill="hold" grpId="0" nodeType="clickEffect">
                                  <p:stCondLst>
                                    <p:cond delay="0"/>
                                  </p:stCondLst>
                                  <p:childTnLst>
                                    <p:set>
                                      <p:cBhvr>
                                        <p:cTn id="60" dur="1" fill="hold">
                                          <p:stCondLst>
                                            <p:cond delay="0"/>
                                          </p:stCondLst>
                                        </p:cTn>
                                        <p:tgtEl>
                                          <p:spTgt spid="48131">
                                            <p:txEl>
                                              <p:pRg st="8" end="8"/>
                                            </p:txEl>
                                          </p:spTgt>
                                        </p:tgtEl>
                                        <p:attrNameLst>
                                          <p:attrName>style.visibility</p:attrName>
                                        </p:attrNameLst>
                                      </p:cBhvr>
                                      <p:to>
                                        <p:strVal val="visible"/>
                                      </p:to>
                                    </p:set>
                                    <p:anim calcmode="lin" valueType="num">
                                      <p:cBhvr additive="base">
                                        <p:cTn id="61" dur="500" fill="hold"/>
                                        <p:tgtEl>
                                          <p:spTgt spid="48131">
                                            <p:txEl>
                                              <p:pRg st="8" end="8"/>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8131">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48131">
                                            <p:txEl>
                                              <p:pRg st="9" end="9"/>
                                            </p:txEl>
                                          </p:spTgt>
                                        </p:tgtEl>
                                        <p:attrNameLst>
                                          <p:attrName>style.visibility</p:attrName>
                                        </p:attrNameLst>
                                      </p:cBhvr>
                                      <p:to>
                                        <p:strVal val="visible"/>
                                      </p:to>
                                    </p:set>
                                    <p:anim calcmode="lin" valueType="num">
                                      <p:cBhvr additive="base">
                                        <p:cTn id="67" dur="500" fill="hold"/>
                                        <p:tgtEl>
                                          <p:spTgt spid="48131">
                                            <p:txEl>
                                              <p:pRg st="9" end="9"/>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8131">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2"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additive="base">
                                        <p:cTn id="73" dur="500" fill="hold"/>
                                        <p:tgtEl>
                                          <p:spTgt spid="2"/>
                                        </p:tgtEl>
                                        <p:attrNameLst>
                                          <p:attrName>ppt_x</p:attrName>
                                        </p:attrNameLst>
                                      </p:cBhvr>
                                      <p:tavLst>
                                        <p:tav tm="0">
                                          <p:val>
                                            <p:strVal val="1+#ppt_w/2"/>
                                          </p:val>
                                        </p:tav>
                                        <p:tav tm="100000">
                                          <p:val>
                                            <p:strVal val="#ppt_x"/>
                                          </p:val>
                                        </p:tav>
                                      </p:tavLst>
                                    </p:anim>
                                    <p:anim calcmode="lin" valueType="num">
                                      <p:cBhvr additive="base">
                                        <p:cTn id="74"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utoUpdateAnimBg="0"/>
      <p:bldP spid="48131" grpId="0" build="p" autoUpdateAnimBg="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58"/>
          <p:cNvGrpSpPr>
            <a:grpSpLocks/>
          </p:cNvGrpSpPr>
          <p:nvPr/>
        </p:nvGrpSpPr>
        <p:grpSpPr bwMode="auto">
          <a:xfrm>
            <a:off x="7388172" y="5497355"/>
            <a:ext cx="1328738" cy="1279525"/>
            <a:chOff x="3128" y="2413"/>
            <a:chExt cx="837" cy="806"/>
          </a:xfrm>
        </p:grpSpPr>
        <p:sp>
          <p:nvSpPr>
            <p:cNvPr id="17" name="AutoShape 50"/>
            <p:cNvSpPr>
              <a:spLocks noChangeArrowheads="1"/>
            </p:cNvSpPr>
            <p:nvPr/>
          </p:nvSpPr>
          <p:spPr bwMode="auto">
            <a:xfrm rot="13500000" flipH="1">
              <a:off x="3472" y="2815"/>
              <a:ext cx="406"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nvGrpSpPr>
            <p:cNvPr id="18" name="Group 57"/>
            <p:cNvGrpSpPr>
              <a:grpSpLocks/>
            </p:cNvGrpSpPr>
            <p:nvPr/>
          </p:nvGrpSpPr>
          <p:grpSpPr bwMode="auto">
            <a:xfrm>
              <a:off x="3128" y="2413"/>
              <a:ext cx="837" cy="595"/>
              <a:chOff x="3128" y="2413"/>
              <a:chExt cx="837" cy="595"/>
            </a:xfrm>
          </p:grpSpPr>
          <p:sp>
            <p:nvSpPr>
              <p:cNvPr id="19" name="AutoShape 51"/>
              <p:cNvSpPr>
                <a:spLocks noChangeArrowheads="1"/>
              </p:cNvSpPr>
              <p:nvPr/>
            </p:nvSpPr>
            <p:spPr bwMode="auto">
              <a:xfrm rot="5400000" flipH="1">
                <a:off x="3130" y="2727"/>
                <a:ext cx="274" cy="27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0" name="Rectangle 52"/>
              <p:cNvSpPr>
                <a:spLocks noChangeArrowheads="1"/>
              </p:cNvSpPr>
              <p:nvPr/>
            </p:nvSpPr>
            <p:spPr bwMode="auto">
              <a:xfrm>
                <a:off x="3196" y="2508"/>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21" name="AutoShape 53"/>
              <p:cNvSpPr>
                <a:spLocks noChangeArrowheads="1"/>
              </p:cNvSpPr>
              <p:nvPr/>
            </p:nvSpPr>
            <p:spPr bwMode="auto">
              <a:xfrm rot="2700000" flipH="1">
                <a:off x="3210" y="2511"/>
                <a:ext cx="406"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2" name="AutoShape 54"/>
              <p:cNvSpPr>
                <a:spLocks noChangeArrowheads="1"/>
              </p:cNvSpPr>
              <p:nvPr/>
            </p:nvSpPr>
            <p:spPr bwMode="auto">
              <a:xfrm rot="8100000">
                <a:off x="3198" y="2413"/>
                <a:ext cx="198"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3" name="AutoShape 55"/>
              <p:cNvSpPr>
                <a:spLocks noChangeArrowheads="1"/>
              </p:cNvSpPr>
              <p:nvPr/>
            </p:nvSpPr>
            <p:spPr bwMode="auto">
              <a:xfrm rot="8100000" flipH="1">
                <a:off x="3734" y="2631"/>
                <a:ext cx="202"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4" name="Freeform 56"/>
              <p:cNvSpPr>
                <a:spLocks/>
              </p:cNvSpPr>
              <p:nvPr/>
            </p:nvSpPr>
            <p:spPr bwMode="auto">
              <a:xfrm>
                <a:off x="3828" y="2575"/>
                <a:ext cx="137" cy="433"/>
              </a:xfrm>
              <a:custGeom>
                <a:avLst/>
                <a:gdLst>
                  <a:gd name="T0" fmla="*/ 0 w 137"/>
                  <a:gd name="T1" fmla="*/ 0 h 433"/>
                  <a:gd name="T2" fmla="*/ 1 w 137"/>
                  <a:gd name="T3" fmla="*/ 297 h 433"/>
                  <a:gd name="T4" fmla="*/ 136 w 137"/>
                  <a:gd name="T5" fmla="*/ 432 h 433"/>
                  <a:gd name="T6" fmla="*/ 135 w 137"/>
                  <a:gd name="T7" fmla="*/ 429 h 433"/>
                  <a:gd name="T8" fmla="*/ 136 w 137"/>
                  <a:gd name="T9" fmla="*/ 135 h 433"/>
                  <a:gd name="T10" fmla="*/ 132 w 137"/>
                  <a:gd name="T11" fmla="*/ 131 h 433"/>
                  <a:gd name="T12" fmla="*/ 1 w 137"/>
                  <a:gd name="T13" fmla="*/ 0 h 433"/>
                  <a:gd name="T14" fmla="*/ 0 w 137"/>
                  <a:gd name="T15" fmla="*/ 0 h 433"/>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433"/>
                  <a:gd name="T26" fmla="*/ 137 w 137"/>
                  <a:gd name="T27" fmla="*/ 433 h 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433">
                    <a:moveTo>
                      <a:pt x="0" y="0"/>
                    </a:moveTo>
                    <a:lnTo>
                      <a:pt x="1" y="297"/>
                    </a:lnTo>
                    <a:lnTo>
                      <a:pt x="136" y="432"/>
                    </a:lnTo>
                    <a:lnTo>
                      <a:pt x="135" y="429"/>
                    </a:lnTo>
                    <a:lnTo>
                      <a:pt x="136" y="135"/>
                    </a:lnTo>
                    <a:lnTo>
                      <a:pt x="132" y="131"/>
                    </a:lnTo>
                    <a:lnTo>
                      <a:pt x="1" y="0"/>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grpSp>
      <p:sp>
        <p:nvSpPr>
          <p:cNvPr id="71682" name="Rectangle 2"/>
          <p:cNvSpPr>
            <a:spLocks noGrp="1" noChangeArrowheads="1"/>
          </p:cNvSpPr>
          <p:nvPr>
            <p:ph type="title"/>
          </p:nvPr>
        </p:nvSpPr>
        <p:spPr>
          <a:xfrm>
            <a:off x="1206500" y="199556"/>
            <a:ext cx="7086600" cy="1276350"/>
          </a:xfrm>
        </p:spPr>
        <p:txBody>
          <a:bodyPr/>
          <a:lstStyle/>
          <a:p>
            <a:r>
              <a:rPr lang="cs-CZ" sz="4000" dirty="0" smtClean="0">
                <a:solidFill>
                  <a:srgbClr val="669900"/>
                </a:solidFill>
              </a:rPr>
              <a:t>Nejlepší je prevence</a:t>
            </a:r>
            <a:endParaRPr lang="cs-CZ" sz="4000" dirty="0" smtClean="0">
              <a:solidFill>
                <a:srgbClr val="0000FF"/>
              </a:solidFill>
            </a:endParaRPr>
          </a:p>
        </p:txBody>
      </p:sp>
      <p:sp>
        <p:nvSpPr>
          <p:cNvPr id="25603" name="Rectangle 3"/>
          <p:cNvSpPr>
            <a:spLocks noGrp="1" noChangeArrowheads="1"/>
          </p:cNvSpPr>
          <p:nvPr>
            <p:ph idx="1"/>
          </p:nvPr>
        </p:nvSpPr>
        <p:spPr>
          <a:xfrm>
            <a:off x="467544" y="1340768"/>
            <a:ext cx="8208911" cy="5472608"/>
          </a:xfrm>
        </p:spPr>
        <p:txBody>
          <a:bodyPr/>
          <a:lstStyle/>
          <a:p>
            <a:r>
              <a:rPr lang="cs-CZ" sz="1800" b="1" dirty="0" smtClean="0">
                <a:solidFill>
                  <a:schemeClr val="bg1"/>
                </a:solidFill>
              </a:rPr>
              <a:t>před túrou sledovat předpověď počasí</a:t>
            </a:r>
          </a:p>
          <a:p>
            <a:r>
              <a:rPr lang="cs-CZ" sz="1800" b="1" dirty="0">
                <a:solidFill>
                  <a:schemeClr val="bg1"/>
                </a:solidFill>
              </a:rPr>
              <a:t>túru </a:t>
            </a:r>
            <a:r>
              <a:rPr lang="cs-CZ" sz="1800" b="1" dirty="0" smtClean="0">
                <a:solidFill>
                  <a:schemeClr val="bg1"/>
                </a:solidFill>
              </a:rPr>
              <a:t>plánovat </a:t>
            </a:r>
            <a:r>
              <a:rPr lang="cs-CZ" sz="1800" b="1" dirty="0">
                <a:solidFill>
                  <a:schemeClr val="bg1"/>
                </a:solidFill>
              </a:rPr>
              <a:t>tak, </a:t>
            </a:r>
            <a:r>
              <a:rPr lang="cs-CZ" sz="1800" b="1" dirty="0" smtClean="0">
                <a:solidFill>
                  <a:schemeClr val="bg1"/>
                </a:solidFill>
              </a:rPr>
              <a:t>abychom </a:t>
            </a:r>
            <a:r>
              <a:rPr lang="cs-CZ" sz="1800" b="1" dirty="0">
                <a:solidFill>
                  <a:schemeClr val="bg1"/>
                </a:solidFill>
              </a:rPr>
              <a:t>se v letním období po 14 h již nenacházeli na horském </a:t>
            </a:r>
            <a:r>
              <a:rPr lang="cs-CZ" sz="1800" b="1" dirty="0" smtClean="0">
                <a:solidFill>
                  <a:schemeClr val="bg1"/>
                </a:solidFill>
              </a:rPr>
              <a:t>hřebenu</a:t>
            </a:r>
          </a:p>
          <a:p>
            <a:r>
              <a:rPr lang="cs-CZ" sz="1800" b="1" dirty="0" smtClean="0">
                <a:solidFill>
                  <a:schemeClr val="bg1"/>
                </a:solidFill>
              </a:rPr>
              <a:t>naučit </a:t>
            </a:r>
            <a:r>
              <a:rPr lang="cs-CZ" sz="1800" b="1" dirty="0">
                <a:solidFill>
                  <a:schemeClr val="bg1"/>
                </a:solidFill>
              </a:rPr>
              <a:t>se podle charakteru počasí a vývoje oblaků </a:t>
            </a:r>
            <a:r>
              <a:rPr lang="cs-CZ" sz="1800" b="1" dirty="0" smtClean="0">
                <a:solidFill>
                  <a:schemeClr val="bg1"/>
                </a:solidFill>
              </a:rPr>
              <a:t>rozpoznat </a:t>
            </a:r>
            <a:r>
              <a:rPr lang="cs-CZ" sz="1800" b="1" dirty="0">
                <a:solidFill>
                  <a:schemeClr val="bg1"/>
                </a:solidFill>
              </a:rPr>
              <a:t>blížící se </a:t>
            </a:r>
            <a:r>
              <a:rPr lang="cs-CZ" sz="1800" b="1" dirty="0" smtClean="0">
                <a:solidFill>
                  <a:schemeClr val="bg1"/>
                </a:solidFill>
              </a:rPr>
              <a:t>bouřku a preventivně odejít </a:t>
            </a:r>
            <a:r>
              <a:rPr lang="cs-CZ" sz="1800" b="1" dirty="0">
                <a:solidFill>
                  <a:schemeClr val="bg1"/>
                </a:solidFill>
              </a:rPr>
              <a:t>do bezpečného </a:t>
            </a:r>
            <a:r>
              <a:rPr lang="cs-CZ" sz="1800" b="1" dirty="0" smtClean="0">
                <a:solidFill>
                  <a:schemeClr val="bg1"/>
                </a:solidFill>
              </a:rPr>
              <a:t>úkrytu</a:t>
            </a:r>
          </a:p>
          <a:p>
            <a:r>
              <a:rPr lang="cs-CZ" sz="1800" b="1" dirty="0" smtClean="0">
                <a:solidFill>
                  <a:schemeClr val="bg1"/>
                </a:solidFill>
              </a:rPr>
              <a:t>indikátorem nebezpečí </a:t>
            </a:r>
            <a:r>
              <a:rPr lang="cs-CZ" sz="1800" b="1" dirty="0">
                <a:solidFill>
                  <a:schemeClr val="bg1"/>
                </a:solidFill>
              </a:rPr>
              <a:t>je </a:t>
            </a:r>
            <a:r>
              <a:rPr lang="cs-CZ" sz="1800" b="1" dirty="0" smtClean="0">
                <a:solidFill>
                  <a:schemeClr val="bg1"/>
                </a:solidFill>
              </a:rPr>
              <a:t>někdy </a:t>
            </a:r>
            <a:r>
              <a:rPr lang="cs-CZ" sz="1800" b="1" dirty="0">
                <a:solidFill>
                  <a:schemeClr val="bg1"/>
                </a:solidFill>
              </a:rPr>
              <a:t>tzv. Eliášův </a:t>
            </a:r>
            <a:r>
              <a:rPr lang="cs-CZ" sz="1800" b="1" dirty="0" smtClean="0">
                <a:solidFill>
                  <a:schemeClr val="bg1"/>
                </a:solidFill>
              </a:rPr>
              <a:t>oheň – signalizuje</a:t>
            </a:r>
            <a:r>
              <a:rPr lang="cs-CZ" sz="1800" b="1" dirty="0">
                <a:solidFill>
                  <a:schemeClr val="bg1"/>
                </a:solidFill>
              </a:rPr>
              <a:t>, </a:t>
            </a:r>
            <a:r>
              <a:rPr lang="cs-CZ" sz="1800" b="1" dirty="0" smtClean="0">
                <a:solidFill>
                  <a:schemeClr val="bg1"/>
                </a:solidFill>
              </a:rPr>
              <a:t>velmi silné elektrické pole</a:t>
            </a:r>
          </a:p>
          <a:p>
            <a:r>
              <a:rPr lang="cs-CZ" sz="1800" b="1" dirty="0" smtClean="0">
                <a:solidFill>
                  <a:schemeClr val="bg1"/>
                </a:solidFill>
              </a:rPr>
              <a:t>je-li interval </a:t>
            </a:r>
            <a:r>
              <a:rPr lang="cs-CZ" sz="1800" b="1" dirty="0">
                <a:solidFill>
                  <a:schemeClr val="bg1"/>
                </a:solidFill>
              </a:rPr>
              <a:t>mezi bleskem a zazněním hromu </a:t>
            </a:r>
            <a:r>
              <a:rPr lang="cs-CZ" sz="1800" b="1" dirty="0" smtClean="0">
                <a:solidFill>
                  <a:schemeClr val="bg1"/>
                </a:solidFill>
              </a:rPr>
              <a:t>menší </a:t>
            </a:r>
            <a:r>
              <a:rPr lang="cs-CZ" sz="1800" b="1" dirty="0">
                <a:solidFill>
                  <a:schemeClr val="bg1"/>
                </a:solidFill>
              </a:rPr>
              <a:t>než 30 s, (rychlost šíření zvuku ve vzduchu je asi 330 m/s</a:t>
            </a:r>
            <a:r>
              <a:rPr lang="cs-CZ" sz="1800" b="1" dirty="0" smtClean="0">
                <a:solidFill>
                  <a:schemeClr val="bg1"/>
                </a:solidFill>
              </a:rPr>
              <a:t>), opustit </a:t>
            </a:r>
            <a:r>
              <a:rPr lang="cs-CZ" sz="1800" b="1" dirty="0">
                <a:solidFill>
                  <a:schemeClr val="bg1"/>
                </a:solidFill>
              </a:rPr>
              <a:t>nebezpečná </a:t>
            </a:r>
            <a:r>
              <a:rPr lang="cs-CZ" sz="1800" b="1" dirty="0" smtClean="0">
                <a:solidFill>
                  <a:schemeClr val="bg1"/>
                </a:solidFill>
              </a:rPr>
              <a:t>místa</a:t>
            </a:r>
          </a:p>
          <a:p>
            <a:r>
              <a:rPr lang="cs-CZ" sz="1800" b="1" dirty="0" smtClean="0">
                <a:solidFill>
                  <a:schemeClr val="bg1"/>
                </a:solidFill>
              </a:rPr>
              <a:t>je-li prodleva </a:t>
            </a:r>
            <a:r>
              <a:rPr lang="cs-CZ" sz="1800" b="1" dirty="0">
                <a:solidFill>
                  <a:schemeClr val="bg1"/>
                </a:solidFill>
              </a:rPr>
              <a:t>mezi bleskem a hromem menší než 6 s, riziko zásahu je již velmi </a:t>
            </a:r>
            <a:r>
              <a:rPr lang="cs-CZ" sz="1800" b="1" dirty="0" smtClean="0">
                <a:solidFill>
                  <a:schemeClr val="bg1"/>
                </a:solidFill>
              </a:rPr>
              <a:t>značné, je třeba se ukrýt</a:t>
            </a:r>
          </a:p>
          <a:p>
            <a:r>
              <a:rPr lang="cs-CZ" sz="1800" b="1" dirty="0" smtClean="0">
                <a:solidFill>
                  <a:schemeClr val="bg1"/>
                </a:solidFill>
              </a:rPr>
              <a:t>relativně </a:t>
            </a:r>
            <a:r>
              <a:rPr lang="cs-CZ" sz="1800" b="1" dirty="0">
                <a:solidFill>
                  <a:schemeClr val="bg1"/>
                </a:solidFill>
              </a:rPr>
              <a:t>bezpečný úkryt před bleskem poskytují budovy, zejména velké objekty s ocelovou nebo železobetonovou konstrukcí, obecně </a:t>
            </a:r>
            <a:r>
              <a:rPr lang="cs-CZ" sz="1800" b="1" dirty="0" smtClean="0">
                <a:solidFill>
                  <a:schemeClr val="bg1"/>
                </a:solidFill>
              </a:rPr>
              <a:t>veškeré </a:t>
            </a:r>
            <a:r>
              <a:rPr lang="cs-CZ" sz="1800" b="1" dirty="0">
                <a:solidFill>
                  <a:srgbClr val="FF0000"/>
                </a:solidFill>
              </a:rPr>
              <a:t>stavby chráněné funkčním </a:t>
            </a:r>
            <a:r>
              <a:rPr lang="cs-CZ" sz="1800" b="1" dirty="0" smtClean="0">
                <a:solidFill>
                  <a:srgbClr val="FF0000"/>
                </a:solidFill>
              </a:rPr>
              <a:t>bleskosvodem; </a:t>
            </a:r>
            <a:br>
              <a:rPr lang="cs-CZ" sz="1800" b="1" dirty="0" smtClean="0">
                <a:solidFill>
                  <a:srgbClr val="FF0000"/>
                </a:solidFill>
              </a:rPr>
            </a:br>
            <a:r>
              <a:rPr lang="cs-CZ" sz="1800" b="1" dirty="0" smtClean="0">
                <a:solidFill>
                  <a:srgbClr val="FF0000"/>
                </a:solidFill>
              </a:rPr>
              <a:t>zcela </a:t>
            </a:r>
            <a:r>
              <a:rPr lang="cs-CZ" sz="1800" b="1" dirty="0">
                <a:solidFill>
                  <a:srgbClr val="FF0000"/>
                </a:solidFill>
              </a:rPr>
              <a:t>nezbytné je uzavření všech vstupních otvorů (oken, dveří</a:t>
            </a:r>
            <a:r>
              <a:rPr lang="cs-CZ" sz="1800" b="1" dirty="0" smtClean="0">
                <a:solidFill>
                  <a:srgbClr val="FF0000"/>
                </a:solidFill>
              </a:rPr>
              <a:t>)</a:t>
            </a:r>
          </a:p>
          <a:p>
            <a:endParaRPr lang="cs-CZ" sz="1800" dirty="0" smtClean="0">
              <a:solidFill>
                <a:srgbClr val="FF0000"/>
              </a:solidFill>
            </a:endParaRPr>
          </a:p>
        </p:txBody>
      </p:sp>
      <p:sp>
        <p:nvSpPr>
          <p:cNvPr id="25604" name="Rectangle 25"/>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cs-CZ"/>
          </a:p>
        </p:txBody>
      </p:sp>
      <p:sp>
        <p:nvSpPr>
          <p:cNvPr id="25606" name="Rectangle 27"/>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cs-CZ"/>
          </a:p>
        </p:txBody>
      </p:sp>
      <p:sp>
        <p:nvSpPr>
          <p:cNvPr id="25608" name="Rectangle 29"/>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cs-CZ"/>
          </a:p>
        </p:txBody>
      </p:sp>
      <p:sp>
        <p:nvSpPr>
          <p:cNvPr id="25610" name="Rectangle 31"/>
          <p:cNvSpPr>
            <a:spLocks noChangeArrowheads="1"/>
          </p:cNvSpPr>
          <p:nvPr/>
        </p:nvSpPr>
        <p:spPr bwMode="auto">
          <a:xfrm>
            <a:off x="0" y="33147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cs-CZ"/>
          </a:p>
        </p:txBody>
      </p:sp>
    </p:spTree>
    <p:extLst>
      <p:ext uri="{BB962C8B-B14F-4D97-AF65-F5344CB8AC3E}">
        <p14:creationId xmlns:p14="http://schemas.microsoft.com/office/powerpoint/2010/main" val="2258724551"/>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1682"/>
                                        </p:tgtEl>
                                        <p:attrNameLst>
                                          <p:attrName>style.visibility</p:attrName>
                                        </p:attrNameLst>
                                      </p:cBhvr>
                                      <p:to>
                                        <p:strVal val="visible"/>
                                      </p:to>
                                    </p:set>
                                    <p:anim calcmode="lin" valueType="num">
                                      <p:cBhvr additive="base">
                                        <p:cTn id="7" dur="500" fill="hold"/>
                                        <p:tgtEl>
                                          <p:spTgt spid="71682"/>
                                        </p:tgtEl>
                                        <p:attrNameLst>
                                          <p:attrName>ppt_x</p:attrName>
                                        </p:attrNameLst>
                                      </p:cBhvr>
                                      <p:tavLst>
                                        <p:tav tm="0">
                                          <p:val>
                                            <p:strVal val="#ppt_x"/>
                                          </p:val>
                                        </p:tav>
                                        <p:tav tm="100000">
                                          <p:val>
                                            <p:strVal val="#ppt_x"/>
                                          </p:val>
                                        </p:tav>
                                      </p:tavLst>
                                    </p:anim>
                                    <p:anim calcmode="lin" valueType="num">
                                      <p:cBhvr additive="base">
                                        <p:cTn id="8" dur="500" fill="hold"/>
                                        <p:tgtEl>
                                          <p:spTgt spid="7168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5603">
                                            <p:txEl>
                                              <p:pRg st="0" end="0"/>
                                            </p:txEl>
                                          </p:spTgt>
                                        </p:tgtEl>
                                        <p:attrNameLst>
                                          <p:attrName>style.visibility</p:attrName>
                                        </p:attrNameLst>
                                      </p:cBhvr>
                                      <p:to>
                                        <p:strVal val="visible"/>
                                      </p:to>
                                    </p:set>
                                    <p:anim calcmode="lin" valueType="num">
                                      <p:cBhvr additive="base">
                                        <p:cTn id="13" dur="500" fill="hold"/>
                                        <p:tgtEl>
                                          <p:spTgt spid="2560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560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5603">
                                            <p:txEl>
                                              <p:pRg st="1" end="1"/>
                                            </p:txEl>
                                          </p:spTgt>
                                        </p:tgtEl>
                                        <p:attrNameLst>
                                          <p:attrName>style.visibility</p:attrName>
                                        </p:attrNameLst>
                                      </p:cBhvr>
                                      <p:to>
                                        <p:strVal val="visible"/>
                                      </p:to>
                                    </p:set>
                                    <p:anim calcmode="lin" valueType="num">
                                      <p:cBhvr additive="base">
                                        <p:cTn id="19" dur="500" fill="hold"/>
                                        <p:tgtEl>
                                          <p:spTgt spid="2560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560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5603">
                                            <p:txEl>
                                              <p:pRg st="2" end="2"/>
                                            </p:txEl>
                                          </p:spTgt>
                                        </p:tgtEl>
                                        <p:attrNameLst>
                                          <p:attrName>style.visibility</p:attrName>
                                        </p:attrNameLst>
                                      </p:cBhvr>
                                      <p:to>
                                        <p:strVal val="visible"/>
                                      </p:to>
                                    </p:set>
                                    <p:anim calcmode="lin" valueType="num">
                                      <p:cBhvr additive="base">
                                        <p:cTn id="25" dur="500" fill="hold"/>
                                        <p:tgtEl>
                                          <p:spTgt spid="2560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560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5603">
                                            <p:txEl>
                                              <p:pRg st="3" end="3"/>
                                            </p:txEl>
                                          </p:spTgt>
                                        </p:tgtEl>
                                        <p:attrNameLst>
                                          <p:attrName>style.visibility</p:attrName>
                                        </p:attrNameLst>
                                      </p:cBhvr>
                                      <p:to>
                                        <p:strVal val="visible"/>
                                      </p:to>
                                    </p:set>
                                    <p:anim calcmode="lin" valueType="num">
                                      <p:cBhvr additive="base">
                                        <p:cTn id="31" dur="500" fill="hold"/>
                                        <p:tgtEl>
                                          <p:spTgt spid="2560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560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5603">
                                            <p:txEl>
                                              <p:pRg st="4" end="4"/>
                                            </p:txEl>
                                          </p:spTgt>
                                        </p:tgtEl>
                                        <p:attrNameLst>
                                          <p:attrName>style.visibility</p:attrName>
                                        </p:attrNameLst>
                                      </p:cBhvr>
                                      <p:to>
                                        <p:strVal val="visible"/>
                                      </p:to>
                                    </p:set>
                                    <p:anim calcmode="lin" valueType="num">
                                      <p:cBhvr additive="base">
                                        <p:cTn id="37" dur="500" fill="hold"/>
                                        <p:tgtEl>
                                          <p:spTgt spid="25603">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560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5603">
                                            <p:txEl>
                                              <p:pRg st="5" end="5"/>
                                            </p:txEl>
                                          </p:spTgt>
                                        </p:tgtEl>
                                        <p:attrNameLst>
                                          <p:attrName>style.visibility</p:attrName>
                                        </p:attrNameLst>
                                      </p:cBhvr>
                                      <p:to>
                                        <p:strVal val="visible"/>
                                      </p:to>
                                    </p:set>
                                    <p:anim calcmode="lin" valueType="num">
                                      <p:cBhvr additive="base">
                                        <p:cTn id="43" dur="500" fill="hold"/>
                                        <p:tgtEl>
                                          <p:spTgt spid="25603">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60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5603">
                                            <p:txEl>
                                              <p:pRg st="6" end="6"/>
                                            </p:txEl>
                                          </p:spTgt>
                                        </p:tgtEl>
                                        <p:attrNameLst>
                                          <p:attrName>style.visibility</p:attrName>
                                        </p:attrNameLst>
                                      </p:cBhvr>
                                      <p:to>
                                        <p:strVal val="visible"/>
                                      </p:to>
                                    </p:set>
                                    <p:anim calcmode="lin" valueType="num">
                                      <p:cBhvr additive="base">
                                        <p:cTn id="49" dur="500" fill="hold"/>
                                        <p:tgtEl>
                                          <p:spTgt spid="25603">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560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additive="base">
                                        <p:cTn id="55" dur="500" fill="hold"/>
                                        <p:tgtEl>
                                          <p:spTgt spid="16"/>
                                        </p:tgtEl>
                                        <p:attrNameLst>
                                          <p:attrName>ppt_x</p:attrName>
                                        </p:attrNameLst>
                                      </p:cBhvr>
                                      <p:tavLst>
                                        <p:tav tm="0">
                                          <p:val>
                                            <p:strVal val="1+#ppt_w/2"/>
                                          </p:val>
                                        </p:tav>
                                        <p:tav tm="100000">
                                          <p:val>
                                            <p:strVal val="#ppt_x"/>
                                          </p:val>
                                        </p:tav>
                                      </p:tavLst>
                                    </p:anim>
                                    <p:anim calcmode="lin" valueType="num">
                                      <p:cBhvr additive="base">
                                        <p:cTn id="56" dur="5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2" grpId="0"/>
      <p:bldP spid="2560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p:cNvGrpSpPr/>
          <p:nvPr/>
        </p:nvGrpSpPr>
        <p:grpSpPr>
          <a:xfrm>
            <a:off x="7015604" y="5262627"/>
            <a:ext cx="1580950" cy="1109823"/>
            <a:chOff x="1763688" y="3032464"/>
            <a:chExt cx="1580950" cy="1109823"/>
          </a:xfrm>
        </p:grpSpPr>
        <p:sp>
          <p:nvSpPr>
            <p:cNvPr id="5" name="AutoShape 54"/>
            <p:cNvSpPr>
              <a:spLocks noChangeArrowheads="1"/>
            </p:cNvSpPr>
            <p:nvPr/>
          </p:nvSpPr>
          <p:spPr bwMode="auto">
            <a:xfrm rot="13568789">
              <a:off x="1901896" y="3593751"/>
              <a:ext cx="314325" cy="3175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nvGrpSpPr>
            <p:cNvPr id="6" name="Skupina 5"/>
            <p:cNvGrpSpPr/>
            <p:nvPr/>
          </p:nvGrpSpPr>
          <p:grpSpPr>
            <a:xfrm>
              <a:off x="1763688" y="3032464"/>
              <a:ext cx="1580950" cy="1109823"/>
              <a:chOff x="1775792" y="3032464"/>
              <a:chExt cx="1580950" cy="1109823"/>
            </a:xfrm>
          </p:grpSpPr>
          <p:sp>
            <p:nvSpPr>
              <p:cNvPr id="7" name="AutoShape 55"/>
              <p:cNvSpPr>
                <a:spLocks noChangeArrowheads="1"/>
              </p:cNvSpPr>
              <p:nvPr/>
            </p:nvSpPr>
            <p:spPr bwMode="auto">
              <a:xfrm rot="8100000" flipH="1">
                <a:off x="1900988" y="3586627"/>
                <a:ext cx="320675" cy="3175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nvGrpSpPr>
              <p:cNvPr id="8" name="Skupina 7"/>
              <p:cNvGrpSpPr/>
              <p:nvPr/>
            </p:nvGrpSpPr>
            <p:grpSpPr>
              <a:xfrm>
                <a:off x="1775792" y="3032464"/>
                <a:ext cx="1580950" cy="1109823"/>
                <a:chOff x="1619672" y="3032464"/>
                <a:chExt cx="1580950" cy="1109823"/>
              </a:xfrm>
            </p:grpSpPr>
            <p:sp>
              <p:nvSpPr>
                <p:cNvPr id="9" name="AutoShape 54"/>
                <p:cNvSpPr>
                  <a:spLocks noChangeArrowheads="1"/>
                </p:cNvSpPr>
                <p:nvPr/>
              </p:nvSpPr>
              <p:spPr bwMode="auto">
                <a:xfrm rot="2720661">
                  <a:off x="2756155" y="3595225"/>
                  <a:ext cx="314325" cy="3175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nvGrpSpPr>
                <p:cNvPr id="10" name="Skupina 9"/>
                <p:cNvGrpSpPr/>
                <p:nvPr/>
              </p:nvGrpSpPr>
              <p:grpSpPr>
                <a:xfrm>
                  <a:off x="1619672" y="3032464"/>
                  <a:ext cx="1580950" cy="1109823"/>
                  <a:chOff x="1618336" y="3032464"/>
                  <a:chExt cx="1580950" cy="1109823"/>
                </a:xfrm>
              </p:grpSpPr>
              <p:grpSp>
                <p:nvGrpSpPr>
                  <p:cNvPr id="11" name="Skupina 10"/>
                  <p:cNvGrpSpPr/>
                  <p:nvPr/>
                </p:nvGrpSpPr>
                <p:grpSpPr>
                  <a:xfrm>
                    <a:off x="1618336" y="3032464"/>
                    <a:ext cx="1580950" cy="1109823"/>
                    <a:chOff x="1627214" y="3039257"/>
                    <a:chExt cx="1580950" cy="1109823"/>
                  </a:xfrm>
                </p:grpSpPr>
                <p:sp>
                  <p:nvSpPr>
                    <p:cNvPr id="13" name="AutoShape 50"/>
                    <p:cNvSpPr>
                      <a:spLocks noChangeArrowheads="1"/>
                    </p:cNvSpPr>
                    <p:nvPr/>
                  </p:nvSpPr>
                  <p:spPr bwMode="auto">
                    <a:xfrm rot="13500000" flipH="1">
                      <a:off x="2565226" y="3506143"/>
                      <a:ext cx="644525" cy="641350"/>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nvGrpSpPr>
                    <p:cNvPr id="14" name="Skupina 13"/>
                    <p:cNvGrpSpPr/>
                    <p:nvPr/>
                  </p:nvGrpSpPr>
                  <p:grpSpPr>
                    <a:xfrm>
                      <a:off x="1627214" y="3039257"/>
                      <a:ext cx="1454691" cy="877810"/>
                      <a:chOff x="1627214" y="3039257"/>
                      <a:chExt cx="1454691" cy="877810"/>
                    </a:xfrm>
                  </p:grpSpPr>
                  <p:sp>
                    <p:nvSpPr>
                      <p:cNvPr id="15" name="AutoShape 51"/>
                      <p:cNvSpPr>
                        <a:spLocks noChangeArrowheads="1"/>
                      </p:cNvSpPr>
                      <p:nvPr/>
                    </p:nvSpPr>
                    <p:spPr bwMode="auto">
                      <a:xfrm rot="5400000" flipH="1">
                        <a:off x="2022301" y="3382157"/>
                        <a:ext cx="434975" cy="441325"/>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6" name="Rectangle 52"/>
                      <p:cNvSpPr>
                        <a:spLocks noChangeArrowheads="1"/>
                      </p:cNvSpPr>
                      <p:nvPr/>
                    </p:nvSpPr>
                    <p:spPr bwMode="auto">
                      <a:xfrm>
                        <a:off x="1729457" y="3478787"/>
                        <a:ext cx="322263" cy="327025"/>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7" name="AutoShape 53"/>
                      <p:cNvSpPr>
                        <a:spLocks noChangeArrowheads="1"/>
                      </p:cNvSpPr>
                      <p:nvPr/>
                    </p:nvSpPr>
                    <p:spPr bwMode="auto">
                      <a:xfrm rot="2700000" flipH="1">
                        <a:off x="2149301" y="3039257"/>
                        <a:ext cx="644525" cy="644525"/>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 name="AutoShape 54"/>
                      <p:cNvSpPr>
                        <a:spLocks noChangeArrowheads="1"/>
                      </p:cNvSpPr>
                      <p:nvPr/>
                    </p:nvSpPr>
                    <p:spPr bwMode="auto">
                      <a:xfrm rot="13568789">
                        <a:off x="2765992" y="3601155"/>
                        <a:ext cx="314325" cy="3175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9" name="AutoShape 55"/>
                      <p:cNvSpPr>
                        <a:spLocks noChangeArrowheads="1"/>
                      </p:cNvSpPr>
                      <p:nvPr/>
                    </p:nvSpPr>
                    <p:spPr bwMode="auto">
                      <a:xfrm rot="8100000" flipH="1">
                        <a:off x="1627214" y="3534725"/>
                        <a:ext cx="229580" cy="232903"/>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grpSp>
              <p:sp>
                <p:nvSpPr>
                  <p:cNvPr id="12" name="AutoShape 55"/>
                  <p:cNvSpPr>
                    <a:spLocks noChangeArrowheads="1"/>
                  </p:cNvSpPr>
                  <p:nvPr/>
                </p:nvSpPr>
                <p:spPr bwMode="auto">
                  <a:xfrm rot="13500922" flipH="1">
                    <a:off x="1881777" y="3423872"/>
                    <a:ext cx="320675" cy="3175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grpSp>
        </p:grpSp>
      </p:grpSp>
      <p:sp>
        <p:nvSpPr>
          <p:cNvPr id="15363" name="Nadpis 1"/>
          <p:cNvSpPr>
            <a:spLocks noGrp="1"/>
          </p:cNvSpPr>
          <p:nvPr>
            <p:ph type="title"/>
          </p:nvPr>
        </p:nvSpPr>
        <p:spPr>
          <a:xfrm>
            <a:off x="1206500" y="478710"/>
            <a:ext cx="7086600" cy="1276350"/>
          </a:xfrm>
        </p:spPr>
        <p:txBody>
          <a:bodyPr/>
          <a:lstStyle/>
          <a:p>
            <a:r>
              <a:rPr lang="cs-CZ" sz="4000" dirty="0" smtClean="0">
                <a:solidFill>
                  <a:srgbClr val="669900"/>
                </a:solidFill>
              </a:rPr>
              <a:t>Je auto bezpečným úkrytem?</a:t>
            </a:r>
          </a:p>
        </p:txBody>
      </p:sp>
      <p:sp>
        <p:nvSpPr>
          <p:cNvPr id="15364" name="Zástupný symbol pro obsah 2"/>
          <p:cNvSpPr>
            <a:spLocks noGrp="1"/>
          </p:cNvSpPr>
          <p:nvPr>
            <p:ph idx="1"/>
          </p:nvPr>
        </p:nvSpPr>
        <p:spPr>
          <a:xfrm>
            <a:off x="674688" y="1484784"/>
            <a:ext cx="7826375" cy="4896544"/>
          </a:xfrm>
        </p:spPr>
        <p:txBody>
          <a:bodyPr/>
          <a:lstStyle/>
          <a:p>
            <a:pPr marL="0" indent="0">
              <a:buNone/>
            </a:pPr>
            <a:r>
              <a:rPr lang="cs-CZ" sz="1700" b="1" dirty="0" smtClean="0">
                <a:solidFill>
                  <a:srgbClr val="FF0000"/>
                </a:solidFill>
              </a:rPr>
              <a:t>Není! Proč:</a:t>
            </a:r>
          </a:p>
          <a:p>
            <a:r>
              <a:rPr lang="cs-CZ" sz="1700" b="1" dirty="0" smtClean="0">
                <a:solidFill>
                  <a:schemeClr val="bg1"/>
                </a:solidFill>
              </a:rPr>
              <a:t>při blesku a hromu se řidič obvykle </a:t>
            </a:r>
            <a:r>
              <a:rPr lang="cs-CZ" sz="1700" b="1" dirty="0">
                <a:solidFill>
                  <a:schemeClr val="bg1"/>
                </a:solidFill>
              </a:rPr>
              <a:t>lekne, </a:t>
            </a:r>
            <a:r>
              <a:rPr lang="cs-CZ" sz="1700" b="1" dirty="0" smtClean="0">
                <a:solidFill>
                  <a:schemeClr val="bg1"/>
                </a:solidFill>
              </a:rPr>
              <a:t>strhne volant </a:t>
            </a:r>
            <a:r>
              <a:rPr lang="cs-CZ" sz="1700" b="1" dirty="0">
                <a:solidFill>
                  <a:schemeClr val="bg1"/>
                </a:solidFill>
              </a:rPr>
              <a:t>a </a:t>
            </a:r>
            <a:r>
              <a:rPr lang="cs-CZ" sz="1700" b="1" dirty="0" smtClean="0">
                <a:solidFill>
                  <a:schemeClr val="bg1"/>
                </a:solidFill>
              </a:rPr>
              <a:t>může havarovat</a:t>
            </a:r>
          </a:p>
          <a:p>
            <a:r>
              <a:rPr lang="cs-CZ" sz="1700" b="1" dirty="0" smtClean="0">
                <a:solidFill>
                  <a:schemeClr val="bg1"/>
                </a:solidFill>
              </a:rPr>
              <a:t>při zásahu vozu se propálí </a:t>
            </a:r>
            <a:r>
              <a:rPr lang="cs-CZ" sz="1700" b="1" dirty="0">
                <a:solidFill>
                  <a:schemeClr val="bg1"/>
                </a:solidFill>
              </a:rPr>
              <a:t>pneumatiky </a:t>
            </a:r>
            <a:r>
              <a:rPr lang="cs-CZ" sz="1700" b="1" dirty="0" smtClean="0">
                <a:solidFill>
                  <a:schemeClr val="bg1"/>
                </a:solidFill>
              </a:rPr>
              <a:t>a </a:t>
            </a:r>
            <a:r>
              <a:rPr lang="cs-CZ" sz="1700" b="1" dirty="0">
                <a:solidFill>
                  <a:schemeClr val="bg1"/>
                </a:solidFill>
              </a:rPr>
              <a:t>vůz se </a:t>
            </a:r>
            <a:r>
              <a:rPr lang="cs-CZ" sz="1700" b="1" dirty="0" smtClean="0">
                <a:solidFill>
                  <a:schemeClr val="bg1"/>
                </a:solidFill>
              </a:rPr>
              <a:t>chová naprosto nepředvídatelně</a:t>
            </a:r>
            <a:endParaRPr lang="cs-CZ" sz="1700" b="1" dirty="0">
              <a:solidFill>
                <a:schemeClr val="bg1"/>
              </a:solidFill>
            </a:endParaRPr>
          </a:p>
          <a:p>
            <a:r>
              <a:rPr lang="cs-CZ" sz="1700" b="1" dirty="0" smtClean="0">
                <a:solidFill>
                  <a:schemeClr val="bg1"/>
                </a:solidFill>
              </a:rPr>
              <a:t>automobil není dokonalou Faradayovou klecí</a:t>
            </a:r>
          </a:p>
          <a:p>
            <a:pPr lvl="1"/>
            <a:r>
              <a:rPr lang="cs-CZ" sz="1300" b="1" dirty="0" smtClean="0">
                <a:solidFill>
                  <a:schemeClr val="bg1"/>
                </a:solidFill>
              </a:rPr>
              <a:t>karosérie má řadu otvorů a plastových součástí snižujících účinnost stínění</a:t>
            </a:r>
          </a:p>
          <a:p>
            <a:pPr lvl="1"/>
            <a:r>
              <a:rPr lang="cs-CZ" sz="1300" b="1" dirty="0" smtClean="0">
                <a:solidFill>
                  <a:schemeClr val="bg1"/>
                </a:solidFill>
              </a:rPr>
              <a:t>elektrické součásti, antény, konektory a vodiče mohou umožnit vstup externích proudů</a:t>
            </a:r>
          </a:p>
          <a:p>
            <a:pPr marL="0" indent="0">
              <a:buNone/>
            </a:pPr>
            <a:r>
              <a:rPr lang="cs-CZ" sz="1700" b="1" dirty="0" smtClean="0">
                <a:solidFill>
                  <a:srgbClr val="FF0000"/>
                </a:solidFill>
              </a:rPr>
              <a:t>Pokud jste při bouřce v automobilu:</a:t>
            </a:r>
          </a:p>
          <a:p>
            <a:r>
              <a:rPr lang="cs-CZ" sz="1700" b="1" dirty="0" smtClean="0">
                <a:solidFill>
                  <a:schemeClr val="bg1"/>
                </a:solidFill>
              </a:rPr>
              <a:t>zastavte na vhodném místě (ne pod stromem!)</a:t>
            </a:r>
          </a:p>
          <a:p>
            <a:r>
              <a:rPr lang="cs-CZ" sz="1700" b="1" dirty="0" smtClean="0">
                <a:solidFill>
                  <a:schemeClr val="bg1"/>
                </a:solidFill>
              </a:rPr>
              <a:t>vypněte motor</a:t>
            </a:r>
          </a:p>
          <a:p>
            <a:r>
              <a:rPr lang="cs-CZ" sz="1700" b="1" dirty="0" smtClean="0">
                <a:solidFill>
                  <a:schemeClr val="bg1"/>
                </a:solidFill>
              </a:rPr>
              <a:t>bezpodmínečně </a:t>
            </a:r>
            <a:r>
              <a:rPr lang="cs-CZ" sz="1700" b="1" dirty="0">
                <a:solidFill>
                  <a:schemeClr val="bg1"/>
                </a:solidFill>
              </a:rPr>
              <a:t>uzavřete okna a </a:t>
            </a:r>
            <a:r>
              <a:rPr lang="cs-CZ" sz="1700" b="1" dirty="0" smtClean="0">
                <a:solidFill>
                  <a:schemeClr val="bg1"/>
                </a:solidFill>
              </a:rPr>
              <a:t>dveře</a:t>
            </a:r>
            <a:endParaRPr lang="cs-CZ" sz="1700" b="1" dirty="0">
              <a:solidFill>
                <a:schemeClr val="bg1"/>
              </a:solidFill>
            </a:endParaRPr>
          </a:p>
          <a:p>
            <a:r>
              <a:rPr lang="cs-CZ" sz="1700" b="1" dirty="0">
                <a:solidFill>
                  <a:schemeClr val="bg1"/>
                </a:solidFill>
              </a:rPr>
              <a:t>vypněte elektrická zařízení (rozhlasový přijímač, </a:t>
            </a:r>
            <a:r>
              <a:rPr lang="cs-CZ" sz="1700" b="1" dirty="0" smtClean="0">
                <a:solidFill>
                  <a:schemeClr val="bg1"/>
                </a:solidFill>
              </a:rPr>
              <a:t>větrák, klimatizaci, mobilní </a:t>
            </a:r>
            <a:r>
              <a:rPr lang="cs-CZ" sz="1700" b="1" dirty="0">
                <a:solidFill>
                  <a:schemeClr val="bg1"/>
                </a:solidFill>
              </a:rPr>
              <a:t>telefon</a:t>
            </a:r>
            <a:r>
              <a:rPr lang="cs-CZ" sz="1700" b="1" dirty="0" smtClean="0">
                <a:solidFill>
                  <a:schemeClr val="bg1"/>
                </a:solidFill>
              </a:rPr>
              <a:t>)</a:t>
            </a:r>
          </a:p>
          <a:p>
            <a:r>
              <a:rPr lang="cs-CZ" sz="1700" b="1" dirty="0" smtClean="0">
                <a:solidFill>
                  <a:schemeClr val="bg1"/>
                </a:solidFill>
              </a:rPr>
              <a:t>bezprostředně </a:t>
            </a:r>
            <a:r>
              <a:rPr lang="cs-CZ" sz="1700" b="1" dirty="0">
                <a:solidFill>
                  <a:schemeClr val="bg1"/>
                </a:solidFill>
              </a:rPr>
              <a:t>po blízkém úderu blesku nesmíte </a:t>
            </a:r>
            <a:r>
              <a:rPr lang="cs-CZ" sz="1700" b="1" dirty="0" smtClean="0">
                <a:solidFill>
                  <a:schemeClr val="bg1"/>
                </a:solidFill>
              </a:rPr>
              <a:t>vystoupit (</a:t>
            </a:r>
            <a:r>
              <a:rPr lang="cs-CZ" sz="1700" b="1" dirty="0">
                <a:solidFill>
                  <a:schemeClr val="bg1"/>
                </a:solidFill>
              </a:rPr>
              <a:t>rozdíl elektrických potenciálů mezi karosérií a zemí může člověka </a:t>
            </a:r>
            <a:r>
              <a:rPr lang="cs-CZ" sz="1700" b="1" dirty="0" smtClean="0">
                <a:solidFill>
                  <a:schemeClr val="bg1"/>
                </a:solidFill>
              </a:rPr>
              <a:t>ohrozit</a:t>
            </a:r>
            <a:r>
              <a:rPr lang="cs-CZ" sz="1700" dirty="0" smtClean="0">
                <a:solidFill>
                  <a:schemeClr val="bg1"/>
                </a:solidFill>
              </a:rPr>
              <a:t>)</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1000" fill="hold"/>
                                        <p:tgtEl>
                                          <p:spTgt spid="15363"/>
                                        </p:tgtEl>
                                        <p:attrNameLst>
                                          <p:attrName>ppt_x</p:attrName>
                                        </p:attrNameLst>
                                      </p:cBhvr>
                                      <p:tavLst>
                                        <p:tav tm="0">
                                          <p:val>
                                            <p:strVal val="0-#ppt_w/2"/>
                                          </p:val>
                                        </p:tav>
                                        <p:tav tm="100000">
                                          <p:val>
                                            <p:strVal val="#ppt_x"/>
                                          </p:val>
                                        </p:tav>
                                      </p:tavLst>
                                    </p:anim>
                                    <p:anim calcmode="lin" valueType="num">
                                      <p:cBhvr additive="base">
                                        <p:cTn id="8" dur="10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364">
                                            <p:txEl>
                                              <p:pRg st="0" end="0"/>
                                            </p:txEl>
                                          </p:spTgt>
                                        </p:tgtEl>
                                        <p:attrNameLst>
                                          <p:attrName>style.visibility</p:attrName>
                                        </p:attrNameLst>
                                      </p:cBhvr>
                                      <p:to>
                                        <p:strVal val="visible"/>
                                      </p:to>
                                    </p:set>
                                    <p:anim calcmode="lin" valueType="num">
                                      <p:cBhvr additive="base">
                                        <p:cTn id="13" dur="500" fill="hold"/>
                                        <p:tgtEl>
                                          <p:spTgt spid="15364">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536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5364">
                                            <p:txEl>
                                              <p:pRg st="1" end="1"/>
                                            </p:txEl>
                                          </p:spTgt>
                                        </p:tgtEl>
                                        <p:attrNameLst>
                                          <p:attrName>style.visibility</p:attrName>
                                        </p:attrNameLst>
                                      </p:cBhvr>
                                      <p:to>
                                        <p:strVal val="visible"/>
                                      </p:to>
                                    </p:set>
                                    <p:anim calcmode="lin" valueType="num">
                                      <p:cBhvr additive="base">
                                        <p:cTn id="19" dur="500" fill="hold"/>
                                        <p:tgtEl>
                                          <p:spTgt spid="15364">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6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5364">
                                            <p:txEl>
                                              <p:pRg st="2" end="2"/>
                                            </p:txEl>
                                          </p:spTgt>
                                        </p:tgtEl>
                                        <p:attrNameLst>
                                          <p:attrName>style.visibility</p:attrName>
                                        </p:attrNameLst>
                                      </p:cBhvr>
                                      <p:to>
                                        <p:strVal val="visible"/>
                                      </p:to>
                                    </p:set>
                                    <p:anim calcmode="lin" valueType="num">
                                      <p:cBhvr additive="base">
                                        <p:cTn id="25" dur="500" fill="hold"/>
                                        <p:tgtEl>
                                          <p:spTgt spid="15364">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36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5364">
                                            <p:txEl>
                                              <p:pRg st="3" end="3"/>
                                            </p:txEl>
                                          </p:spTgt>
                                        </p:tgtEl>
                                        <p:attrNameLst>
                                          <p:attrName>style.visibility</p:attrName>
                                        </p:attrNameLst>
                                      </p:cBhvr>
                                      <p:to>
                                        <p:strVal val="visible"/>
                                      </p:to>
                                    </p:set>
                                    <p:anim calcmode="lin" valueType="num">
                                      <p:cBhvr additive="base">
                                        <p:cTn id="31" dur="500" fill="hold"/>
                                        <p:tgtEl>
                                          <p:spTgt spid="15364">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5364">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5364">
                                            <p:txEl>
                                              <p:pRg st="4" end="4"/>
                                            </p:txEl>
                                          </p:spTgt>
                                        </p:tgtEl>
                                        <p:attrNameLst>
                                          <p:attrName>style.visibility</p:attrName>
                                        </p:attrNameLst>
                                      </p:cBhvr>
                                      <p:to>
                                        <p:strVal val="visible"/>
                                      </p:to>
                                    </p:set>
                                    <p:anim calcmode="lin" valueType="num">
                                      <p:cBhvr additive="base">
                                        <p:cTn id="37" dur="500" fill="hold"/>
                                        <p:tgtEl>
                                          <p:spTgt spid="15364">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36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15364">
                                            <p:txEl>
                                              <p:pRg st="5" end="5"/>
                                            </p:txEl>
                                          </p:spTgt>
                                        </p:tgtEl>
                                        <p:attrNameLst>
                                          <p:attrName>style.visibility</p:attrName>
                                        </p:attrNameLst>
                                      </p:cBhvr>
                                      <p:to>
                                        <p:strVal val="visible"/>
                                      </p:to>
                                    </p:set>
                                    <p:anim calcmode="lin" valueType="num">
                                      <p:cBhvr additive="base">
                                        <p:cTn id="43" dur="500" fill="hold"/>
                                        <p:tgtEl>
                                          <p:spTgt spid="15364">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536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15364">
                                            <p:txEl>
                                              <p:pRg st="6" end="6"/>
                                            </p:txEl>
                                          </p:spTgt>
                                        </p:tgtEl>
                                        <p:attrNameLst>
                                          <p:attrName>style.visibility</p:attrName>
                                        </p:attrNameLst>
                                      </p:cBhvr>
                                      <p:to>
                                        <p:strVal val="visible"/>
                                      </p:to>
                                    </p:set>
                                    <p:anim calcmode="lin" valueType="num">
                                      <p:cBhvr additive="base">
                                        <p:cTn id="49" dur="500" fill="hold"/>
                                        <p:tgtEl>
                                          <p:spTgt spid="15364">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15364">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9" fill="hold" nodeType="clickEffect">
                                  <p:stCondLst>
                                    <p:cond delay="0"/>
                                  </p:stCondLst>
                                  <p:childTnLst>
                                    <p:set>
                                      <p:cBhvr>
                                        <p:cTn id="54" dur="1" fill="hold">
                                          <p:stCondLst>
                                            <p:cond delay="0"/>
                                          </p:stCondLst>
                                        </p:cTn>
                                        <p:tgtEl>
                                          <p:spTgt spid="15364">
                                            <p:txEl>
                                              <p:pRg st="7" end="7"/>
                                            </p:txEl>
                                          </p:spTgt>
                                        </p:tgtEl>
                                        <p:attrNameLst>
                                          <p:attrName>style.visibility</p:attrName>
                                        </p:attrNameLst>
                                      </p:cBhvr>
                                      <p:to>
                                        <p:strVal val="visible"/>
                                      </p:to>
                                    </p:set>
                                    <p:anim calcmode="lin" valueType="num">
                                      <p:cBhvr additive="base">
                                        <p:cTn id="55" dur="500" fill="hold"/>
                                        <p:tgtEl>
                                          <p:spTgt spid="15364">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15364">
                                            <p:txEl>
                                              <p:pRg st="7" end="7"/>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9" fill="hold" nodeType="clickEffect">
                                  <p:stCondLst>
                                    <p:cond delay="0"/>
                                  </p:stCondLst>
                                  <p:childTnLst>
                                    <p:set>
                                      <p:cBhvr>
                                        <p:cTn id="60" dur="1" fill="hold">
                                          <p:stCondLst>
                                            <p:cond delay="0"/>
                                          </p:stCondLst>
                                        </p:cTn>
                                        <p:tgtEl>
                                          <p:spTgt spid="15364">
                                            <p:txEl>
                                              <p:pRg st="8" end="8"/>
                                            </p:txEl>
                                          </p:spTgt>
                                        </p:tgtEl>
                                        <p:attrNameLst>
                                          <p:attrName>style.visibility</p:attrName>
                                        </p:attrNameLst>
                                      </p:cBhvr>
                                      <p:to>
                                        <p:strVal val="visible"/>
                                      </p:to>
                                    </p:set>
                                    <p:anim calcmode="lin" valueType="num">
                                      <p:cBhvr additive="base">
                                        <p:cTn id="61" dur="500" fill="hold"/>
                                        <p:tgtEl>
                                          <p:spTgt spid="15364">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15364">
                                            <p:txEl>
                                              <p:pRg st="8" end="8"/>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9" fill="hold" nodeType="clickEffect">
                                  <p:stCondLst>
                                    <p:cond delay="0"/>
                                  </p:stCondLst>
                                  <p:childTnLst>
                                    <p:set>
                                      <p:cBhvr>
                                        <p:cTn id="66" dur="1" fill="hold">
                                          <p:stCondLst>
                                            <p:cond delay="0"/>
                                          </p:stCondLst>
                                        </p:cTn>
                                        <p:tgtEl>
                                          <p:spTgt spid="15364">
                                            <p:txEl>
                                              <p:pRg st="9" end="9"/>
                                            </p:txEl>
                                          </p:spTgt>
                                        </p:tgtEl>
                                        <p:attrNameLst>
                                          <p:attrName>style.visibility</p:attrName>
                                        </p:attrNameLst>
                                      </p:cBhvr>
                                      <p:to>
                                        <p:strVal val="visible"/>
                                      </p:to>
                                    </p:set>
                                    <p:anim calcmode="lin" valueType="num">
                                      <p:cBhvr additive="base">
                                        <p:cTn id="67" dur="500" fill="hold"/>
                                        <p:tgtEl>
                                          <p:spTgt spid="15364">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15364">
                                            <p:txEl>
                                              <p:pRg st="9" end="9"/>
                                            </p:txEl>
                                          </p:spTgt>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9" fill="hold" nodeType="clickEffect">
                                  <p:stCondLst>
                                    <p:cond delay="0"/>
                                  </p:stCondLst>
                                  <p:childTnLst>
                                    <p:set>
                                      <p:cBhvr>
                                        <p:cTn id="72" dur="1" fill="hold">
                                          <p:stCondLst>
                                            <p:cond delay="0"/>
                                          </p:stCondLst>
                                        </p:cTn>
                                        <p:tgtEl>
                                          <p:spTgt spid="15364">
                                            <p:txEl>
                                              <p:pRg st="10" end="10"/>
                                            </p:txEl>
                                          </p:spTgt>
                                        </p:tgtEl>
                                        <p:attrNameLst>
                                          <p:attrName>style.visibility</p:attrName>
                                        </p:attrNameLst>
                                      </p:cBhvr>
                                      <p:to>
                                        <p:strVal val="visible"/>
                                      </p:to>
                                    </p:set>
                                    <p:anim calcmode="lin" valueType="num">
                                      <p:cBhvr additive="base">
                                        <p:cTn id="73" dur="500" fill="hold"/>
                                        <p:tgtEl>
                                          <p:spTgt spid="15364">
                                            <p:txEl>
                                              <p:pRg st="10" end="10"/>
                                            </p:txEl>
                                          </p:spTgt>
                                        </p:tgtEl>
                                        <p:attrNameLst>
                                          <p:attrName>ppt_x</p:attrName>
                                        </p:attrNameLst>
                                      </p:cBhvr>
                                      <p:tavLst>
                                        <p:tav tm="0">
                                          <p:val>
                                            <p:strVal val="0-#ppt_w/2"/>
                                          </p:val>
                                        </p:tav>
                                        <p:tav tm="100000">
                                          <p:val>
                                            <p:strVal val="#ppt_x"/>
                                          </p:val>
                                        </p:tav>
                                      </p:tavLst>
                                    </p:anim>
                                    <p:anim calcmode="lin" valueType="num">
                                      <p:cBhvr additive="base">
                                        <p:cTn id="74" dur="500" fill="hold"/>
                                        <p:tgtEl>
                                          <p:spTgt spid="15364">
                                            <p:txEl>
                                              <p:pRg st="10" end="10"/>
                                            </p:txEl>
                                          </p:spTgt>
                                        </p:tgtEl>
                                        <p:attrNameLst>
                                          <p:attrName>ppt_y</p:attrName>
                                        </p:attrNameLst>
                                      </p:cBhvr>
                                      <p:tavLst>
                                        <p:tav tm="0">
                                          <p:val>
                                            <p:strVal val="0-#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9" fill="hold" nodeType="clickEffect">
                                  <p:stCondLst>
                                    <p:cond delay="0"/>
                                  </p:stCondLst>
                                  <p:childTnLst>
                                    <p:set>
                                      <p:cBhvr>
                                        <p:cTn id="78" dur="1" fill="hold">
                                          <p:stCondLst>
                                            <p:cond delay="0"/>
                                          </p:stCondLst>
                                        </p:cTn>
                                        <p:tgtEl>
                                          <p:spTgt spid="15364">
                                            <p:txEl>
                                              <p:pRg st="11" end="11"/>
                                            </p:txEl>
                                          </p:spTgt>
                                        </p:tgtEl>
                                        <p:attrNameLst>
                                          <p:attrName>style.visibility</p:attrName>
                                        </p:attrNameLst>
                                      </p:cBhvr>
                                      <p:to>
                                        <p:strVal val="visible"/>
                                      </p:to>
                                    </p:set>
                                    <p:anim calcmode="lin" valueType="num">
                                      <p:cBhvr additive="base">
                                        <p:cTn id="79" dur="500" fill="hold"/>
                                        <p:tgtEl>
                                          <p:spTgt spid="15364">
                                            <p:txEl>
                                              <p:pRg st="11" end="11"/>
                                            </p:txEl>
                                          </p:spTgt>
                                        </p:tgtEl>
                                        <p:attrNameLst>
                                          <p:attrName>ppt_x</p:attrName>
                                        </p:attrNameLst>
                                      </p:cBhvr>
                                      <p:tavLst>
                                        <p:tav tm="0">
                                          <p:val>
                                            <p:strVal val="0-#ppt_w/2"/>
                                          </p:val>
                                        </p:tav>
                                        <p:tav tm="100000">
                                          <p:val>
                                            <p:strVal val="#ppt_x"/>
                                          </p:val>
                                        </p:tav>
                                      </p:tavLst>
                                    </p:anim>
                                    <p:anim calcmode="lin" valueType="num">
                                      <p:cBhvr additive="base">
                                        <p:cTn id="80" dur="500" fill="hold"/>
                                        <p:tgtEl>
                                          <p:spTgt spid="15364">
                                            <p:txEl>
                                              <p:pRg st="11" end="11"/>
                                            </p:txEl>
                                          </p:spTgt>
                                        </p:tgtEl>
                                        <p:attrNameLst>
                                          <p:attrName>ppt_y</p:attrName>
                                        </p:attrNameLst>
                                      </p:cBhvr>
                                      <p:tavLst>
                                        <p:tav tm="0">
                                          <p:val>
                                            <p:strVal val="0-#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additive="base">
                                        <p:cTn id="85" dur="500" fill="hold"/>
                                        <p:tgtEl>
                                          <p:spTgt spid="4"/>
                                        </p:tgtEl>
                                        <p:attrNameLst>
                                          <p:attrName>ppt_x</p:attrName>
                                        </p:attrNameLst>
                                      </p:cBhvr>
                                      <p:tavLst>
                                        <p:tav tm="0">
                                          <p:val>
                                            <p:strVal val="#ppt_x"/>
                                          </p:val>
                                        </p:tav>
                                        <p:tav tm="100000">
                                          <p:val>
                                            <p:strVal val="#ppt_x"/>
                                          </p:val>
                                        </p:tav>
                                      </p:tavLst>
                                    </p:anim>
                                    <p:anim calcmode="lin" valueType="num">
                                      <p:cBhvr additive="base">
                                        <p:cTn id="8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p:cNvGrpSpPr>
          <p:nvPr/>
        </p:nvGrpSpPr>
        <p:grpSpPr bwMode="auto">
          <a:xfrm>
            <a:off x="7695828" y="4406662"/>
            <a:ext cx="836612" cy="2146300"/>
            <a:chOff x="635" y="325"/>
            <a:chExt cx="527" cy="1352"/>
          </a:xfrm>
        </p:grpSpPr>
        <p:sp>
          <p:nvSpPr>
            <p:cNvPr id="5" name="Rectangle 5"/>
            <p:cNvSpPr>
              <a:spLocks noChangeArrowheads="1"/>
            </p:cNvSpPr>
            <p:nvPr/>
          </p:nvSpPr>
          <p:spPr bwMode="auto">
            <a:xfrm>
              <a:off x="902" y="1265"/>
              <a:ext cx="203" cy="205"/>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6" name="AutoShape 6"/>
            <p:cNvSpPr>
              <a:spLocks noChangeArrowheads="1"/>
            </p:cNvSpPr>
            <p:nvPr/>
          </p:nvSpPr>
          <p:spPr bwMode="auto">
            <a:xfrm rot="10800000">
              <a:off x="752" y="325"/>
              <a:ext cx="405" cy="405"/>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7" name="AutoShape 7"/>
            <p:cNvSpPr>
              <a:spLocks noChangeArrowheads="1"/>
            </p:cNvSpPr>
            <p:nvPr/>
          </p:nvSpPr>
          <p:spPr bwMode="auto">
            <a:xfrm rot="10800000">
              <a:off x="881" y="1052"/>
              <a:ext cx="281" cy="28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8" name="AutoShape 8"/>
            <p:cNvSpPr>
              <a:spLocks noChangeArrowheads="1"/>
            </p:cNvSpPr>
            <p:nvPr/>
          </p:nvSpPr>
          <p:spPr bwMode="auto">
            <a:xfrm rot="-5400000">
              <a:off x="636" y="635"/>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9" name="AutoShape 9"/>
            <p:cNvSpPr>
              <a:spLocks noChangeArrowheads="1"/>
            </p:cNvSpPr>
            <p:nvPr/>
          </p:nvSpPr>
          <p:spPr bwMode="auto">
            <a:xfrm>
              <a:off x="844" y="416"/>
              <a:ext cx="200" cy="199"/>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0" name="AutoShape 10"/>
            <p:cNvSpPr>
              <a:spLocks noChangeArrowheads="1"/>
            </p:cNvSpPr>
            <p:nvPr/>
          </p:nvSpPr>
          <p:spPr bwMode="auto">
            <a:xfrm flipH="1">
              <a:off x="871" y="1481"/>
              <a:ext cx="198" cy="19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1" name="Freeform 11"/>
            <p:cNvSpPr>
              <a:spLocks/>
            </p:cNvSpPr>
            <p:nvPr/>
          </p:nvSpPr>
          <p:spPr bwMode="auto">
            <a:xfrm>
              <a:off x="680" y="1046"/>
              <a:ext cx="403" cy="212"/>
            </a:xfrm>
            <a:custGeom>
              <a:avLst/>
              <a:gdLst>
                <a:gd name="T0" fmla="*/ 0 w 403"/>
                <a:gd name="T1" fmla="*/ 0 h 212"/>
                <a:gd name="T2" fmla="*/ 211 w 403"/>
                <a:gd name="T3" fmla="*/ 211 h 212"/>
                <a:gd name="T4" fmla="*/ 402 w 403"/>
                <a:gd name="T5" fmla="*/ 211 h 212"/>
                <a:gd name="T6" fmla="*/ 399 w 403"/>
                <a:gd name="T7" fmla="*/ 208 h 212"/>
                <a:gd name="T8" fmla="*/ 192 w 403"/>
                <a:gd name="T9" fmla="*/ 1 h 212"/>
                <a:gd name="T10" fmla="*/ 186 w 403"/>
                <a:gd name="T11" fmla="*/ 1 h 212"/>
                <a:gd name="T12" fmla="*/ 1 w 403"/>
                <a:gd name="T13" fmla="*/ 1 h 212"/>
                <a:gd name="T14" fmla="*/ 0 w 403"/>
                <a:gd name="T15" fmla="*/ 0 h 212"/>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12"/>
                <a:gd name="T26" fmla="*/ 403 w 403"/>
                <a:gd name="T27" fmla="*/ 212 h 2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12">
                  <a:moveTo>
                    <a:pt x="0" y="0"/>
                  </a:moveTo>
                  <a:lnTo>
                    <a:pt x="211" y="211"/>
                  </a:lnTo>
                  <a:lnTo>
                    <a:pt x="402" y="211"/>
                  </a:lnTo>
                  <a:lnTo>
                    <a:pt x="399" y="208"/>
                  </a:lnTo>
                  <a:lnTo>
                    <a:pt x="192" y="1"/>
                  </a:lnTo>
                  <a:lnTo>
                    <a:pt x="186" y="1"/>
                  </a:lnTo>
                  <a:lnTo>
                    <a:pt x="1" y="1"/>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sp>
        <p:nvSpPr>
          <p:cNvPr id="16387" name="Nadpis 1"/>
          <p:cNvSpPr>
            <a:spLocks noGrp="1"/>
          </p:cNvSpPr>
          <p:nvPr>
            <p:ph type="title"/>
          </p:nvPr>
        </p:nvSpPr>
        <p:spPr>
          <a:xfrm>
            <a:off x="1206500" y="199556"/>
            <a:ext cx="7086600" cy="1276350"/>
          </a:xfrm>
        </p:spPr>
        <p:txBody>
          <a:bodyPr/>
          <a:lstStyle/>
          <a:p>
            <a:r>
              <a:rPr lang="cs-CZ" sz="4000" dirty="0" smtClean="0">
                <a:solidFill>
                  <a:srgbClr val="669900"/>
                </a:solidFill>
              </a:rPr>
              <a:t>Člověk v krajině</a:t>
            </a:r>
            <a:endParaRPr lang="cs-CZ" sz="4000" dirty="0" smtClean="0"/>
          </a:p>
        </p:txBody>
      </p:sp>
      <p:sp>
        <p:nvSpPr>
          <p:cNvPr id="16388" name="Zástupný symbol pro obsah 2"/>
          <p:cNvSpPr>
            <a:spLocks noGrp="1"/>
          </p:cNvSpPr>
          <p:nvPr>
            <p:ph idx="1"/>
          </p:nvPr>
        </p:nvSpPr>
        <p:spPr>
          <a:xfrm>
            <a:off x="634057" y="1412776"/>
            <a:ext cx="7826375" cy="4320480"/>
          </a:xfrm>
        </p:spPr>
        <p:txBody>
          <a:bodyPr/>
          <a:lstStyle/>
          <a:p>
            <a:pPr marL="0" indent="0">
              <a:buNone/>
            </a:pPr>
            <a:r>
              <a:rPr lang="cs-CZ" sz="2000" dirty="0" smtClean="0">
                <a:solidFill>
                  <a:schemeClr val="bg1"/>
                </a:solidFill>
              </a:rPr>
              <a:t>Bouřka je obvykle provázena deštěm, příp. i krupobitím (to jsou pouze nepříjemnosti – člověka obvykle neohrožují)</a:t>
            </a:r>
          </a:p>
          <a:p>
            <a:pPr marL="0" indent="0">
              <a:buNone/>
            </a:pPr>
            <a:r>
              <a:rPr lang="cs-CZ" sz="2000" dirty="0" smtClean="0">
                <a:solidFill>
                  <a:schemeClr val="bg1"/>
                </a:solidFill>
              </a:rPr>
              <a:t>Člověk v krajině je při bouřce ohrožen:</a:t>
            </a:r>
          </a:p>
          <a:p>
            <a:r>
              <a:rPr lang="cs-CZ" sz="2000" dirty="0">
                <a:solidFill>
                  <a:srgbClr val="FF0000"/>
                </a:solidFill>
              </a:rPr>
              <a:t>přímým zásahem</a:t>
            </a:r>
            <a:r>
              <a:rPr lang="cs-CZ" sz="2000" dirty="0">
                <a:solidFill>
                  <a:schemeClr val="bg1"/>
                </a:solidFill>
              </a:rPr>
              <a:t> </a:t>
            </a:r>
            <a:r>
              <a:rPr lang="cs-CZ" sz="2000" dirty="0" smtClean="0">
                <a:solidFill>
                  <a:schemeClr val="bg1"/>
                </a:solidFill>
              </a:rPr>
              <a:t>blesku </a:t>
            </a:r>
            <a:r>
              <a:rPr lang="cs-CZ" sz="2000" dirty="0">
                <a:solidFill>
                  <a:schemeClr val="bg1"/>
                </a:solidFill>
              </a:rPr>
              <a:t>nebo některou z jeho bočních větví, kdy se ocitne přímo v dráze </a:t>
            </a:r>
            <a:r>
              <a:rPr lang="cs-CZ" sz="2000" dirty="0" smtClean="0">
                <a:solidFill>
                  <a:schemeClr val="bg1"/>
                </a:solidFill>
              </a:rPr>
              <a:t>blesku;</a:t>
            </a:r>
            <a:br>
              <a:rPr lang="cs-CZ" sz="2000" dirty="0" smtClean="0">
                <a:solidFill>
                  <a:schemeClr val="bg1"/>
                </a:solidFill>
              </a:rPr>
            </a:br>
            <a:r>
              <a:rPr lang="cs-CZ" sz="2000" dirty="0" smtClean="0">
                <a:solidFill>
                  <a:schemeClr val="bg1"/>
                </a:solidFill>
              </a:rPr>
              <a:t>přímý </a:t>
            </a:r>
            <a:r>
              <a:rPr lang="cs-CZ" sz="2000" dirty="0">
                <a:solidFill>
                  <a:schemeClr val="bg1"/>
                </a:solidFill>
              </a:rPr>
              <a:t>zásah představuje největší objektivní </a:t>
            </a:r>
            <a:r>
              <a:rPr lang="cs-CZ" sz="2000" dirty="0" smtClean="0">
                <a:solidFill>
                  <a:schemeClr val="bg1"/>
                </a:solidFill>
              </a:rPr>
              <a:t>nebezpečí; </a:t>
            </a:r>
            <a:br>
              <a:rPr lang="cs-CZ" sz="2000" dirty="0" smtClean="0">
                <a:solidFill>
                  <a:schemeClr val="bg1"/>
                </a:solidFill>
              </a:rPr>
            </a:br>
            <a:r>
              <a:rPr lang="cs-CZ" sz="2000" dirty="0" smtClean="0">
                <a:solidFill>
                  <a:schemeClr val="bg1"/>
                </a:solidFill>
              </a:rPr>
              <a:t>lze </a:t>
            </a:r>
            <a:r>
              <a:rPr lang="cs-CZ" sz="2000" dirty="0">
                <a:solidFill>
                  <a:schemeClr val="bg1"/>
                </a:solidFill>
              </a:rPr>
              <a:t>se před ním částečně chránit způsobem chování a výběrem vhodného přírodního úkrytu</a:t>
            </a:r>
            <a:r>
              <a:rPr lang="cs-CZ" sz="2000" dirty="0" smtClean="0">
                <a:solidFill>
                  <a:schemeClr val="bg1"/>
                </a:solidFill>
              </a:rPr>
              <a:t> </a:t>
            </a:r>
          </a:p>
          <a:p>
            <a:r>
              <a:rPr lang="cs-CZ" sz="2000" dirty="0" smtClean="0">
                <a:solidFill>
                  <a:srgbClr val="FF0000"/>
                </a:solidFill>
              </a:rPr>
              <a:t>nepřímým </a:t>
            </a:r>
            <a:r>
              <a:rPr lang="cs-CZ" sz="2000" dirty="0">
                <a:solidFill>
                  <a:srgbClr val="FF0000"/>
                </a:solidFill>
              </a:rPr>
              <a:t>zásahem</a:t>
            </a:r>
            <a:r>
              <a:rPr lang="cs-CZ" sz="2000" dirty="0">
                <a:solidFill>
                  <a:schemeClr val="bg1"/>
                </a:solidFill>
              </a:rPr>
              <a:t> způsobeným zemními proudy a parazitními výboji, které mohou člověka zasáhnout i velice daleko od místa úderu </a:t>
            </a:r>
            <a:r>
              <a:rPr lang="cs-CZ" sz="2000" dirty="0" smtClean="0">
                <a:solidFill>
                  <a:schemeClr val="bg1"/>
                </a:solidFill>
              </a:rPr>
              <a:t>blesku;</a:t>
            </a:r>
            <a:br>
              <a:rPr lang="cs-CZ" sz="2000" dirty="0" smtClean="0">
                <a:solidFill>
                  <a:schemeClr val="bg1"/>
                </a:solidFill>
              </a:rPr>
            </a:br>
            <a:r>
              <a:rPr lang="cs-CZ" sz="2000" dirty="0" smtClean="0">
                <a:solidFill>
                  <a:schemeClr val="bg1"/>
                </a:solidFill>
              </a:rPr>
              <a:t>před </a:t>
            </a:r>
            <a:r>
              <a:rPr lang="cs-CZ" sz="2000" dirty="0">
                <a:solidFill>
                  <a:schemeClr val="bg1"/>
                </a:solidFill>
              </a:rPr>
              <a:t>nepřímým zásahem se lze ochránit zaujetím vhodné polohy těla v </a:t>
            </a:r>
            <a:r>
              <a:rPr lang="cs-CZ" sz="2000" dirty="0" smtClean="0">
                <a:solidFill>
                  <a:schemeClr val="bg1"/>
                </a:solidFill>
              </a:rPr>
              <a:t>úkrytu</a:t>
            </a:r>
            <a:endParaRPr lang="cs-CZ" sz="2000" dirty="0">
              <a:solidFill>
                <a:schemeClr val="bg1"/>
              </a:solidFill>
            </a:endParaRPr>
          </a:p>
          <a:p>
            <a:endParaRPr lang="cs-CZ" sz="2000" dirty="0" smtClean="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0-#ppt_w/2"/>
                                          </p:val>
                                        </p:tav>
                                        <p:tav tm="100000">
                                          <p:val>
                                            <p:strVal val="#ppt_x"/>
                                          </p:val>
                                        </p:tav>
                                      </p:tavLst>
                                    </p:anim>
                                    <p:anim calcmode="lin" valueType="num">
                                      <p:cBhvr additive="base">
                                        <p:cTn id="8" dur="500" fill="hold"/>
                                        <p:tgtEl>
                                          <p:spTgt spid="1638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6388">
                                            <p:txEl>
                                              <p:pRg st="0" end="0"/>
                                            </p:txEl>
                                          </p:spTgt>
                                        </p:tgtEl>
                                        <p:attrNameLst>
                                          <p:attrName>style.visibility</p:attrName>
                                        </p:attrNameLst>
                                      </p:cBhvr>
                                      <p:to>
                                        <p:strVal val="visible"/>
                                      </p:to>
                                    </p:set>
                                    <p:anim calcmode="lin" valueType="num">
                                      <p:cBhvr additive="base">
                                        <p:cTn id="13" dur="500" fill="hold"/>
                                        <p:tgtEl>
                                          <p:spTgt spid="16388">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6388">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16388">
                                            <p:txEl>
                                              <p:pRg st="1" end="1"/>
                                            </p:txEl>
                                          </p:spTgt>
                                        </p:tgtEl>
                                        <p:attrNameLst>
                                          <p:attrName>style.visibility</p:attrName>
                                        </p:attrNameLst>
                                      </p:cBhvr>
                                      <p:to>
                                        <p:strVal val="visible"/>
                                      </p:to>
                                    </p:set>
                                    <p:anim calcmode="lin" valueType="num">
                                      <p:cBhvr additive="base">
                                        <p:cTn id="19" dur="500" fill="hold"/>
                                        <p:tgtEl>
                                          <p:spTgt spid="16388">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6388">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16388">
                                            <p:txEl>
                                              <p:pRg st="2" end="2"/>
                                            </p:txEl>
                                          </p:spTgt>
                                        </p:tgtEl>
                                        <p:attrNameLst>
                                          <p:attrName>style.visibility</p:attrName>
                                        </p:attrNameLst>
                                      </p:cBhvr>
                                      <p:to>
                                        <p:strVal val="visible"/>
                                      </p:to>
                                    </p:set>
                                    <p:anim calcmode="lin" valueType="num">
                                      <p:cBhvr additive="base">
                                        <p:cTn id="25" dur="500" fill="hold"/>
                                        <p:tgtEl>
                                          <p:spTgt spid="16388">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6388">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16388">
                                            <p:txEl>
                                              <p:pRg st="3" end="3"/>
                                            </p:txEl>
                                          </p:spTgt>
                                        </p:tgtEl>
                                        <p:attrNameLst>
                                          <p:attrName>style.visibility</p:attrName>
                                        </p:attrNameLst>
                                      </p:cBhvr>
                                      <p:to>
                                        <p:strVal val="visible"/>
                                      </p:to>
                                    </p:set>
                                    <p:anim calcmode="lin" valueType="num">
                                      <p:cBhvr additive="base">
                                        <p:cTn id="31" dur="500" fill="hold"/>
                                        <p:tgtEl>
                                          <p:spTgt spid="16388">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6388">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1+#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Skupina 3"/>
          <p:cNvGrpSpPr/>
          <p:nvPr/>
        </p:nvGrpSpPr>
        <p:grpSpPr>
          <a:xfrm>
            <a:off x="7161301" y="5032600"/>
            <a:ext cx="1597025" cy="1339850"/>
            <a:chOff x="6172200" y="4800600"/>
            <a:chExt cx="1597025" cy="1339850"/>
          </a:xfrm>
        </p:grpSpPr>
        <p:sp>
          <p:nvSpPr>
            <p:cNvPr id="5" name="AutoShape 21"/>
            <p:cNvSpPr>
              <a:spLocks noChangeArrowheads="1"/>
            </p:cNvSpPr>
            <p:nvPr/>
          </p:nvSpPr>
          <p:spPr bwMode="auto">
            <a:xfrm rot="18900000" flipH="1">
              <a:off x="6172200" y="4800600"/>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grpSp>
          <p:nvGrpSpPr>
            <p:cNvPr id="6" name="Group 14"/>
            <p:cNvGrpSpPr>
              <a:grpSpLocks/>
            </p:cNvGrpSpPr>
            <p:nvPr/>
          </p:nvGrpSpPr>
          <p:grpSpPr bwMode="auto">
            <a:xfrm>
              <a:off x="6477000" y="5181600"/>
              <a:ext cx="1292225" cy="958850"/>
              <a:chOff x="1804" y="2390"/>
              <a:chExt cx="814" cy="604"/>
            </a:xfrm>
          </p:grpSpPr>
          <p:sp>
            <p:nvSpPr>
              <p:cNvPr id="7" name="Rectangle 15"/>
              <p:cNvSpPr>
                <a:spLocks noChangeArrowheads="1"/>
              </p:cNvSpPr>
              <p:nvPr/>
            </p:nvSpPr>
            <p:spPr bwMode="auto">
              <a:xfrm>
                <a:off x="2415" y="2788"/>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8" name="AutoShape 16"/>
              <p:cNvSpPr>
                <a:spLocks noChangeArrowheads="1"/>
              </p:cNvSpPr>
              <p:nvPr/>
            </p:nvSpPr>
            <p:spPr bwMode="auto">
              <a:xfrm rot="8100000">
                <a:off x="1913" y="2390"/>
                <a:ext cx="406"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9" name="AutoShape 17"/>
              <p:cNvSpPr>
                <a:spLocks noChangeArrowheads="1"/>
              </p:cNvSpPr>
              <p:nvPr/>
            </p:nvSpPr>
            <p:spPr bwMode="auto">
              <a:xfrm rot="10800000">
                <a:off x="1999" y="2588"/>
                <a:ext cx="406"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0" name="AutoShape 18"/>
              <p:cNvSpPr>
                <a:spLocks noChangeArrowheads="1"/>
              </p:cNvSpPr>
              <p:nvPr/>
            </p:nvSpPr>
            <p:spPr bwMode="auto">
              <a:xfrm rot="-5400000">
                <a:off x="1814" y="2790"/>
                <a:ext cx="198"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1" name="AutoShape 19"/>
              <p:cNvSpPr>
                <a:spLocks noChangeArrowheads="1"/>
              </p:cNvSpPr>
              <p:nvPr/>
            </p:nvSpPr>
            <p:spPr bwMode="auto">
              <a:xfrm rot="5400000" flipH="1">
                <a:off x="2213" y="2788"/>
                <a:ext cx="202"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2" name="Freeform 20"/>
              <p:cNvSpPr>
                <a:spLocks/>
              </p:cNvSpPr>
              <p:nvPr/>
            </p:nvSpPr>
            <p:spPr bwMode="auto">
              <a:xfrm>
                <a:off x="1804" y="2577"/>
                <a:ext cx="403" cy="211"/>
              </a:xfrm>
              <a:custGeom>
                <a:avLst/>
                <a:gdLst>
                  <a:gd name="T0" fmla="*/ 0 w 403"/>
                  <a:gd name="T1" fmla="*/ 0 h 211"/>
                  <a:gd name="T2" fmla="*/ 211 w 403"/>
                  <a:gd name="T3" fmla="*/ 210 h 211"/>
                  <a:gd name="T4" fmla="*/ 402 w 403"/>
                  <a:gd name="T5" fmla="*/ 210 h 211"/>
                  <a:gd name="T6" fmla="*/ 399 w 403"/>
                  <a:gd name="T7" fmla="*/ 208 h 211"/>
                  <a:gd name="T8" fmla="*/ 192 w 403"/>
                  <a:gd name="T9" fmla="*/ 0 h 211"/>
                  <a:gd name="T10" fmla="*/ 186 w 403"/>
                  <a:gd name="T11" fmla="*/ 0 h 211"/>
                  <a:gd name="T12" fmla="*/ 1 w 403"/>
                  <a:gd name="T13" fmla="*/ 0 h 211"/>
                  <a:gd name="T14" fmla="*/ 0 w 403"/>
                  <a:gd name="T15" fmla="*/ 0 h 211"/>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11"/>
                  <a:gd name="T26" fmla="*/ 403 w 403"/>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11">
                    <a:moveTo>
                      <a:pt x="0" y="0"/>
                    </a:moveTo>
                    <a:lnTo>
                      <a:pt x="211" y="210"/>
                    </a:lnTo>
                    <a:lnTo>
                      <a:pt x="402" y="210"/>
                    </a:lnTo>
                    <a:lnTo>
                      <a:pt x="399" y="208"/>
                    </a:lnTo>
                    <a:lnTo>
                      <a:pt x="192" y="0"/>
                    </a:lnTo>
                    <a:lnTo>
                      <a:pt x="186" y="0"/>
                    </a:lnTo>
                    <a:lnTo>
                      <a:pt x="1" y="0"/>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grpSp>
      <p:sp>
        <p:nvSpPr>
          <p:cNvPr id="15363" name="Nadpis 1"/>
          <p:cNvSpPr>
            <a:spLocks noGrp="1"/>
          </p:cNvSpPr>
          <p:nvPr>
            <p:ph type="title"/>
          </p:nvPr>
        </p:nvSpPr>
        <p:spPr>
          <a:xfrm>
            <a:off x="1206500" y="136426"/>
            <a:ext cx="7086600" cy="1276350"/>
          </a:xfrm>
        </p:spPr>
        <p:txBody>
          <a:bodyPr/>
          <a:lstStyle/>
          <a:p>
            <a:r>
              <a:rPr lang="cs-CZ" sz="4000" dirty="0" smtClean="0">
                <a:solidFill>
                  <a:srgbClr val="669900"/>
                </a:solidFill>
              </a:rPr>
              <a:t>Zprávy o zasažení bleskem</a:t>
            </a:r>
          </a:p>
        </p:txBody>
      </p:sp>
      <p:sp>
        <p:nvSpPr>
          <p:cNvPr id="15364" name="Zástupný symbol pro obsah 2"/>
          <p:cNvSpPr>
            <a:spLocks noGrp="1"/>
          </p:cNvSpPr>
          <p:nvPr>
            <p:ph idx="1"/>
          </p:nvPr>
        </p:nvSpPr>
        <p:spPr>
          <a:xfrm>
            <a:off x="674688" y="1340768"/>
            <a:ext cx="7826375" cy="5184576"/>
          </a:xfrm>
        </p:spPr>
        <p:txBody>
          <a:bodyPr/>
          <a:lstStyle/>
          <a:p>
            <a:r>
              <a:rPr lang="cs-CZ" sz="1500" b="1" dirty="0">
                <a:solidFill>
                  <a:schemeClr val="bg1"/>
                </a:solidFill>
              </a:rPr>
              <a:t>blesk zasáhl </a:t>
            </a:r>
            <a:r>
              <a:rPr lang="cs-CZ" sz="1500" b="1" dirty="0" smtClean="0">
                <a:solidFill>
                  <a:schemeClr val="bg1"/>
                </a:solidFill>
              </a:rPr>
              <a:t>4 lidi </a:t>
            </a:r>
            <a:r>
              <a:rPr lang="cs-CZ" sz="1500" b="1" dirty="0">
                <a:solidFill>
                  <a:schemeClr val="bg1"/>
                </a:solidFill>
              </a:rPr>
              <a:t>při fotbalovém zápase v </a:t>
            </a:r>
            <a:r>
              <a:rPr lang="cs-CZ" sz="1500" b="1" dirty="0" err="1" smtClean="0">
                <a:solidFill>
                  <a:schemeClr val="bg1"/>
                </a:solidFill>
              </a:rPr>
              <a:t>Hoppstädten</a:t>
            </a:r>
            <a:r>
              <a:rPr lang="cs-CZ" sz="1500" b="1" dirty="0" smtClean="0">
                <a:solidFill>
                  <a:schemeClr val="bg1"/>
                </a:solidFill>
              </a:rPr>
              <a:t>; blesk </a:t>
            </a:r>
            <a:r>
              <a:rPr lang="cs-CZ" sz="1500" b="1" dirty="0">
                <a:solidFill>
                  <a:schemeClr val="bg1"/>
                </a:solidFill>
              </a:rPr>
              <a:t>podle svědků přišel doslova z čistého </a:t>
            </a:r>
            <a:r>
              <a:rPr lang="cs-CZ" sz="1500" b="1" dirty="0" smtClean="0">
                <a:solidFill>
                  <a:schemeClr val="bg1"/>
                </a:solidFill>
              </a:rPr>
              <a:t>nebe</a:t>
            </a:r>
          </a:p>
          <a:p>
            <a:r>
              <a:rPr lang="cs-CZ" sz="1500" b="1" dirty="0">
                <a:solidFill>
                  <a:schemeClr val="bg1"/>
                </a:solidFill>
              </a:rPr>
              <a:t>nad </a:t>
            </a:r>
            <a:r>
              <a:rPr lang="cs-CZ" sz="1500" b="1" dirty="0" smtClean="0">
                <a:solidFill>
                  <a:schemeClr val="bg1"/>
                </a:solidFill>
              </a:rPr>
              <a:t>Paříž se </a:t>
            </a:r>
            <a:r>
              <a:rPr lang="cs-CZ" sz="1500" b="1" dirty="0">
                <a:solidFill>
                  <a:schemeClr val="bg1"/>
                </a:solidFill>
              </a:rPr>
              <a:t>přihnal </a:t>
            </a:r>
            <a:r>
              <a:rPr lang="cs-CZ" sz="1500" b="1" dirty="0" smtClean="0">
                <a:solidFill>
                  <a:schemeClr val="bg1"/>
                </a:solidFill>
              </a:rPr>
              <a:t>déšť; dospělí i děti </a:t>
            </a:r>
            <a:r>
              <a:rPr lang="cs-CZ" sz="1500" b="1" dirty="0">
                <a:solidFill>
                  <a:schemeClr val="bg1"/>
                </a:solidFill>
              </a:rPr>
              <a:t>se </a:t>
            </a:r>
            <a:r>
              <a:rPr lang="cs-CZ" sz="1500" b="1" dirty="0" smtClean="0">
                <a:solidFill>
                  <a:schemeClr val="bg1"/>
                </a:solidFill>
              </a:rPr>
              <a:t>běželi schovat </a:t>
            </a:r>
            <a:r>
              <a:rPr lang="cs-CZ" sz="1500" b="1" dirty="0">
                <a:solidFill>
                  <a:schemeClr val="bg1"/>
                </a:solidFill>
              </a:rPr>
              <a:t>pod </a:t>
            </a:r>
            <a:r>
              <a:rPr lang="cs-CZ" sz="1500" b="1" dirty="0" smtClean="0">
                <a:solidFill>
                  <a:schemeClr val="bg1"/>
                </a:solidFill>
              </a:rPr>
              <a:t>strom; ten </a:t>
            </a:r>
            <a:r>
              <a:rPr lang="cs-CZ" sz="1500" b="1" dirty="0">
                <a:solidFill>
                  <a:schemeClr val="bg1"/>
                </a:solidFill>
              </a:rPr>
              <a:t>vzápětí zasáhl </a:t>
            </a:r>
            <a:r>
              <a:rPr lang="cs-CZ" sz="1500" b="1" dirty="0" smtClean="0">
                <a:solidFill>
                  <a:schemeClr val="bg1"/>
                </a:solidFill>
              </a:rPr>
              <a:t>blesk; zraněno </a:t>
            </a:r>
            <a:r>
              <a:rPr lang="cs-CZ" sz="1500" b="1" dirty="0">
                <a:solidFill>
                  <a:schemeClr val="bg1"/>
                </a:solidFill>
              </a:rPr>
              <a:t>bylo </a:t>
            </a:r>
            <a:r>
              <a:rPr lang="cs-CZ" sz="1500" b="1" dirty="0" smtClean="0">
                <a:solidFill>
                  <a:schemeClr val="bg1"/>
                </a:solidFill>
              </a:rPr>
              <a:t>11 </a:t>
            </a:r>
            <a:r>
              <a:rPr lang="cs-CZ" sz="1500" b="1" dirty="0">
                <a:solidFill>
                  <a:schemeClr val="bg1"/>
                </a:solidFill>
              </a:rPr>
              <a:t>lidí - </a:t>
            </a:r>
            <a:r>
              <a:rPr lang="cs-CZ" sz="1500" b="1" dirty="0" smtClean="0">
                <a:solidFill>
                  <a:schemeClr val="bg1"/>
                </a:solidFill>
              </a:rPr>
              <a:t>8 </a:t>
            </a:r>
            <a:r>
              <a:rPr lang="cs-CZ" sz="1500" b="1" dirty="0">
                <a:solidFill>
                  <a:schemeClr val="bg1"/>
                </a:solidFill>
              </a:rPr>
              <a:t>dětí a </a:t>
            </a:r>
            <a:r>
              <a:rPr lang="cs-CZ" sz="1500" b="1" dirty="0" smtClean="0">
                <a:solidFill>
                  <a:schemeClr val="bg1"/>
                </a:solidFill>
              </a:rPr>
              <a:t>3 dospělí, 6 lidí bylo v ohrožení života</a:t>
            </a:r>
          </a:p>
          <a:p>
            <a:r>
              <a:rPr lang="cs-CZ" sz="1500" b="1" dirty="0" smtClean="0">
                <a:solidFill>
                  <a:schemeClr val="bg1"/>
                </a:solidFill>
              </a:rPr>
              <a:t>blesk </a:t>
            </a:r>
            <a:r>
              <a:rPr lang="cs-CZ" sz="1500" b="1" dirty="0">
                <a:solidFill>
                  <a:schemeClr val="bg1"/>
                </a:solidFill>
              </a:rPr>
              <a:t>v </a:t>
            </a:r>
            <a:r>
              <a:rPr lang="cs-CZ" sz="1500" b="1" dirty="0" err="1">
                <a:solidFill>
                  <a:schemeClr val="bg1"/>
                </a:solidFill>
              </a:rPr>
              <a:t>Smilne</a:t>
            </a:r>
            <a:r>
              <a:rPr lang="cs-CZ" sz="1500" b="1" dirty="0">
                <a:solidFill>
                  <a:schemeClr val="bg1"/>
                </a:solidFill>
              </a:rPr>
              <a:t> (okr. Bardejov) zabil naraz 27 </a:t>
            </a:r>
            <a:r>
              <a:rPr lang="cs-CZ" sz="1500" b="1" dirty="0" err="1" smtClean="0">
                <a:solidFill>
                  <a:schemeClr val="bg1"/>
                </a:solidFill>
              </a:rPr>
              <a:t>kráv</a:t>
            </a:r>
            <a:r>
              <a:rPr lang="cs-CZ" sz="1500" b="1" dirty="0" smtClean="0">
                <a:solidFill>
                  <a:schemeClr val="bg1"/>
                </a:solidFill>
              </a:rPr>
              <a:t> </a:t>
            </a:r>
            <a:r>
              <a:rPr lang="cs-CZ" sz="1500" b="1" dirty="0" err="1" smtClean="0">
                <a:solidFill>
                  <a:schemeClr val="bg1"/>
                </a:solidFill>
              </a:rPr>
              <a:t>priamo</a:t>
            </a:r>
            <a:r>
              <a:rPr lang="cs-CZ" sz="1500" b="1" dirty="0" smtClean="0">
                <a:solidFill>
                  <a:schemeClr val="bg1"/>
                </a:solidFill>
              </a:rPr>
              <a:t> </a:t>
            </a:r>
            <a:r>
              <a:rPr lang="cs-CZ" sz="1500" b="1" dirty="0">
                <a:solidFill>
                  <a:schemeClr val="bg1"/>
                </a:solidFill>
              </a:rPr>
              <a:t>na </a:t>
            </a:r>
            <a:r>
              <a:rPr lang="cs-CZ" sz="1500" b="1" dirty="0" err="1" smtClean="0">
                <a:solidFill>
                  <a:schemeClr val="bg1"/>
                </a:solidFill>
              </a:rPr>
              <a:t>pasienkoch</a:t>
            </a:r>
            <a:endParaRPr lang="cs-CZ" sz="1500" b="1" dirty="0" smtClean="0">
              <a:solidFill>
                <a:schemeClr val="bg1"/>
              </a:solidFill>
            </a:endParaRPr>
          </a:p>
          <a:p>
            <a:r>
              <a:rPr lang="cs-CZ" sz="1500" b="1" dirty="0" smtClean="0">
                <a:solidFill>
                  <a:schemeClr val="bg1"/>
                </a:solidFill>
              </a:rPr>
              <a:t>úřad </a:t>
            </a:r>
            <a:r>
              <a:rPr lang="cs-CZ" sz="1500" b="1" dirty="0">
                <a:solidFill>
                  <a:schemeClr val="bg1"/>
                </a:solidFill>
              </a:rPr>
              <a:t>pro životní prostředí v Norsku zveřejnil </a:t>
            </a:r>
            <a:r>
              <a:rPr lang="cs-CZ" sz="1500" b="1" dirty="0" smtClean="0">
                <a:solidFill>
                  <a:schemeClr val="bg1"/>
                </a:solidFill>
              </a:rPr>
              <a:t>snímky </a:t>
            </a:r>
            <a:r>
              <a:rPr lang="cs-CZ" sz="1500" b="1" dirty="0">
                <a:solidFill>
                  <a:schemeClr val="bg1"/>
                </a:solidFill>
              </a:rPr>
              <a:t>z Národního parku </a:t>
            </a:r>
            <a:r>
              <a:rPr lang="cs-CZ" sz="1500" b="1" dirty="0" err="1" smtClean="0">
                <a:solidFill>
                  <a:schemeClr val="bg1"/>
                </a:solidFill>
              </a:rPr>
              <a:t>Hardangervidda</a:t>
            </a:r>
            <a:r>
              <a:rPr lang="cs-CZ" sz="1500" b="1" dirty="0" smtClean="0">
                <a:solidFill>
                  <a:schemeClr val="bg1"/>
                </a:solidFill>
              </a:rPr>
              <a:t>; nalezeno </a:t>
            </a:r>
            <a:r>
              <a:rPr lang="cs-CZ" sz="1500" b="1" dirty="0">
                <a:solidFill>
                  <a:schemeClr val="bg1"/>
                </a:solidFill>
              </a:rPr>
              <a:t>zde bylo minimálně 323 sobů, které zabil </a:t>
            </a:r>
            <a:r>
              <a:rPr lang="cs-CZ" sz="1500" b="1" dirty="0" smtClean="0">
                <a:solidFill>
                  <a:schemeClr val="bg1"/>
                </a:solidFill>
              </a:rPr>
              <a:t>blesk</a:t>
            </a:r>
          </a:p>
          <a:p>
            <a:r>
              <a:rPr lang="cs-CZ" sz="1500" b="1" dirty="0">
                <a:solidFill>
                  <a:schemeClr val="bg1"/>
                </a:solidFill>
              </a:rPr>
              <a:t>jeden z </a:t>
            </a:r>
            <a:r>
              <a:rPr lang="cs-CZ" sz="1500" b="1" dirty="0" err="1" smtClean="0">
                <a:solidFill>
                  <a:schemeClr val="bg1"/>
                </a:solidFill>
              </a:rPr>
              <a:t>netragičtějších</a:t>
            </a:r>
            <a:r>
              <a:rPr lang="cs-CZ" sz="1500" b="1" dirty="0" smtClean="0">
                <a:solidFill>
                  <a:schemeClr val="bg1"/>
                </a:solidFill>
              </a:rPr>
              <a:t> hromadných smrťáků horolezců </a:t>
            </a:r>
            <a:r>
              <a:rPr lang="cs-CZ" sz="1500" b="1" dirty="0">
                <a:solidFill>
                  <a:schemeClr val="bg1"/>
                </a:solidFill>
              </a:rPr>
              <a:t>u </a:t>
            </a:r>
            <a:r>
              <a:rPr lang="cs-CZ" sz="1500" b="1" dirty="0" smtClean="0">
                <a:solidFill>
                  <a:schemeClr val="bg1"/>
                </a:solidFill>
              </a:rPr>
              <a:t>nás </a:t>
            </a:r>
            <a:r>
              <a:rPr lang="cs-CZ" sz="1500" b="1" dirty="0">
                <a:solidFill>
                  <a:schemeClr val="bg1"/>
                </a:solidFill>
              </a:rPr>
              <a:t>byl </a:t>
            </a:r>
            <a:r>
              <a:rPr lang="cs-CZ" sz="1500" b="1" dirty="0" smtClean="0">
                <a:solidFill>
                  <a:schemeClr val="bg1"/>
                </a:solidFill>
              </a:rPr>
              <a:t>před </a:t>
            </a:r>
            <a:r>
              <a:rPr lang="cs-CZ" sz="1500" b="1" dirty="0">
                <a:solidFill>
                  <a:schemeClr val="bg1"/>
                </a:solidFill>
              </a:rPr>
              <a:t>lety v </a:t>
            </a:r>
            <a:r>
              <a:rPr lang="cs-CZ" sz="1500" b="1" dirty="0" smtClean="0">
                <a:solidFill>
                  <a:schemeClr val="bg1"/>
                </a:solidFill>
              </a:rPr>
              <a:t>Českém Ráji </a:t>
            </a:r>
            <a:r>
              <a:rPr lang="cs-CZ" sz="1500" b="1" dirty="0">
                <a:solidFill>
                  <a:schemeClr val="bg1"/>
                </a:solidFill>
              </a:rPr>
              <a:t>na </a:t>
            </a:r>
            <a:r>
              <a:rPr lang="cs-CZ" sz="1500" b="1" dirty="0" smtClean="0">
                <a:solidFill>
                  <a:schemeClr val="bg1"/>
                </a:solidFill>
              </a:rPr>
              <a:t>Skaláku</a:t>
            </a:r>
            <a:r>
              <a:rPr lang="cs-CZ" sz="1500" b="1" dirty="0">
                <a:solidFill>
                  <a:schemeClr val="bg1"/>
                </a:solidFill>
              </a:rPr>
              <a:t>, </a:t>
            </a:r>
            <a:r>
              <a:rPr lang="cs-CZ" sz="1500" b="1" dirty="0" smtClean="0">
                <a:solidFill>
                  <a:schemeClr val="bg1"/>
                </a:solidFill>
              </a:rPr>
              <a:t>když </a:t>
            </a:r>
            <a:r>
              <a:rPr lang="cs-CZ" sz="1500" b="1" dirty="0">
                <a:solidFill>
                  <a:schemeClr val="bg1"/>
                </a:solidFill>
              </a:rPr>
              <a:t>se kluci schovali pod </a:t>
            </a:r>
            <a:r>
              <a:rPr lang="cs-CZ" sz="1500" b="1" dirty="0" smtClean="0">
                <a:solidFill>
                  <a:schemeClr val="bg1"/>
                </a:solidFill>
              </a:rPr>
              <a:t>skalní převis</a:t>
            </a:r>
            <a:r>
              <a:rPr lang="cs-CZ" sz="1500" b="1" dirty="0">
                <a:solidFill>
                  <a:schemeClr val="bg1"/>
                </a:solidFill>
              </a:rPr>
              <a:t>, </a:t>
            </a:r>
            <a:r>
              <a:rPr lang="cs-CZ" sz="1500" b="1" dirty="0" smtClean="0">
                <a:solidFill>
                  <a:schemeClr val="bg1"/>
                </a:solidFill>
              </a:rPr>
              <a:t>skála nízká, </a:t>
            </a:r>
            <a:r>
              <a:rPr lang="cs-CZ" sz="1500" b="1" dirty="0">
                <a:solidFill>
                  <a:schemeClr val="bg1"/>
                </a:solidFill>
              </a:rPr>
              <a:t>okolo daleko </a:t>
            </a:r>
            <a:r>
              <a:rPr lang="cs-CZ" sz="1500" b="1" dirty="0" smtClean="0">
                <a:solidFill>
                  <a:schemeClr val="bg1"/>
                </a:solidFill>
              </a:rPr>
              <a:t>vyšší, </a:t>
            </a:r>
            <a:r>
              <a:rPr lang="cs-CZ" sz="1500" b="1" dirty="0">
                <a:solidFill>
                  <a:schemeClr val="bg1"/>
                </a:solidFill>
              </a:rPr>
              <a:t>kolik bylo </a:t>
            </a:r>
            <a:r>
              <a:rPr lang="cs-CZ" sz="1500" b="1" dirty="0" smtClean="0">
                <a:solidFill>
                  <a:schemeClr val="bg1"/>
                </a:solidFill>
              </a:rPr>
              <a:t>mrtvých přesně nevím....</a:t>
            </a:r>
          </a:p>
          <a:p>
            <a:r>
              <a:rPr lang="cs-CZ" sz="1500" b="1" dirty="0" smtClean="0">
                <a:solidFill>
                  <a:schemeClr val="bg1"/>
                </a:solidFill>
              </a:rPr>
              <a:t>pohřeb r. 1906 v obci </a:t>
            </a:r>
            <a:r>
              <a:rPr lang="cs-CZ" sz="1500" b="1" dirty="0" err="1">
                <a:solidFill>
                  <a:schemeClr val="bg1"/>
                </a:solidFill>
              </a:rPr>
              <a:t>Koňakov</a:t>
            </a:r>
            <a:r>
              <a:rPr lang="cs-CZ" sz="1500" b="1" dirty="0">
                <a:solidFill>
                  <a:schemeClr val="bg1"/>
                </a:solidFill>
              </a:rPr>
              <a:t> u Českého </a:t>
            </a:r>
            <a:r>
              <a:rPr lang="cs-CZ" sz="1500" b="1" dirty="0" smtClean="0">
                <a:solidFill>
                  <a:schemeClr val="bg1"/>
                </a:solidFill>
              </a:rPr>
              <a:t>Těšína; schylovalo se k </a:t>
            </a:r>
            <a:r>
              <a:rPr lang="cs-CZ" sz="1500" b="1" dirty="0">
                <a:solidFill>
                  <a:schemeClr val="bg1"/>
                </a:solidFill>
              </a:rPr>
              <a:t>bouři a začal prudký liják, do kostela se </a:t>
            </a:r>
            <a:r>
              <a:rPr lang="cs-CZ" sz="1500" b="1" dirty="0" smtClean="0">
                <a:solidFill>
                  <a:schemeClr val="bg1"/>
                </a:solidFill>
              </a:rPr>
              <a:t>nahrnul </a:t>
            </a:r>
            <a:r>
              <a:rPr lang="cs-CZ" sz="1500" b="1" dirty="0">
                <a:solidFill>
                  <a:schemeClr val="bg1"/>
                </a:solidFill>
              </a:rPr>
              <a:t>celý pohřební </a:t>
            </a:r>
            <a:r>
              <a:rPr lang="cs-CZ" sz="1500" b="1" dirty="0" smtClean="0">
                <a:solidFill>
                  <a:schemeClr val="bg1"/>
                </a:solidFill>
              </a:rPr>
              <a:t>průvod; uvnitř </a:t>
            </a:r>
            <a:r>
              <a:rPr lang="cs-CZ" sz="1500" b="1" dirty="0">
                <a:solidFill>
                  <a:schemeClr val="bg1"/>
                </a:solidFill>
              </a:rPr>
              <a:t>nebylo k hnutí a vzduch rychle </a:t>
            </a:r>
            <a:r>
              <a:rPr lang="cs-CZ" sz="1500" b="1" dirty="0" smtClean="0">
                <a:solidFill>
                  <a:schemeClr val="bg1"/>
                </a:solidFill>
              </a:rPr>
              <a:t>houstl, dveře kostela byly otevřeny; na zásah blesku se nikdo </a:t>
            </a:r>
            <a:r>
              <a:rPr lang="cs-CZ" sz="1500" b="1" dirty="0">
                <a:solidFill>
                  <a:schemeClr val="bg1"/>
                </a:solidFill>
              </a:rPr>
              <a:t>nedokázal </a:t>
            </a:r>
            <a:r>
              <a:rPr lang="cs-CZ" sz="1500" b="1" dirty="0" smtClean="0">
                <a:solidFill>
                  <a:schemeClr val="bg1"/>
                </a:solidFill>
              </a:rPr>
              <a:t>rozpomenout; ti, </a:t>
            </a:r>
            <a:r>
              <a:rPr lang="cs-CZ" sz="1500" b="1" dirty="0">
                <a:solidFill>
                  <a:schemeClr val="bg1"/>
                </a:solidFill>
              </a:rPr>
              <a:t>kteří přežili, </a:t>
            </a:r>
            <a:r>
              <a:rPr lang="cs-CZ" sz="1500" b="1" dirty="0" smtClean="0">
                <a:solidFill>
                  <a:schemeClr val="bg1"/>
                </a:solidFill>
              </a:rPr>
              <a:t>uváděli, </a:t>
            </a:r>
            <a:r>
              <a:rPr lang="cs-CZ" sz="1500" b="1" dirty="0">
                <a:solidFill>
                  <a:schemeClr val="bg1"/>
                </a:solidFill>
              </a:rPr>
              <a:t>že se najednou probrali na zemi, kde leželi mezi desítkami nehybných </a:t>
            </a:r>
            <a:r>
              <a:rPr lang="cs-CZ" sz="1500" b="1" dirty="0" smtClean="0">
                <a:solidFill>
                  <a:schemeClr val="bg1"/>
                </a:solidFill>
              </a:rPr>
              <a:t>těl; všude se </a:t>
            </a:r>
            <a:r>
              <a:rPr lang="cs-CZ" sz="1500" b="1" dirty="0">
                <a:solidFill>
                  <a:schemeClr val="bg1"/>
                </a:solidFill>
              </a:rPr>
              <a:t>ozývalo sténání a </a:t>
            </a:r>
            <a:r>
              <a:rPr lang="cs-CZ" sz="1500" b="1" dirty="0" smtClean="0">
                <a:solidFill>
                  <a:schemeClr val="bg1"/>
                </a:solidFill>
              </a:rPr>
              <a:t>pláč; úder </a:t>
            </a:r>
            <a:r>
              <a:rPr lang="cs-CZ" sz="1500" b="1" dirty="0">
                <a:solidFill>
                  <a:schemeClr val="bg1"/>
                </a:solidFill>
              </a:rPr>
              <a:t>blesku do kostela tehdy nepřežilo </a:t>
            </a:r>
            <a:r>
              <a:rPr lang="cs-CZ" sz="1500" b="1" dirty="0" smtClean="0">
                <a:solidFill>
                  <a:schemeClr val="bg1"/>
                </a:solidFill>
              </a:rPr>
              <a:t>13 lidí</a:t>
            </a:r>
          </a:p>
          <a:p>
            <a:r>
              <a:rPr lang="cs-CZ" sz="1500" b="1" dirty="0" smtClean="0">
                <a:solidFill>
                  <a:schemeClr val="bg1"/>
                </a:solidFill>
              </a:rPr>
              <a:t>za </a:t>
            </a:r>
            <a:r>
              <a:rPr lang="cs-CZ" sz="1500" b="1" dirty="0">
                <a:solidFill>
                  <a:schemeClr val="bg1"/>
                </a:solidFill>
              </a:rPr>
              <a:t>jízdy po silnici I-35 </a:t>
            </a:r>
            <a:r>
              <a:rPr lang="cs-CZ" sz="1500" b="1" dirty="0" smtClean="0">
                <a:solidFill>
                  <a:schemeClr val="bg1"/>
                </a:solidFill>
              </a:rPr>
              <a:t>v USA r. 1994 dostal vůz </a:t>
            </a:r>
            <a:r>
              <a:rPr lang="cs-CZ" sz="1500" b="1" dirty="0">
                <a:solidFill>
                  <a:schemeClr val="bg1"/>
                </a:solidFill>
              </a:rPr>
              <a:t>přímý zásah </a:t>
            </a:r>
            <a:r>
              <a:rPr lang="cs-CZ" sz="1500" b="1" dirty="0" smtClean="0">
                <a:solidFill>
                  <a:schemeClr val="bg1"/>
                </a:solidFill>
              </a:rPr>
              <a:t>bleskem; byla </a:t>
            </a:r>
            <a:r>
              <a:rPr lang="cs-CZ" sz="1500" b="1" dirty="0">
                <a:solidFill>
                  <a:schemeClr val="bg1"/>
                </a:solidFill>
              </a:rPr>
              <a:t>zničena celá elektrická instalace, explodovaly všechny čtyři pneumatiky a v karoserii vzniklo velké množství </a:t>
            </a:r>
            <a:r>
              <a:rPr lang="cs-CZ" sz="1500" b="1" dirty="0" smtClean="0">
                <a:solidFill>
                  <a:schemeClr val="bg1"/>
                </a:solidFill>
              </a:rPr>
              <a:t>děr; v </a:t>
            </a:r>
            <a:r>
              <a:rPr lang="cs-CZ" sz="1500" b="1" dirty="0">
                <a:solidFill>
                  <a:schemeClr val="bg1"/>
                </a:solidFill>
              </a:rPr>
              <a:t>povrchu silnice pod vozem vytvořil elektrický výboj metr široký a deset centimetrů hluboký </a:t>
            </a:r>
            <a:r>
              <a:rPr lang="cs-CZ" sz="1500" b="1" dirty="0" smtClean="0">
                <a:solidFill>
                  <a:schemeClr val="bg1"/>
                </a:solidFill>
              </a:rPr>
              <a:t>kráter; lidem se kupodivu nic nestalo</a:t>
            </a:r>
          </a:p>
        </p:txBody>
      </p:sp>
    </p:spTree>
    <p:custDataLst>
      <p:tags r:id="rId1"/>
    </p:custDataLst>
    <p:extLst>
      <p:ext uri="{BB962C8B-B14F-4D97-AF65-F5344CB8AC3E}">
        <p14:creationId xmlns:p14="http://schemas.microsoft.com/office/powerpoint/2010/main" val="694625204"/>
      </p:ext>
    </p:ext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1000" fill="hold"/>
                                        <p:tgtEl>
                                          <p:spTgt spid="15363"/>
                                        </p:tgtEl>
                                        <p:attrNameLst>
                                          <p:attrName>ppt_x</p:attrName>
                                        </p:attrNameLst>
                                      </p:cBhvr>
                                      <p:tavLst>
                                        <p:tav tm="0">
                                          <p:val>
                                            <p:strVal val="0-#ppt_w/2"/>
                                          </p:val>
                                        </p:tav>
                                        <p:tav tm="100000">
                                          <p:val>
                                            <p:strVal val="#ppt_x"/>
                                          </p:val>
                                        </p:tav>
                                      </p:tavLst>
                                    </p:anim>
                                    <p:anim calcmode="lin" valueType="num">
                                      <p:cBhvr additive="base">
                                        <p:cTn id="8" dur="1000" fill="hold"/>
                                        <p:tgtEl>
                                          <p:spTgt spid="1536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364">
                                            <p:txEl>
                                              <p:pRg st="0" end="0"/>
                                            </p:txEl>
                                          </p:spTgt>
                                        </p:tgtEl>
                                        <p:attrNameLst>
                                          <p:attrName>style.visibility</p:attrName>
                                        </p:attrNameLst>
                                      </p:cBhvr>
                                      <p:to>
                                        <p:strVal val="visible"/>
                                      </p:to>
                                    </p:set>
                                    <p:anim calcmode="lin" valueType="num">
                                      <p:cBhvr additive="base">
                                        <p:cTn id="13" dur="500" fill="hold"/>
                                        <p:tgtEl>
                                          <p:spTgt spid="15364">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5364">
                                            <p:txEl>
                                              <p:pRg st="1" end="1"/>
                                            </p:txEl>
                                          </p:spTgt>
                                        </p:tgtEl>
                                        <p:attrNameLst>
                                          <p:attrName>style.visibility</p:attrName>
                                        </p:attrNameLst>
                                      </p:cBhvr>
                                      <p:to>
                                        <p:strVal val="visible"/>
                                      </p:to>
                                    </p:set>
                                    <p:anim calcmode="lin" valueType="num">
                                      <p:cBhvr additive="base">
                                        <p:cTn id="19" dur="500" fill="hold"/>
                                        <p:tgtEl>
                                          <p:spTgt spid="15364">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364">
                                            <p:txEl>
                                              <p:pRg st="2" end="2"/>
                                            </p:txEl>
                                          </p:spTgt>
                                        </p:tgtEl>
                                        <p:attrNameLst>
                                          <p:attrName>style.visibility</p:attrName>
                                        </p:attrNameLst>
                                      </p:cBhvr>
                                      <p:to>
                                        <p:strVal val="visible"/>
                                      </p:to>
                                    </p:set>
                                    <p:anim calcmode="lin" valueType="num">
                                      <p:cBhvr additive="base">
                                        <p:cTn id="25" dur="500" fill="hold"/>
                                        <p:tgtEl>
                                          <p:spTgt spid="1536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36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364">
                                            <p:txEl>
                                              <p:pRg st="3" end="3"/>
                                            </p:txEl>
                                          </p:spTgt>
                                        </p:tgtEl>
                                        <p:attrNameLst>
                                          <p:attrName>style.visibility</p:attrName>
                                        </p:attrNameLst>
                                      </p:cBhvr>
                                      <p:to>
                                        <p:strVal val="visible"/>
                                      </p:to>
                                    </p:set>
                                    <p:anim calcmode="lin" valueType="num">
                                      <p:cBhvr additive="base">
                                        <p:cTn id="31" dur="500" fill="hold"/>
                                        <p:tgtEl>
                                          <p:spTgt spid="15364">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36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364">
                                            <p:txEl>
                                              <p:pRg st="4" end="4"/>
                                            </p:txEl>
                                          </p:spTgt>
                                        </p:tgtEl>
                                        <p:attrNameLst>
                                          <p:attrName>style.visibility</p:attrName>
                                        </p:attrNameLst>
                                      </p:cBhvr>
                                      <p:to>
                                        <p:strVal val="visible"/>
                                      </p:to>
                                    </p:set>
                                    <p:anim calcmode="lin" valueType="num">
                                      <p:cBhvr additive="base">
                                        <p:cTn id="37" dur="500" fill="hold"/>
                                        <p:tgtEl>
                                          <p:spTgt spid="15364">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36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364">
                                            <p:txEl>
                                              <p:pRg st="5" end="5"/>
                                            </p:txEl>
                                          </p:spTgt>
                                        </p:tgtEl>
                                        <p:attrNameLst>
                                          <p:attrName>style.visibility</p:attrName>
                                        </p:attrNameLst>
                                      </p:cBhvr>
                                      <p:to>
                                        <p:strVal val="visible"/>
                                      </p:to>
                                    </p:set>
                                    <p:anim calcmode="lin" valueType="num">
                                      <p:cBhvr additive="base">
                                        <p:cTn id="43" dur="500" fill="hold"/>
                                        <p:tgtEl>
                                          <p:spTgt spid="1536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36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364">
                                            <p:txEl>
                                              <p:pRg st="6" end="6"/>
                                            </p:txEl>
                                          </p:spTgt>
                                        </p:tgtEl>
                                        <p:attrNameLst>
                                          <p:attrName>style.visibility</p:attrName>
                                        </p:attrNameLst>
                                      </p:cBhvr>
                                      <p:to>
                                        <p:strVal val="visible"/>
                                      </p:to>
                                    </p:set>
                                    <p:anim calcmode="lin" valueType="num">
                                      <p:cBhvr additive="base">
                                        <p:cTn id="49" dur="500" fill="hold"/>
                                        <p:tgtEl>
                                          <p:spTgt spid="1536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36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additive="base">
                                        <p:cTn id="55" dur="500" fill="hold"/>
                                        <p:tgtEl>
                                          <p:spTgt spid="4"/>
                                        </p:tgtEl>
                                        <p:attrNameLst>
                                          <p:attrName>ppt_x</p:attrName>
                                        </p:attrNameLst>
                                      </p:cBhvr>
                                      <p:tavLst>
                                        <p:tav tm="0">
                                          <p:val>
                                            <p:strVal val="1+#ppt_w/2"/>
                                          </p:val>
                                        </p:tav>
                                        <p:tav tm="100000">
                                          <p:val>
                                            <p:strVal val="#ppt_x"/>
                                          </p:val>
                                        </p:tav>
                                      </p:tavLst>
                                    </p:anim>
                                    <p:anim calcmode="lin" valueType="num">
                                      <p:cBhvr additive="base">
                                        <p:cTn id="56"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5"/>
          <p:cNvGrpSpPr>
            <a:grpSpLocks/>
          </p:cNvGrpSpPr>
          <p:nvPr/>
        </p:nvGrpSpPr>
        <p:grpSpPr bwMode="auto">
          <a:xfrm>
            <a:off x="7352940" y="4453162"/>
            <a:ext cx="1411288" cy="1919288"/>
            <a:chOff x="4776" y="3278"/>
            <a:chExt cx="889" cy="1209"/>
          </a:xfrm>
        </p:grpSpPr>
        <p:sp>
          <p:nvSpPr>
            <p:cNvPr id="5" name="AutoShape 116"/>
            <p:cNvSpPr>
              <a:spLocks noChangeArrowheads="1"/>
            </p:cNvSpPr>
            <p:nvPr/>
          </p:nvSpPr>
          <p:spPr bwMode="auto">
            <a:xfrm rot="2700000" flipH="1">
              <a:off x="5271" y="3870"/>
              <a:ext cx="319" cy="323"/>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6" name="AutoShape 117"/>
            <p:cNvSpPr>
              <a:spLocks noChangeArrowheads="1"/>
            </p:cNvSpPr>
            <p:nvPr/>
          </p:nvSpPr>
          <p:spPr bwMode="auto">
            <a:xfrm rot="13500000" flipH="1">
              <a:off x="4899" y="4037"/>
              <a:ext cx="451" cy="45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7" name="AutoShape 118"/>
            <p:cNvSpPr>
              <a:spLocks noChangeArrowheads="1"/>
            </p:cNvSpPr>
            <p:nvPr/>
          </p:nvSpPr>
          <p:spPr bwMode="auto">
            <a:xfrm rot="16200000" flipH="1">
              <a:off x="5137" y="3279"/>
              <a:ext cx="204" cy="202"/>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8" name="AutoShape 119"/>
            <p:cNvSpPr>
              <a:spLocks noChangeArrowheads="1"/>
            </p:cNvSpPr>
            <p:nvPr/>
          </p:nvSpPr>
          <p:spPr bwMode="auto">
            <a:xfrm rot="5400000" flipH="1">
              <a:off x="5211" y="3571"/>
              <a:ext cx="450" cy="45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9" name="AutoShape 120"/>
            <p:cNvSpPr>
              <a:spLocks noChangeArrowheads="1"/>
            </p:cNvSpPr>
            <p:nvPr/>
          </p:nvSpPr>
          <p:spPr bwMode="auto">
            <a:xfrm rot="8100000" flipH="1">
              <a:off x="5112" y="3627"/>
              <a:ext cx="201" cy="197"/>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0" name="Freeform 121"/>
            <p:cNvSpPr>
              <a:spLocks/>
            </p:cNvSpPr>
            <p:nvPr/>
          </p:nvSpPr>
          <p:spPr bwMode="auto">
            <a:xfrm>
              <a:off x="4776" y="3724"/>
              <a:ext cx="433" cy="148"/>
            </a:xfrm>
            <a:custGeom>
              <a:avLst/>
              <a:gdLst>
                <a:gd name="T0" fmla="*/ 0 w 433"/>
                <a:gd name="T1" fmla="*/ 0 h 148"/>
                <a:gd name="T2" fmla="*/ 143 w 433"/>
                <a:gd name="T3" fmla="*/ 145 h 148"/>
                <a:gd name="T4" fmla="*/ 432 w 433"/>
                <a:gd name="T5" fmla="*/ 147 h 148"/>
                <a:gd name="T6" fmla="*/ 286 w 433"/>
                <a:gd name="T7" fmla="*/ 0 h 148"/>
                <a:gd name="T8" fmla="*/ 0 w 433"/>
                <a:gd name="T9" fmla="*/ 0 h 148"/>
                <a:gd name="T10" fmla="*/ 0 60000 65536"/>
                <a:gd name="T11" fmla="*/ 0 60000 65536"/>
                <a:gd name="T12" fmla="*/ 0 60000 65536"/>
                <a:gd name="T13" fmla="*/ 0 60000 65536"/>
                <a:gd name="T14" fmla="*/ 0 60000 65536"/>
                <a:gd name="T15" fmla="*/ 0 w 433"/>
                <a:gd name="T16" fmla="*/ 0 h 148"/>
                <a:gd name="T17" fmla="*/ 433 w 433"/>
                <a:gd name="T18" fmla="*/ 148 h 148"/>
              </a:gdLst>
              <a:ahLst/>
              <a:cxnLst>
                <a:cxn ang="T10">
                  <a:pos x="T0" y="T1"/>
                </a:cxn>
                <a:cxn ang="T11">
                  <a:pos x="T2" y="T3"/>
                </a:cxn>
                <a:cxn ang="T12">
                  <a:pos x="T4" y="T5"/>
                </a:cxn>
                <a:cxn ang="T13">
                  <a:pos x="T6" y="T7"/>
                </a:cxn>
                <a:cxn ang="T14">
                  <a:pos x="T8" y="T9"/>
                </a:cxn>
              </a:cxnLst>
              <a:rect l="T15" t="T16" r="T17" b="T18"/>
              <a:pathLst>
                <a:path w="433" h="148">
                  <a:moveTo>
                    <a:pt x="0" y="0"/>
                  </a:moveTo>
                  <a:lnTo>
                    <a:pt x="143" y="145"/>
                  </a:lnTo>
                  <a:lnTo>
                    <a:pt x="432" y="147"/>
                  </a:lnTo>
                  <a:lnTo>
                    <a:pt x="286" y="0"/>
                  </a:lnTo>
                  <a:lnTo>
                    <a:pt x="0" y="0"/>
                  </a:lnTo>
                </a:path>
              </a:pathLst>
            </a:custGeom>
            <a:solidFill>
              <a:schemeClr val="accent1"/>
            </a:solidFill>
            <a:ln w="12700">
              <a:solidFill>
                <a:schemeClr val="accent1"/>
              </a:solidFill>
              <a:round/>
              <a:headEnd/>
              <a:tailEnd/>
            </a:ln>
          </p:spPr>
          <p:txBody>
            <a:bodyPr wrap="none" anchor="ctr"/>
            <a:lstStyle/>
            <a:p>
              <a:endParaRPr lang="cs-CZ"/>
            </a:p>
          </p:txBody>
        </p:sp>
        <p:sp>
          <p:nvSpPr>
            <p:cNvPr id="11" name="AutoShape 122"/>
            <p:cNvSpPr>
              <a:spLocks noChangeArrowheads="1"/>
            </p:cNvSpPr>
            <p:nvPr/>
          </p:nvSpPr>
          <p:spPr bwMode="auto">
            <a:xfrm>
              <a:off x="5030" y="3314"/>
              <a:ext cx="288" cy="288"/>
            </a:xfrm>
            <a:prstGeom prst="diamond">
              <a:avLst/>
            </a:prstGeom>
            <a:solidFill>
              <a:schemeClr val="accent1"/>
            </a:solidFill>
            <a:ln w="12700">
              <a:solidFill>
                <a:schemeClr val="accent1"/>
              </a:solidFill>
              <a:miter lim="800000"/>
              <a:headEnd/>
              <a:tailEnd/>
            </a:ln>
          </p:spPr>
          <p:txBody>
            <a:bodyPr wrap="none" anchor="ctr"/>
            <a:lstStyle/>
            <a:p>
              <a:endParaRPr lang="cs-CZ"/>
            </a:p>
          </p:txBody>
        </p:sp>
      </p:grpSp>
      <p:sp>
        <p:nvSpPr>
          <p:cNvPr id="2" name="Nadpis 1"/>
          <p:cNvSpPr>
            <a:spLocks noGrp="1"/>
          </p:cNvSpPr>
          <p:nvPr>
            <p:ph type="title"/>
          </p:nvPr>
        </p:nvSpPr>
        <p:spPr>
          <a:xfrm>
            <a:off x="1206500" y="208434"/>
            <a:ext cx="7086600" cy="1276350"/>
          </a:xfrm>
        </p:spPr>
        <p:txBody>
          <a:bodyPr/>
          <a:lstStyle/>
          <a:p>
            <a:r>
              <a:rPr lang="cs-CZ" sz="4000" dirty="0" smtClean="0">
                <a:solidFill>
                  <a:srgbClr val="669900"/>
                </a:solidFill>
              </a:rPr>
              <a:t>Jak se chovat při bouřce</a:t>
            </a:r>
            <a:endParaRPr lang="cs-CZ" sz="4000" dirty="0">
              <a:solidFill>
                <a:schemeClr val="accent6">
                  <a:lumMod val="90000"/>
                  <a:lumOff val="10000"/>
                </a:schemeClr>
              </a:solidFill>
            </a:endParaRPr>
          </a:p>
        </p:txBody>
      </p:sp>
      <p:sp>
        <p:nvSpPr>
          <p:cNvPr id="3" name="Zástupný symbol pro obsah 2"/>
          <p:cNvSpPr>
            <a:spLocks noGrp="1"/>
          </p:cNvSpPr>
          <p:nvPr>
            <p:ph idx="1"/>
          </p:nvPr>
        </p:nvSpPr>
        <p:spPr>
          <a:xfrm>
            <a:off x="674688" y="1124744"/>
            <a:ext cx="7826375" cy="5396220"/>
          </a:xfrm>
        </p:spPr>
        <p:txBody>
          <a:bodyPr/>
          <a:lstStyle/>
          <a:p>
            <a:pPr lvl="0"/>
            <a:r>
              <a:rPr lang="cs-CZ" sz="1800" b="1" dirty="0">
                <a:solidFill>
                  <a:schemeClr val="bg1"/>
                </a:solidFill>
              </a:rPr>
              <a:t>ukončit činnosti, které zvyšují ionizaci, a tím i vodivost vzduchu:</a:t>
            </a:r>
            <a:endParaRPr lang="cs-CZ" sz="1800" dirty="0">
              <a:solidFill>
                <a:schemeClr val="bg1"/>
              </a:solidFill>
            </a:endParaRPr>
          </a:p>
          <a:p>
            <a:pPr lvl="1"/>
            <a:r>
              <a:rPr lang="cs-CZ" sz="1500" b="1" dirty="0">
                <a:solidFill>
                  <a:schemeClr val="bg1"/>
                </a:solidFill>
              </a:rPr>
              <a:t>uhasit oheň, </a:t>
            </a:r>
            <a:r>
              <a:rPr lang="cs-CZ" sz="1500" b="1" dirty="0" smtClean="0">
                <a:solidFill>
                  <a:schemeClr val="bg1"/>
                </a:solidFill>
              </a:rPr>
              <a:t>vařič </a:t>
            </a:r>
          </a:p>
          <a:p>
            <a:pPr lvl="1"/>
            <a:r>
              <a:rPr lang="cs-CZ" sz="1500" b="1" dirty="0">
                <a:solidFill>
                  <a:schemeClr val="bg1"/>
                </a:solidFill>
              </a:rPr>
              <a:t>vypnout elektrické přístroje </a:t>
            </a:r>
            <a:r>
              <a:rPr lang="cs-CZ" sz="1500" b="1" i="1" dirty="0">
                <a:solidFill>
                  <a:schemeClr val="bg1"/>
                </a:solidFill>
              </a:rPr>
              <a:t>(mobil, vysílačku, rádio, přehrávač)</a:t>
            </a:r>
          </a:p>
          <a:p>
            <a:pPr lvl="1"/>
            <a:r>
              <a:rPr lang="cs-CZ" sz="1500" b="1" dirty="0" smtClean="0">
                <a:solidFill>
                  <a:schemeClr val="bg1"/>
                </a:solidFill>
              </a:rPr>
              <a:t>neutíkat</a:t>
            </a:r>
            <a:r>
              <a:rPr lang="cs-CZ" sz="1500" b="1" dirty="0">
                <a:solidFill>
                  <a:schemeClr val="bg1"/>
                </a:solidFill>
              </a:rPr>
              <a:t>, omezit pohyb, zklidnit dýchání </a:t>
            </a:r>
            <a:r>
              <a:rPr lang="cs-CZ" sz="1500" b="1" i="1" dirty="0">
                <a:solidFill>
                  <a:schemeClr val="bg1"/>
                </a:solidFill>
              </a:rPr>
              <a:t>(pro cyklisty platí: přerušit jízdu a sesednout z kol)</a:t>
            </a:r>
          </a:p>
          <a:p>
            <a:pPr lvl="1"/>
            <a:r>
              <a:rPr lang="cs-CZ" sz="1500" b="1" dirty="0">
                <a:solidFill>
                  <a:schemeClr val="bg1"/>
                </a:solidFill>
              </a:rPr>
              <a:t>rozptýlit </a:t>
            </a:r>
            <a:r>
              <a:rPr lang="cs-CZ" sz="1500" b="1" dirty="0" smtClean="0">
                <a:solidFill>
                  <a:schemeClr val="bg1"/>
                </a:solidFill>
              </a:rPr>
              <a:t>se na větší plochu</a:t>
            </a:r>
            <a:r>
              <a:rPr lang="cs-CZ" sz="1500" b="1" i="1" dirty="0" smtClean="0">
                <a:solidFill>
                  <a:schemeClr val="bg1"/>
                </a:solidFill>
              </a:rPr>
              <a:t>; </a:t>
            </a:r>
            <a:r>
              <a:rPr lang="cs-CZ" sz="1500" b="1" dirty="0">
                <a:solidFill>
                  <a:schemeClr val="bg1"/>
                </a:solidFill>
              </a:rPr>
              <a:t>neshromažďovat se pod otevřenými přístřešky, v otevřených čekárnách ap</a:t>
            </a:r>
            <a:r>
              <a:rPr lang="cs-CZ" sz="1500" b="1" dirty="0" smtClean="0">
                <a:solidFill>
                  <a:schemeClr val="bg1"/>
                </a:solidFill>
              </a:rPr>
              <a:t>.</a:t>
            </a:r>
            <a:r>
              <a:rPr lang="cs-CZ" sz="1500" b="1" i="1" dirty="0" smtClean="0">
                <a:solidFill>
                  <a:schemeClr val="bg1"/>
                </a:solidFill>
              </a:rPr>
              <a:t> </a:t>
            </a:r>
            <a:r>
              <a:rPr lang="cs-CZ" sz="1500" b="1" i="1" dirty="0">
                <a:solidFill>
                  <a:schemeClr val="bg1"/>
                </a:solidFill>
              </a:rPr>
              <a:t>(více lidí pohromadě zvyšuje </a:t>
            </a:r>
            <a:r>
              <a:rPr lang="cs-CZ" sz="1500" b="1" i="1" dirty="0" smtClean="0">
                <a:solidFill>
                  <a:schemeClr val="bg1"/>
                </a:solidFill>
              </a:rPr>
              <a:t>ionizaci)</a:t>
            </a:r>
            <a:r>
              <a:rPr lang="cs-CZ" sz="1500" b="1" i="1" dirty="0">
                <a:solidFill>
                  <a:schemeClr val="bg1"/>
                </a:solidFill>
              </a:rPr>
              <a:t/>
            </a:r>
            <a:br>
              <a:rPr lang="cs-CZ" sz="1500" b="1" i="1" dirty="0">
                <a:solidFill>
                  <a:schemeClr val="bg1"/>
                </a:solidFill>
              </a:rPr>
            </a:br>
            <a:r>
              <a:rPr lang="cs-CZ" sz="1500" b="1" dirty="0" smtClean="0">
                <a:solidFill>
                  <a:schemeClr val="bg1"/>
                </a:solidFill>
              </a:rPr>
              <a:t>zásadně </a:t>
            </a:r>
            <a:r>
              <a:rPr lang="cs-CZ" sz="1500" b="1" dirty="0">
                <a:solidFill>
                  <a:schemeClr val="bg1"/>
                </a:solidFill>
              </a:rPr>
              <a:t>se nedržet za </a:t>
            </a:r>
            <a:r>
              <a:rPr lang="cs-CZ" sz="1500" b="1" dirty="0" smtClean="0">
                <a:solidFill>
                  <a:schemeClr val="bg1"/>
                </a:solidFill>
              </a:rPr>
              <a:t>ruce </a:t>
            </a:r>
            <a:r>
              <a:rPr lang="cs-CZ" sz="1500" b="1" i="1" dirty="0" smtClean="0">
                <a:solidFill>
                  <a:schemeClr val="bg1"/>
                </a:solidFill>
              </a:rPr>
              <a:t>(</a:t>
            </a:r>
            <a:r>
              <a:rPr lang="cs-CZ" sz="1500" b="1" i="1" dirty="0">
                <a:solidFill>
                  <a:schemeClr val="bg1"/>
                </a:solidFill>
              </a:rPr>
              <a:t>držení za ruce spojí místa s rozdílnými elektrickými </a:t>
            </a:r>
            <a:r>
              <a:rPr lang="cs-CZ" sz="1500" b="1" i="1" dirty="0" smtClean="0">
                <a:solidFill>
                  <a:schemeClr val="bg1"/>
                </a:solidFill>
              </a:rPr>
              <a:t>potenciály); </a:t>
            </a:r>
            <a:r>
              <a:rPr lang="cs-CZ" sz="1500" b="1" dirty="0" smtClean="0">
                <a:solidFill>
                  <a:srgbClr val="FF0000"/>
                </a:solidFill>
              </a:rPr>
              <a:t>je </a:t>
            </a:r>
            <a:r>
              <a:rPr lang="cs-CZ" sz="1500" b="1" dirty="0">
                <a:solidFill>
                  <a:srgbClr val="FF0000"/>
                </a:solidFill>
              </a:rPr>
              <a:t>třeba předem dobře vycvičit děti, které mají tendenci se při bouřce ze strachu shlukovat a držet se </a:t>
            </a:r>
            <a:r>
              <a:rPr lang="cs-CZ" sz="1500" b="1" dirty="0" smtClean="0">
                <a:solidFill>
                  <a:srgbClr val="FF0000"/>
                </a:solidFill>
              </a:rPr>
              <a:t>dospělých</a:t>
            </a:r>
            <a:endParaRPr lang="cs-CZ" sz="1500" b="1" dirty="0" smtClean="0">
              <a:solidFill>
                <a:schemeClr val="bg1"/>
              </a:solidFill>
            </a:endParaRPr>
          </a:p>
          <a:p>
            <a:pPr lvl="0"/>
            <a:r>
              <a:rPr lang="cs-CZ" sz="1800" b="1" dirty="0">
                <a:solidFill>
                  <a:schemeClr val="bg1"/>
                </a:solidFill>
              </a:rPr>
              <a:t>nedotýkat se kovových předmětů vodivě spojených s terénem</a:t>
            </a:r>
          </a:p>
          <a:p>
            <a:pPr lvl="1"/>
            <a:r>
              <a:rPr lang="cs-CZ" sz="1500" b="1" dirty="0">
                <a:solidFill>
                  <a:schemeClr val="bg1"/>
                </a:solidFill>
              </a:rPr>
              <a:t>nepřidržovat se kovových jisticích a kotevních prvků, jako žebříků, řetězů, lan, </a:t>
            </a:r>
            <a:r>
              <a:rPr lang="cs-CZ" sz="1500" b="1" dirty="0" err="1">
                <a:solidFill>
                  <a:schemeClr val="bg1"/>
                </a:solidFill>
              </a:rPr>
              <a:t>kramlí</a:t>
            </a:r>
            <a:r>
              <a:rPr lang="cs-CZ" sz="1500" b="1" dirty="0">
                <a:solidFill>
                  <a:schemeClr val="bg1"/>
                </a:solidFill>
              </a:rPr>
              <a:t>, skob </a:t>
            </a:r>
          </a:p>
          <a:p>
            <a:pPr lvl="0"/>
            <a:r>
              <a:rPr lang="cs-CZ" sz="1800" b="1" dirty="0">
                <a:solidFill>
                  <a:schemeClr val="bg1"/>
                </a:solidFill>
              </a:rPr>
              <a:t>odložit kovové předměty</a:t>
            </a:r>
          </a:p>
          <a:p>
            <a:pPr lvl="1"/>
            <a:r>
              <a:rPr lang="cs-CZ" sz="1500" b="1" dirty="0">
                <a:solidFill>
                  <a:schemeClr val="bg1"/>
                </a:solidFill>
              </a:rPr>
              <a:t>odložit lyžařské hole, cepín, deštník;</a:t>
            </a:r>
          </a:p>
          <a:p>
            <a:pPr lvl="1"/>
            <a:r>
              <a:rPr lang="cs-CZ" sz="1500" b="1" dirty="0">
                <a:solidFill>
                  <a:schemeClr val="bg1"/>
                </a:solidFill>
              </a:rPr>
              <a:t>odložit jízdní kolo a odstoupit od něj;</a:t>
            </a:r>
          </a:p>
          <a:p>
            <a:pPr lvl="1"/>
            <a:r>
              <a:rPr lang="cs-CZ" sz="1500" b="1" dirty="0">
                <a:solidFill>
                  <a:schemeClr val="bg1"/>
                </a:solidFill>
              </a:rPr>
              <a:t>drobné kovové předměty nespojené s terénem nepředstavují přímé ohrožení, při zásahu bleskem však mohou způsobit popáleniny prudkým zahřátím, resp. roztavením (klíče v kapse, batohy s přezkami a oky, karabiny, náramky, prsteny, hodinky aj. je lépe odložit)</a:t>
            </a:r>
          </a:p>
          <a:p>
            <a:endParaRPr lang="cs-CZ" sz="2000" i="1" dirty="0">
              <a:solidFill>
                <a:schemeClr val="bg1"/>
              </a:solidFill>
            </a:endParaRPr>
          </a:p>
        </p:txBody>
      </p:sp>
    </p:spTree>
    <p:extLst>
      <p:ext uri="{BB962C8B-B14F-4D97-AF65-F5344CB8AC3E}">
        <p14:creationId xmlns:p14="http://schemas.microsoft.com/office/powerpoint/2010/main" val="2765441723"/>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9" end="9"/>
                                            </p:txEl>
                                          </p:spTgt>
                                        </p:tgtEl>
                                        <p:attrNameLst>
                                          <p:attrName>style.visibility</p:attrName>
                                        </p:attrNameLst>
                                      </p:cBhvr>
                                      <p:to>
                                        <p:strVal val="visible"/>
                                      </p:to>
                                    </p:set>
                                    <p:anim calcmode="lin" valueType="num">
                                      <p:cBhvr additive="base">
                                        <p:cTn id="6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3">
                                            <p:txEl>
                                              <p:pRg st="10" end="10"/>
                                            </p:txEl>
                                          </p:spTgt>
                                        </p:tgtEl>
                                        <p:attrNameLst>
                                          <p:attrName>style.visibility</p:attrName>
                                        </p:attrNameLst>
                                      </p:cBhvr>
                                      <p:to>
                                        <p:strVal val="visible"/>
                                      </p:to>
                                    </p:set>
                                    <p:anim calcmode="lin" valueType="num">
                                      <p:cBhvr additive="base">
                                        <p:cTn id="71"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par>
                          <p:cTn id="73" fill="hold">
                            <p:stCondLst>
                              <p:cond delay="500"/>
                            </p:stCondLst>
                            <p:childTnLst>
                              <p:par>
                                <p:cTn id="74" presetID="2" presetClass="entr" presetSubtype="2" fill="hold" nodeType="afterEffect">
                                  <p:stCondLst>
                                    <p:cond delay="0"/>
                                  </p:stCondLst>
                                  <p:childTnLst>
                                    <p:set>
                                      <p:cBhvr>
                                        <p:cTn id="75" dur="1" fill="hold">
                                          <p:stCondLst>
                                            <p:cond delay="0"/>
                                          </p:stCondLst>
                                        </p:cTn>
                                        <p:tgtEl>
                                          <p:spTgt spid="4"/>
                                        </p:tgtEl>
                                        <p:attrNameLst>
                                          <p:attrName>style.visibility</p:attrName>
                                        </p:attrNameLst>
                                      </p:cBhvr>
                                      <p:to>
                                        <p:strVal val="visible"/>
                                      </p:to>
                                    </p:set>
                                    <p:anim calcmode="lin" valueType="num">
                                      <p:cBhvr additive="base">
                                        <p:cTn id="76" dur="500" fill="hold"/>
                                        <p:tgtEl>
                                          <p:spTgt spid="4"/>
                                        </p:tgtEl>
                                        <p:attrNameLst>
                                          <p:attrName>ppt_x</p:attrName>
                                        </p:attrNameLst>
                                      </p:cBhvr>
                                      <p:tavLst>
                                        <p:tav tm="0">
                                          <p:val>
                                            <p:strVal val="1+#ppt_w/2"/>
                                          </p:val>
                                        </p:tav>
                                        <p:tav tm="100000">
                                          <p:val>
                                            <p:strVal val="#ppt_x"/>
                                          </p:val>
                                        </p:tav>
                                      </p:tavLst>
                                    </p:anim>
                                    <p:anim calcmode="lin" valueType="num">
                                      <p:cBhvr additive="base">
                                        <p:cTn id="77"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Nadpis 1"/>
          <p:cNvSpPr>
            <a:spLocks noGrp="1"/>
          </p:cNvSpPr>
          <p:nvPr>
            <p:ph type="title"/>
          </p:nvPr>
        </p:nvSpPr>
        <p:spPr>
          <a:xfrm>
            <a:off x="1206500" y="-171400"/>
            <a:ext cx="7086600" cy="1276350"/>
          </a:xfrm>
        </p:spPr>
        <p:txBody>
          <a:bodyPr/>
          <a:lstStyle/>
          <a:p>
            <a:r>
              <a:rPr lang="cs-CZ" sz="4000" dirty="0" smtClean="0">
                <a:solidFill>
                  <a:srgbClr val="669900"/>
                </a:solidFill>
              </a:rPr>
              <a:t>Jak se chovat při bouřce</a:t>
            </a:r>
            <a:endParaRPr lang="cs-CZ" sz="4000" dirty="0">
              <a:solidFill>
                <a:schemeClr val="accent6">
                  <a:lumMod val="90000"/>
                  <a:lumOff val="10000"/>
                </a:schemeClr>
              </a:solidFill>
            </a:endParaRPr>
          </a:p>
        </p:txBody>
      </p:sp>
      <p:sp>
        <p:nvSpPr>
          <p:cNvPr id="10253" name="Rectangle 13"/>
          <p:cNvSpPr>
            <a:spLocks noGrp="1" noChangeArrowheads="1"/>
          </p:cNvSpPr>
          <p:nvPr>
            <p:ph idx="1"/>
          </p:nvPr>
        </p:nvSpPr>
        <p:spPr>
          <a:xfrm>
            <a:off x="674688" y="764704"/>
            <a:ext cx="7826375" cy="5760640"/>
          </a:xfrm>
        </p:spPr>
        <p:txBody>
          <a:bodyPr/>
          <a:lstStyle/>
          <a:p>
            <a:pPr lvl="0"/>
            <a:r>
              <a:rPr lang="cs-CZ" sz="2400" b="1" dirty="0" smtClean="0">
                <a:solidFill>
                  <a:schemeClr val="bg1"/>
                </a:solidFill>
              </a:rPr>
              <a:t>opustit nebezpečná a mokrá místa</a:t>
            </a:r>
          </a:p>
          <a:p>
            <a:pPr lvl="1"/>
            <a:r>
              <a:rPr lang="cs-CZ" sz="1800" b="1" dirty="0" smtClean="0">
                <a:solidFill>
                  <a:schemeClr val="bg1"/>
                </a:solidFill>
              </a:rPr>
              <a:t>vyvýšená </a:t>
            </a:r>
            <a:r>
              <a:rPr lang="cs-CZ" sz="1800" b="1" dirty="0">
                <a:solidFill>
                  <a:schemeClr val="bg1"/>
                </a:solidFill>
              </a:rPr>
              <a:t>místa terénu </a:t>
            </a:r>
            <a:r>
              <a:rPr lang="cs-CZ" sz="1800" b="1" i="1" dirty="0">
                <a:solidFill>
                  <a:schemeClr val="bg1"/>
                </a:solidFill>
              </a:rPr>
              <a:t>(na hřebenech a vrcholech působí postava člověka jako bleskosvod – sestoupit aspoň do </a:t>
            </a:r>
            <a:r>
              <a:rPr lang="cs-CZ" sz="1800" b="1" i="1" dirty="0" smtClean="0">
                <a:solidFill>
                  <a:schemeClr val="bg1"/>
                </a:solidFill>
              </a:rPr>
              <a:t>úbočí);</a:t>
            </a:r>
            <a:r>
              <a:rPr lang="cs-CZ" sz="1800" b="1" i="1" dirty="0">
                <a:solidFill>
                  <a:schemeClr val="bg1"/>
                </a:solidFill>
              </a:rPr>
              <a:t/>
            </a:r>
            <a:br>
              <a:rPr lang="cs-CZ" sz="1800" b="1" i="1" dirty="0">
                <a:solidFill>
                  <a:schemeClr val="bg1"/>
                </a:solidFill>
              </a:rPr>
            </a:br>
            <a:r>
              <a:rPr lang="cs-CZ" sz="1800" b="1" dirty="0">
                <a:solidFill>
                  <a:schemeClr val="bg1"/>
                </a:solidFill>
              </a:rPr>
              <a:t>nezdržovat se v blízkosti vyvýšených objektů, jako jsou stožáry, stromy ap</a:t>
            </a:r>
            <a:r>
              <a:rPr lang="cs-CZ" sz="1800" b="1" dirty="0" smtClean="0">
                <a:solidFill>
                  <a:schemeClr val="bg1"/>
                </a:solidFill>
              </a:rPr>
              <a:t>.;</a:t>
            </a:r>
          </a:p>
          <a:p>
            <a:pPr lvl="1"/>
            <a:r>
              <a:rPr lang="cs-CZ" sz="1800" b="1" dirty="0" smtClean="0">
                <a:solidFill>
                  <a:schemeClr val="bg1"/>
                </a:solidFill>
              </a:rPr>
              <a:t>místa </a:t>
            </a:r>
            <a:r>
              <a:rPr lang="cs-CZ" sz="1800" b="1" dirty="0">
                <a:solidFill>
                  <a:schemeClr val="bg1"/>
                </a:solidFill>
              </a:rPr>
              <a:t>s vysokou koncentrací iontů </a:t>
            </a:r>
            <a:r>
              <a:rPr lang="cs-CZ" sz="1800" b="1" i="1" dirty="0">
                <a:solidFill>
                  <a:schemeClr val="bg1"/>
                </a:solidFill>
              </a:rPr>
              <a:t>(jeskyně, vodopády, vodní plochy – zejména </a:t>
            </a:r>
            <a:r>
              <a:rPr lang="cs-CZ" sz="1800" b="1" i="1" dirty="0" smtClean="0">
                <a:solidFill>
                  <a:schemeClr val="bg1"/>
                </a:solidFill>
              </a:rPr>
              <a:t>pobřeží při </a:t>
            </a:r>
            <a:r>
              <a:rPr lang="cs-CZ" sz="1800" b="1" i="1" dirty="0">
                <a:solidFill>
                  <a:schemeClr val="bg1"/>
                </a:solidFill>
              </a:rPr>
              <a:t>intenzivním příboji, lesy, vysoké hory, místa s větším počtem shromážděných lidí </a:t>
            </a:r>
            <a:r>
              <a:rPr lang="cs-CZ" sz="1800" b="1" i="1" dirty="0" smtClean="0">
                <a:solidFill>
                  <a:schemeClr val="bg1"/>
                </a:solidFill>
              </a:rPr>
              <a:t>(sportovní utkání, festivaly) a zvířat (pastviny));</a:t>
            </a:r>
            <a:r>
              <a:rPr lang="cs-CZ" sz="1800" b="1" i="1" dirty="0">
                <a:solidFill>
                  <a:schemeClr val="bg1"/>
                </a:solidFill>
              </a:rPr>
              <a:t/>
            </a:r>
            <a:br>
              <a:rPr lang="cs-CZ" sz="1800" b="1" i="1" dirty="0">
                <a:solidFill>
                  <a:schemeClr val="bg1"/>
                </a:solidFill>
              </a:rPr>
            </a:br>
            <a:r>
              <a:rPr lang="cs-CZ" sz="1800" b="1" dirty="0">
                <a:solidFill>
                  <a:schemeClr val="bg1"/>
                </a:solidFill>
              </a:rPr>
              <a:t>nebezpečné je plavání za bouřky </a:t>
            </a:r>
            <a:r>
              <a:rPr lang="cs-CZ" sz="1800" b="1" i="1" dirty="0" smtClean="0">
                <a:solidFill>
                  <a:schemeClr val="bg1"/>
                </a:solidFill>
              </a:rPr>
              <a:t>(vyžaduje </a:t>
            </a:r>
            <a:r>
              <a:rPr lang="cs-CZ" sz="1800" b="1" i="1" dirty="0">
                <a:solidFill>
                  <a:schemeClr val="bg1"/>
                </a:solidFill>
              </a:rPr>
              <a:t>intenzivní dýchání a tělo člověka je </a:t>
            </a:r>
            <a:r>
              <a:rPr lang="cs-CZ" sz="1800" b="1" i="1" dirty="0" smtClean="0">
                <a:solidFill>
                  <a:schemeClr val="bg1"/>
                </a:solidFill>
              </a:rPr>
              <a:t>vodičem); </a:t>
            </a:r>
            <a:r>
              <a:rPr lang="cs-CZ" sz="1800" b="1" i="1" dirty="0">
                <a:solidFill>
                  <a:schemeClr val="bg1"/>
                </a:solidFill>
              </a:rPr>
              <a:t/>
            </a:r>
            <a:br>
              <a:rPr lang="cs-CZ" sz="1800" b="1" i="1" dirty="0">
                <a:solidFill>
                  <a:schemeClr val="bg1"/>
                </a:solidFill>
              </a:rPr>
            </a:br>
            <a:r>
              <a:rPr lang="cs-CZ" sz="1800" b="1" dirty="0">
                <a:solidFill>
                  <a:schemeClr val="bg1"/>
                </a:solidFill>
              </a:rPr>
              <a:t>nebezpečný je windsurfing a plavba v loďce</a:t>
            </a:r>
            <a:r>
              <a:rPr lang="cs-CZ" sz="1800" b="1" i="1" dirty="0">
                <a:solidFill>
                  <a:schemeClr val="bg1"/>
                </a:solidFill>
              </a:rPr>
              <a:t> </a:t>
            </a:r>
            <a:r>
              <a:rPr lang="cs-CZ" sz="1800" b="1" i="1" dirty="0" smtClean="0">
                <a:solidFill>
                  <a:schemeClr val="bg1"/>
                </a:solidFill>
              </a:rPr>
              <a:t>(postava </a:t>
            </a:r>
            <a:r>
              <a:rPr lang="cs-CZ" sz="1800" b="1" i="1" dirty="0">
                <a:solidFill>
                  <a:schemeClr val="bg1"/>
                </a:solidFill>
              </a:rPr>
              <a:t>zde vyčnívá nad hladinu jako bleskosvod)</a:t>
            </a:r>
            <a:endParaRPr lang="cs-CZ" sz="1800" b="1" dirty="0">
              <a:solidFill>
                <a:schemeClr val="bg1"/>
              </a:solidFill>
            </a:endParaRPr>
          </a:p>
          <a:p>
            <a:pPr lvl="1"/>
            <a:r>
              <a:rPr lang="cs-CZ" sz="1800" b="1" dirty="0">
                <a:solidFill>
                  <a:schemeClr val="bg1"/>
                </a:solidFill>
              </a:rPr>
              <a:t>mokrá a podmáčená místa a sněhová pole </a:t>
            </a:r>
            <a:r>
              <a:rPr lang="cs-CZ" sz="1800" b="1" i="1" dirty="0">
                <a:solidFill>
                  <a:schemeClr val="bg1"/>
                </a:solidFill>
              </a:rPr>
              <a:t>(mají vysokou vodivost)</a:t>
            </a:r>
            <a:endParaRPr lang="cs-CZ" sz="1800" b="1" dirty="0">
              <a:solidFill>
                <a:schemeClr val="bg1"/>
              </a:solidFill>
            </a:endParaRPr>
          </a:p>
          <a:p>
            <a:pPr lvl="1"/>
            <a:r>
              <a:rPr lang="cs-CZ" sz="1800" b="1" dirty="0">
                <a:solidFill>
                  <a:schemeClr val="bg1"/>
                </a:solidFill>
              </a:rPr>
              <a:t>stany s kovovými tyčkami </a:t>
            </a:r>
            <a:r>
              <a:rPr lang="cs-CZ" sz="1800" b="1" i="1" dirty="0">
                <a:solidFill>
                  <a:schemeClr val="bg1"/>
                </a:solidFill>
              </a:rPr>
              <a:t>(kovové tyčky působí jako bleskosvod; bezpečnější jsou samonosné kupolovité a tunelové stany bez vyčnívajících hrotů s </a:t>
            </a:r>
            <a:r>
              <a:rPr lang="cs-CZ" sz="1800" b="1" i="1" dirty="0" smtClean="0">
                <a:solidFill>
                  <a:schemeClr val="bg1"/>
                </a:solidFill>
              </a:rPr>
              <a:t>výztužemi </a:t>
            </a:r>
            <a:r>
              <a:rPr lang="cs-CZ" sz="1800" b="1" i="1" dirty="0">
                <a:solidFill>
                  <a:schemeClr val="bg1"/>
                </a:solidFill>
              </a:rPr>
              <a:t>z plastických prutů)</a:t>
            </a:r>
            <a:endParaRPr lang="cs-CZ" sz="1800" b="1" dirty="0">
              <a:solidFill>
                <a:schemeClr val="bg1"/>
              </a:solidFill>
            </a:endParaRPr>
          </a:p>
          <a:p>
            <a:pPr eaLnBrk="1" hangingPunct="1">
              <a:buFont typeface="Wingdings" pitchFamily="2" charset="2"/>
              <a:buNone/>
            </a:pPr>
            <a:endParaRPr lang="cs-CZ" sz="1400" dirty="0" smtClean="0">
              <a:solidFill>
                <a:schemeClr val="bg1"/>
              </a:solidFill>
            </a:endParaRPr>
          </a:p>
        </p:txBody>
      </p:sp>
      <p:sp>
        <p:nvSpPr>
          <p:cNvPr id="20" name="AutoShape 110"/>
          <p:cNvSpPr>
            <a:spLocks noChangeArrowheads="1"/>
          </p:cNvSpPr>
          <p:nvPr/>
        </p:nvSpPr>
        <p:spPr bwMode="auto">
          <a:xfrm rot="8159986">
            <a:off x="6859813" y="5733467"/>
            <a:ext cx="1482013" cy="1431933"/>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0253">
                                            <p:txEl>
                                              <p:pRg st="0" end="0"/>
                                            </p:txEl>
                                          </p:spTgt>
                                        </p:tgtEl>
                                        <p:attrNameLst>
                                          <p:attrName>style.visibility</p:attrName>
                                        </p:attrNameLst>
                                      </p:cBhvr>
                                      <p:to>
                                        <p:strVal val="visible"/>
                                      </p:to>
                                    </p:set>
                                    <p:animEffect transition="in" filter="slide(fromBottom)">
                                      <p:cBhvr>
                                        <p:cTn id="11" dur="500"/>
                                        <p:tgtEl>
                                          <p:spTgt spid="1025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2" presetClass="entr" presetSubtype="4" fill="hold" grpId="0" nodeType="clickEffect">
                                  <p:stCondLst>
                                    <p:cond delay="0"/>
                                  </p:stCondLst>
                                  <p:childTnLst>
                                    <p:set>
                                      <p:cBhvr>
                                        <p:cTn id="15" dur="1" fill="hold">
                                          <p:stCondLst>
                                            <p:cond delay="0"/>
                                          </p:stCondLst>
                                        </p:cTn>
                                        <p:tgtEl>
                                          <p:spTgt spid="10253">
                                            <p:txEl>
                                              <p:pRg st="1" end="1"/>
                                            </p:txEl>
                                          </p:spTgt>
                                        </p:tgtEl>
                                        <p:attrNameLst>
                                          <p:attrName>style.visibility</p:attrName>
                                        </p:attrNameLst>
                                      </p:cBhvr>
                                      <p:to>
                                        <p:strVal val="visible"/>
                                      </p:to>
                                    </p:set>
                                    <p:animEffect transition="in" filter="slide(fromBottom)">
                                      <p:cBhvr>
                                        <p:cTn id="16" dur="500"/>
                                        <p:tgtEl>
                                          <p:spTgt spid="1025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10253">
                                            <p:txEl>
                                              <p:pRg st="2" end="2"/>
                                            </p:txEl>
                                          </p:spTgt>
                                        </p:tgtEl>
                                        <p:attrNameLst>
                                          <p:attrName>style.visibility</p:attrName>
                                        </p:attrNameLst>
                                      </p:cBhvr>
                                      <p:to>
                                        <p:strVal val="visible"/>
                                      </p:to>
                                    </p:set>
                                    <p:animEffect transition="in" filter="slide(fromBottom)">
                                      <p:cBhvr>
                                        <p:cTn id="21" dur="500"/>
                                        <p:tgtEl>
                                          <p:spTgt spid="1025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10253">
                                            <p:txEl>
                                              <p:pRg st="3" end="3"/>
                                            </p:txEl>
                                          </p:spTgt>
                                        </p:tgtEl>
                                        <p:attrNameLst>
                                          <p:attrName>style.visibility</p:attrName>
                                        </p:attrNameLst>
                                      </p:cBhvr>
                                      <p:to>
                                        <p:strVal val="visible"/>
                                      </p:to>
                                    </p:set>
                                    <p:animEffect transition="in" filter="slide(fromBottom)">
                                      <p:cBhvr>
                                        <p:cTn id="26" dur="500"/>
                                        <p:tgtEl>
                                          <p:spTgt spid="1025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10253">
                                            <p:txEl>
                                              <p:pRg st="4" end="4"/>
                                            </p:txEl>
                                          </p:spTgt>
                                        </p:tgtEl>
                                        <p:attrNameLst>
                                          <p:attrName>style.visibility</p:attrName>
                                        </p:attrNameLst>
                                      </p:cBhvr>
                                      <p:to>
                                        <p:strVal val="visible"/>
                                      </p:to>
                                    </p:set>
                                    <p:animEffect transition="in" filter="slide(fromBottom)">
                                      <p:cBhvr>
                                        <p:cTn id="31" dur="500"/>
                                        <p:tgtEl>
                                          <p:spTgt spid="1025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additive="base">
                                        <p:cTn id="36" dur="500" fill="hold"/>
                                        <p:tgtEl>
                                          <p:spTgt spid="20"/>
                                        </p:tgtEl>
                                        <p:attrNameLst>
                                          <p:attrName>ppt_x</p:attrName>
                                        </p:attrNameLst>
                                      </p:cBhvr>
                                      <p:tavLst>
                                        <p:tav tm="0">
                                          <p:val>
                                            <p:strVal val="#ppt_x"/>
                                          </p:val>
                                        </p:tav>
                                        <p:tav tm="100000">
                                          <p:val>
                                            <p:strVal val="#ppt_x"/>
                                          </p:val>
                                        </p:tav>
                                      </p:tavLst>
                                    </p:anim>
                                    <p:anim calcmode="lin" valueType="num">
                                      <p:cBhvr additive="base">
                                        <p:cTn id="37"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0253" grpId="0" uiExpand="1" build="p" autoUpdateAnimBg="0"/>
      <p:bldP spid="2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Skupina 4"/>
          <p:cNvGrpSpPr/>
          <p:nvPr/>
        </p:nvGrpSpPr>
        <p:grpSpPr>
          <a:xfrm>
            <a:off x="7040012" y="4693678"/>
            <a:ext cx="1726208" cy="1678772"/>
            <a:chOff x="6172200" y="4509120"/>
            <a:chExt cx="1726208" cy="1678772"/>
          </a:xfrm>
        </p:grpSpPr>
        <p:grpSp>
          <p:nvGrpSpPr>
            <p:cNvPr id="6" name="Skupina 5"/>
            <p:cNvGrpSpPr/>
            <p:nvPr/>
          </p:nvGrpSpPr>
          <p:grpSpPr>
            <a:xfrm>
              <a:off x="6172200" y="5000944"/>
              <a:ext cx="467652" cy="1020344"/>
              <a:chOff x="6172200" y="4800600"/>
              <a:chExt cx="467652" cy="1020344"/>
            </a:xfrm>
          </p:grpSpPr>
          <p:sp>
            <p:nvSpPr>
              <p:cNvPr id="16" name="AutoShape 21"/>
              <p:cNvSpPr>
                <a:spLocks noChangeArrowheads="1"/>
              </p:cNvSpPr>
              <p:nvPr/>
            </p:nvSpPr>
            <p:spPr bwMode="auto">
              <a:xfrm rot="13505113" flipH="1">
                <a:off x="6172200" y="4800600"/>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7" name="AutoShape 21"/>
              <p:cNvSpPr>
                <a:spLocks noChangeArrowheads="1"/>
              </p:cNvSpPr>
              <p:nvPr/>
            </p:nvSpPr>
            <p:spPr bwMode="auto">
              <a:xfrm rot="13505113" flipH="1">
                <a:off x="6176556" y="4978756"/>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8" name="AutoShape 21"/>
              <p:cNvSpPr>
                <a:spLocks noChangeArrowheads="1"/>
              </p:cNvSpPr>
              <p:nvPr/>
            </p:nvSpPr>
            <p:spPr bwMode="auto">
              <a:xfrm rot="13505113" flipH="1">
                <a:off x="6176556" y="5177572"/>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9" name="AutoShape 21"/>
              <p:cNvSpPr>
                <a:spLocks noChangeArrowheads="1"/>
              </p:cNvSpPr>
              <p:nvPr/>
            </p:nvSpPr>
            <p:spPr bwMode="auto">
              <a:xfrm rot="13505113" flipH="1">
                <a:off x="6193764" y="5374856"/>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grpSp>
        <p:grpSp>
          <p:nvGrpSpPr>
            <p:cNvPr id="7" name="Skupina 6"/>
            <p:cNvGrpSpPr/>
            <p:nvPr/>
          </p:nvGrpSpPr>
          <p:grpSpPr>
            <a:xfrm>
              <a:off x="6876256" y="4509120"/>
              <a:ext cx="446088" cy="1310184"/>
              <a:chOff x="7057860" y="4601508"/>
              <a:chExt cx="446088" cy="1310184"/>
            </a:xfrm>
          </p:grpSpPr>
          <p:sp>
            <p:nvSpPr>
              <p:cNvPr id="11" name="AutoShape 21"/>
              <p:cNvSpPr>
                <a:spLocks noChangeArrowheads="1"/>
              </p:cNvSpPr>
              <p:nvPr/>
            </p:nvSpPr>
            <p:spPr bwMode="auto">
              <a:xfrm rot="13505113" flipH="1">
                <a:off x="7057860" y="4601508"/>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2" name="AutoShape 21"/>
              <p:cNvSpPr>
                <a:spLocks noChangeArrowheads="1"/>
              </p:cNvSpPr>
              <p:nvPr/>
            </p:nvSpPr>
            <p:spPr bwMode="auto">
              <a:xfrm rot="13505113" flipH="1">
                <a:off x="7057860" y="4817532"/>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3" name="AutoShape 21"/>
              <p:cNvSpPr>
                <a:spLocks noChangeArrowheads="1"/>
              </p:cNvSpPr>
              <p:nvPr/>
            </p:nvSpPr>
            <p:spPr bwMode="auto">
              <a:xfrm rot="13505113" flipH="1">
                <a:off x="7057860" y="5050764"/>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4" name="AutoShape 21"/>
              <p:cNvSpPr>
                <a:spLocks noChangeArrowheads="1"/>
              </p:cNvSpPr>
              <p:nvPr/>
            </p:nvSpPr>
            <p:spPr bwMode="auto">
              <a:xfrm rot="13505113" flipH="1">
                <a:off x="7057860" y="5266788"/>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5" name="AutoShape 21"/>
              <p:cNvSpPr>
                <a:spLocks noChangeArrowheads="1"/>
              </p:cNvSpPr>
              <p:nvPr/>
            </p:nvSpPr>
            <p:spPr bwMode="auto">
              <a:xfrm rot="13505113" flipH="1">
                <a:off x="7057860" y="5465604"/>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grpSp>
        <p:grpSp>
          <p:nvGrpSpPr>
            <p:cNvPr id="8" name="Skupina 7"/>
            <p:cNvGrpSpPr/>
            <p:nvPr/>
          </p:nvGrpSpPr>
          <p:grpSpPr>
            <a:xfrm>
              <a:off x="7452320" y="5517232"/>
              <a:ext cx="446088" cy="670660"/>
              <a:chOff x="7777940" y="4953000"/>
              <a:chExt cx="446088" cy="670660"/>
            </a:xfrm>
          </p:grpSpPr>
          <p:sp>
            <p:nvSpPr>
              <p:cNvPr id="9" name="AutoShape 21"/>
              <p:cNvSpPr>
                <a:spLocks noChangeArrowheads="1"/>
              </p:cNvSpPr>
              <p:nvPr/>
            </p:nvSpPr>
            <p:spPr bwMode="auto">
              <a:xfrm rot="13505113" flipH="1">
                <a:off x="7777940" y="5177572"/>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0" name="AutoShape 21"/>
              <p:cNvSpPr>
                <a:spLocks noChangeArrowheads="1"/>
              </p:cNvSpPr>
              <p:nvPr/>
            </p:nvSpPr>
            <p:spPr bwMode="auto">
              <a:xfrm rot="13505113" flipH="1">
                <a:off x="7777940" y="4953000"/>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grpSp>
      </p:grpSp>
      <p:sp>
        <p:nvSpPr>
          <p:cNvPr id="4" name="Nadpis 1"/>
          <p:cNvSpPr>
            <a:spLocks noGrp="1"/>
          </p:cNvSpPr>
          <p:nvPr>
            <p:ph type="title"/>
          </p:nvPr>
        </p:nvSpPr>
        <p:spPr>
          <a:xfrm>
            <a:off x="1206500" y="208434"/>
            <a:ext cx="7086600" cy="1276350"/>
          </a:xfrm>
        </p:spPr>
        <p:txBody>
          <a:bodyPr/>
          <a:lstStyle/>
          <a:p>
            <a:r>
              <a:rPr lang="cs-CZ" sz="4000" dirty="0" smtClean="0">
                <a:solidFill>
                  <a:srgbClr val="669900"/>
                </a:solidFill>
              </a:rPr>
              <a:t>Jak se chovat při bouřce</a:t>
            </a:r>
            <a:endParaRPr lang="cs-CZ" sz="4000" dirty="0">
              <a:solidFill>
                <a:schemeClr val="accent6">
                  <a:lumMod val="90000"/>
                  <a:lumOff val="10000"/>
                </a:schemeClr>
              </a:solidFill>
            </a:endParaRPr>
          </a:p>
        </p:txBody>
      </p:sp>
      <p:sp>
        <p:nvSpPr>
          <p:cNvPr id="3" name="Zástupný symbol pro obsah 2"/>
          <p:cNvSpPr>
            <a:spLocks noGrp="1"/>
          </p:cNvSpPr>
          <p:nvPr>
            <p:ph idx="1"/>
          </p:nvPr>
        </p:nvSpPr>
        <p:spPr>
          <a:xfrm>
            <a:off x="674688" y="1124744"/>
            <a:ext cx="7826375" cy="5400600"/>
          </a:xfrm>
        </p:spPr>
        <p:txBody>
          <a:bodyPr/>
          <a:lstStyle/>
          <a:p>
            <a:pPr lvl="0"/>
            <a:r>
              <a:rPr lang="cs-CZ" sz="1800" b="1" dirty="0">
                <a:solidFill>
                  <a:schemeClr val="bg1"/>
                </a:solidFill>
              </a:rPr>
              <a:t>vyhledat úkryt a v klidu v něm setrvat:</a:t>
            </a:r>
            <a:r>
              <a:rPr lang="cs-CZ" sz="1800" dirty="0">
                <a:solidFill>
                  <a:schemeClr val="bg1"/>
                </a:solidFill>
              </a:rPr>
              <a:t> </a:t>
            </a:r>
          </a:p>
          <a:p>
            <a:pPr lvl="1"/>
            <a:r>
              <a:rPr lang="cs-CZ" sz="1450" b="1" dirty="0">
                <a:solidFill>
                  <a:schemeClr val="bg1"/>
                </a:solidFill>
              </a:rPr>
              <a:t>v suché terénní prohlubni </a:t>
            </a:r>
            <a:r>
              <a:rPr lang="cs-CZ" sz="1450" b="1" i="1" dirty="0">
                <a:solidFill>
                  <a:schemeClr val="bg1"/>
                </a:solidFill>
              </a:rPr>
              <a:t>(nejlépe s odtokem, jinak se přívalovým deštěm může naplnit vodou)</a:t>
            </a:r>
            <a:r>
              <a:rPr lang="cs-CZ" sz="1450" b="1" dirty="0">
                <a:solidFill>
                  <a:schemeClr val="bg1"/>
                </a:solidFill>
              </a:rPr>
              <a:t> </a:t>
            </a:r>
          </a:p>
          <a:p>
            <a:pPr lvl="1"/>
            <a:r>
              <a:rPr lang="cs-CZ" sz="1450" b="1" dirty="0">
                <a:solidFill>
                  <a:schemeClr val="bg1"/>
                </a:solidFill>
              </a:rPr>
              <a:t>v nízkém rozsáhlejším porostu </a:t>
            </a:r>
            <a:r>
              <a:rPr lang="cs-CZ" sz="1450" b="1" i="1" dirty="0">
                <a:solidFill>
                  <a:schemeClr val="bg1"/>
                </a:solidFill>
              </a:rPr>
              <a:t>(v mladém lese, v křovinách, v kosodřevině)</a:t>
            </a:r>
            <a:endParaRPr lang="cs-CZ" sz="1450" b="1" dirty="0">
              <a:solidFill>
                <a:schemeClr val="bg1"/>
              </a:solidFill>
            </a:endParaRPr>
          </a:p>
          <a:p>
            <a:pPr lvl="1"/>
            <a:r>
              <a:rPr lang="cs-CZ" sz="1450" b="1" dirty="0">
                <a:solidFill>
                  <a:schemeClr val="bg1"/>
                </a:solidFill>
              </a:rPr>
              <a:t>ve skalní suti z velkých balvanů </a:t>
            </a:r>
            <a:r>
              <a:rPr lang="cs-CZ" sz="1450" b="1" i="1" dirty="0">
                <a:solidFill>
                  <a:schemeClr val="bg1"/>
                </a:solidFill>
              </a:rPr>
              <a:t>(kde nevyčníváme)</a:t>
            </a:r>
            <a:endParaRPr lang="cs-CZ" sz="1450" b="1" dirty="0">
              <a:solidFill>
                <a:schemeClr val="bg1"/>
              </a:solidFill>
            </a:endParaRPr>
          </a:p>
          <a:p>
            <a:pPr lvl="1"/>
            <a:r>
              <a:rPr lang="cs-CZ" sz="1450" b="1" dirty="0">
                <a:solidFill>
                  <a:schemeClr val="bg1"/>
                </a:solidFill>
              </a:rPr>
              <a:t>ne pod stromy </a:t>
            </a:r>
            <a:r>
              <a:rPr lang="cs-CZ" sz="1450" b="1" i="1" dirty="0">
                <a:solidFill>
                  <a:schemeClr val="bg1"/>
                </a:solidFill>
              </a:rPr>
              <a:t>(ionizace nad stromem a vlhký kořenový systém vytvářejí dobrý bleskosvod; od zasažených stromů hrozí i boční vzdušný nebo zemní výboj)</a:t>
            </a:r>
            <a:r>
              <a:rPr lang="cs-CZ" sz="1450" b="1" dirty="0">
                <a:solidFill>
                  <a:schemeClr val="bg1"/>
                </a:solidFill>
              </a:rPr>
              <a:t> </a:t>
            </a:r>
          </a:p>
          <a:p>
            <a:pPr lvl="1"/>
            <a:r>
              <a:rPr lang="cs-CZ" sz="1450" b="1" dirty="0">
                <a:solidFill>
                  <a:schemeClr val="bg1"/>
                </a:solidFill>
              </a:rPr>
              <a:t>ne v jeskyni </a:t>
            </a:r>
            <a:r>
              <a:rPr lang="cs-CZ" sz="1450" b="1" i="1" dirty="0">
                <a:solidFill>
                  <a:schemeClr val="bg1"/>
                </a:solidFill>
              </a:rPr>
              <a:t>(přítomnost lidí nebo zvířat v jeskyni zvýší již tak vysokou ionizaci; </a:t>
            </a:r>
            <a:r>
              <a:rPr lang="cs-CZ" sz="1450" b="1" i="1" dirty="0" smtClean="0">
                <a:solidFill>
                  <a:srgbClr val="FF0000"/>
                </a:solidFill>
              </a:rPr>
              <a:t>uvádění </a:t>
            </a:r>
            <a:r>
              <a:rPr lang="cs-CZ" sz="1450" b="1" i="1" dirty="0">
                <a:solidFill>
                  <a:srgbClr val="FF0000"/>
                </a:solidFill>
              </a:rPr>
              <a:t>tzv. bezpečných vzdáleností od stropu či stěn jeskyně, je životu nebezpečný názor – jeskyně jsou při bouřce extrémně nebezpečné </a:t>
            </a:r>
            <a:r>
              <a:rPr lang="cs-CZ" sz="1450" b="1" i="1" dirty="0" smtClean="0">
                <a:solidFill>
                  <a:srgbClr val="FF0000"/>
                </a:solidFill>
              </a:rPr>
              <a:t/>
            </a:r>
            <a:br>
              <a:rPr lang="cs-CZ" sz="1450" b="1" i="1" dirty="0" smtClean="0">
                <a:solidFill>
                  <a:srgbClr val="FF0000"/>
                </a:solidFill>
              </a:rPr>
            </a:br>
            <a:r>
              <a:rPr lang="cs-CZ" sz="1450" b="1" i="1" dirty="0" smtClean="0">
                <a:solidFill>
                  <a:srgbClr val="FF0000"/>
                </a:solidFill>
              </a:rPr>
              <a:t>vždy </a:t>
            </a:r>
            <a:r>
              <a:rPr lang="cs-CZ" sz="1450" b="1" i="1" dirty="0">
                <a:solidFill>
                  <a:srgbClr val="FF0000"/>
                </a:solidFill>
              </a:rPr>
              <a:t>v celém svém objemu</a:t>
            </a:r>
            <a:r>
              <a:rPr lang="cs-CZ" sz="1450" b="1" i="1" dirty="0">
                <a:solidFill>
                  <a:schemeClr val="bg1"/>
                </a:solidFill>
              </a:rPr>
              <a:t>; spáry, trhliny, další otvory, případně vodivé žíly rud nebezpečí v </a:t>
            </a:r>
            <a:r>
              <a:rPr lang="cs-CZ" sz="1450" b="1" i="1" dirty="0" smtClean="0">
                <a:solidFill>
                  <a:schemeClr val="bg1"/>
                </a:solidFill>
              </a:rPr>
              <a:t>jeskyni </a:t>
            </a:r>
            <a:r>
              <a:rPr lang="cs-CZ" sz="1450" b="1" i="1" dirty="0">
                <a:solidFill>
                  <a:schemeClr val="bg1"/>
                </a:solidFill>
              </a:rPr>
              <a:t>ještě zvyšují)</a:t>
            </a:r>
            <a:r>
              <a:rPr lang="cs-CZ" sz="1450" b="1" dirty="0">
                <a:solidFill>
                  <a:schemeClr val="bg1"/>
                </a:solidFill>
              </a:rPr>
              <a:t> </a:t>
            </a:r>
          </a:p>
          <a:p>
            <a:pPr lvl="1"/>
            <a:r>
              <a:rPr lang="cs-CZ" sz="1450" b="1" dirty="0">
                <a:solidFill>
                  <a:schemeClr val="bg1"/>
                </a:solidFill>
              </a:rPr>
              <a:t>ne pod převisy </a:t>
            </a:r>
            <a:r>
              <a:rPr lang="cs-CZ" sz="1450" b="1" i="1" dirty="0">
                <a:solidFill>
                  <a:schemeClr val="bg1"/>
                </a:solidFill>
              </a:rPr>
              <a:t>(postava může jako zkratový můstek svést výboj z horní hrany převisu do země)</a:t>
            </a:r>
            <a:r>
              <a:rPr lang="cs-CZ" sz="1450" b="1" dirty="0">
                <a:solidFill>
                  <a:schemeClr val="bg1"/>
                </a:solidFill>
              </a:rPr>
              <a:t> </a:t>
            </a:r>
          </a:p>
          <a:p>
            <a:pPr lvl="1"/>
            <a:r>
              <a:rPr lang="cs-CZ" sz="1450" b="1" dirty="0">
                <a:solidFill>
                  <a:schemeClr val="bg1"/>
                </a:solidFill>
              </a:rPr>
              <a:t>ne pod skalními stěnami </a:t>
            </a:r>
            <a:r>
              <a:rPr lang="cs-CZ" sz="1450" b="1" i="1" dirty="0">
                <a:solidFill>
                  <a:schemeClr val="bg1"/>
                </a:solidFill>
              </a:rPr>
              <a:t>(</a:t>
            </a:r>
            <a:r>
              <a:rPr lang="cs-CZ" sz="1450" b="1" i="1" dirty="0">
                <a:solidFill>
                  <a:srgbClr val="FF0000"/>
                </a:solidFill>
              </a:rPr>
              <a:t>ani zde neexistuje žádná bezpečná vzdálenost, jak se někdy uvádí</a:t>
            </a:r>
            <a:r>
              <a:rPr lang="cs-CZ" sz="1450" b="1" i="1" dirty="0">
                <a:solidFill>
                  <a:schemeClr val="bg1"/>
                </a:solidFill>
              </a:rPr>
              <a:t>, výboje žádnou bezpečnou vzdálenost neznají)</a:t>
            </a:r>
            <a:endParaRPr lang="cs-CZ" sz="1450" b="1" dirty="0">
              <a:solidFill>
                <a:schemeClr val="bg1"/>
              </a:solidFill>
            </a:endParaRPr>
          </a:p>
          <a:p>
            <a:pPr lvl="1"/>
            <a:r>
              <a:rPr lang="cs-CZ" sz="1450" b="1" dirty="0">
                <a:solidFill>
                  <a:schemeClr val="bg1"/>
                </a:solidFill>
              </a:rPr>
              <a:t>po úderu blesku v okolí se nepřesunovat jinam </a:t>
            </a:r>
            <a:r>
              <a:rPr lang="cs-CZ" sz="1450" b="1" i="1" dirty="0">
                <a:solidFill>
                  <a:schemeClr val="bg1"/>
                </a:solidFill>
              </a:rPr>
              <a:t>(</a:t>
            </a:r>
            <a:r>
              <a:rPr lang="cs-CZ" sz="1450" b="1" i="1" dirty="0">
                <a:solidFill>
                  <a:srgbClr val="FF0000"/>
                </a:solidFill>
              </a:rPr>
              <a:t>mylné je často opakované doporučení, že po úderu blesku máte bezpečnou dobu 3 sekundy na změnu místa</a:t>
            </a:r>
            <a:r>
              <a:rPr lang="cs-CZ" sz="1450" b="1" i="1" dirty="0">
                <a:solidFill>
                  <a:schemeClr val="bg1"/>
                </a:solidFill>
              </a:rPr>
              <a:t> – vybíjení pokračuje, dokud rozdíl elektrických potenciálů neklesne pod určitou mez, což se neřídí časem</a:t>
            </a:r>
            <a:r>
              <a:rPr lang="cs-CZ" sz="1450" b="1" i="1" dirty="0" smtClean="0">
                <a:solidFill>
                  <a:schemeClr val="bg1"/>
                </a:solidFill>
              </a:rPr>
              <a:t>)</a:t>
            </a:r>
            <a:endParaRPr lang="cs-CZ" sz="1450" b="1" dirty="0">
              <a:solidFill>
                <a:schemeClr val="bg1"/>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 calcmode="lin" valueType="num">
                                      <p:cBhvr additive="base">
                                        <p:cTn id="5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8" end="8"/>
                                            </p:txEl>
                                          </p:spTgt>
                                        </p:tgtEl>
                                        <p:attrNameLst>
                                          <p:attrName>style.visibility</p:attrName>
                                        </p:attrNameLst>
                                      </p:cBhvr>
                                      <p:to>
                                        <p:strVal val="visible"/>
                                      </p:to>
                                    </p:set>
                                    <p:anim calcmode="lin" valueType="num">
                                      <p:cBhvr additive="base">
                                        <p:cTn id="5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2" fill="hold" nodeType="click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500" fill="hold"/>
                                        <p:tgtEl>
                                          <p:spTgt spid="5"/>
                                        </p:tgtEl>
                                        <p:attrNameLst>
                                          <p:attrName>ppt_x</p:attrName>
                                        </p:attrNameLst>
                                      </p:cBhvr>
                                      <p:tavLst>
                                        <p:tav tm="0">
                                          <p:val>
                                            <p:strVal val="1+#ppt_w/2"/>
                                          </p:val>
                                        </p:tav>
                                        <p:tav tm="100000">
                                          <p:val>
                                            <p:strVal val="#ppt_x"/>
                                          </p:val>
                                        </p:tav>
                                      </p:tavLst>
                                    </p:anim>
                                    <p:anim calcmode="lin" valueType="num">
                                      <p:cBhvr additive="base">
                                        <p:cTn id="66"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Skupina 39"/>
          <p:cNvGrpSpPr/>
          <p:nvPr/>
        </p:nvGrpSpPr>
        <p:grpSpPr>
          <a:xfrm>
            <a:off x="7308304" y="5081000"/>
            <a:ext cx="989689" cy="1300328"/>
            <a:chOff x="7452320" y="5013176"/>
            <a:chExt cx="989689" cy="1300328"/>
          </a:xfrm>
        </p:grpSpPr>
        <p:grpSp>
          <p:nvGrpSpPr>
            <p:cNvPr id="38" name="Skupina 37"/>
            <p:cNvGrpSpPr/>
            <p:nvPr/>
          </p:nvGrpSpPr>
          <p:grpSpPr>
            <a:xfrm>
              <a:off x="7452320" y="5013176"/>
              <a:ext cx="989689" cy="1300328"/>
              <a:chOff x="7407700" y="5157192"/>
              <a:chExt cx="989689" cy="1300328"/>
            </a:xfrm>
          </p:grpSpPr>
          <p:grpSp>
            <p:nvGrpSpPr>
              <p:cNvPr id="37" name="Skupina 36"/>
              <p:cNvGrpSpPr/>
              <p:nvPr/>
            </p:nvGrpSpPr>
            <p:grpSpPr>
              <a:xfrm>
                <a:off x="7407700" y="5157192"/>
                <a:ext cx="989689" cy="1300328"/>
                <a:chOff x="7398735" y="5441040"/>
                <a:chExt cx="989689" cy="1300328"/>
              </a:xfrm>
            </p:grpSpPr>
            <p:sp>
              <p:nvSpPr>
                <p:cNvPr id="28" name="Rectangle 15"/>
                <p:cNvSpPr>
                  <a:spLocks noChangeArrowheads="1"/>
                </p:cNvSpPr>
                <p:nvPr/>
              </p:nvSpPr>
              <p:spPr bwMode="auto">
                <a:xfrm rot="19593680">
                  <a:off x="7822207" y="6204417"/>
                  <a:ext cx="322263" cy="327025"/>
                </a:xfrm>
                <a:prstGeom prst="rect">
                  <a:avLst/>
                </a:prstGeom>
                <a:solidFill>
                  <a:schemeClr val="accent1"/>
                </a:solidFill>
                <a:ln w="12700">
                  <a:solidFill>
                    <a:schemeClr val="accent1"/>
                  </a:solidFill>
                  <a:miter lim="800000"/>
                  <a:headEnd/>
                  <a:tailEnd/>
                </a:ln>
              </p:spPr>
              <p:txBody>
                <a:bodyPr wrap="none" anchor="ctr"/>
                <a:lstStyle/>
                <a:p>
                  <a:endParaRPr lang="cs-CZ"/>
                </a:p>
              </p:txBody>
            </p:sp>
            <p:grpSp>
              <p:nvGrpSpPr>
                <p:cNvPr id="2" name="Skupina 1"/>
                <p:cNvGrpSpPr/>
                <p:nvPr/>
              </p:nvGrpSpPr>
              <p:grpSpPr>
                <a:xfrm>
                  <a:off x="7398735" y="5441040"/>
                  <a:ext cx="989689" cy="1300328"/>
                  <a:chOff x="7398029" y="5437019"/>
                  <a:chExt cx="989689" cy="1300328"/>
                </a:xfrm>
              </p:grpSpPr>
              <p:sp>
                <p:nvSpPr>
                  <p:cNvPr id="29" name="AutoShape 16"/>
                  <p:cNvSpPr>
                    <a:spLocks noChangeArrowheads="1"/>
                  </p:cNvSpPr>
                  <p:nvPr/>
                </p:nvSpPr>
                <p:spPr bwMode="auto">
                  <a:xfrm rot="10553120">
                    <a:off x="7618629" y="5695543"/>
                    <a:ext cx="644525" cy="644525"/>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30" name="AutoShape 17"/>
                  <p:cNvSpPr>
                    <a:spLocks noChangeArrowheads="1"/>
                  </p:cNvSpPr>
                  <p:nvPr/>
                </p:nvSpPr>
                <p:spPr bwMode="auto">
                  <a:xfrm rot="14612044">
                    <a:off x="7744780" y="5826055"/>
                    <a:ext cx="644525" cy="64135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31" name="AutoShape 18"/>
                  <p:cNvSpPr>
                    <a:spLocks noChangeArrowheads="1"/>
                  </p:cNvSpPr>
                  <p:nvPr/>
                </p:nvSpPr>
                <p:spPr bwMode="auto">
                  <a:xfrm rot="7024231">
                    <a:off x="7377343" y="5457705"/>
                    <a:ext cx="506224" cy="464852"/>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32" name="AutoShape 19"/>
                  <p:cNvSpPr>
                    <a:spLocks noChangeArrowheads="1"/>
                  </p:cNvSpPr>
                  <p:nvPr/>
                </p:nvSpPr>
                <p:spPr bwMode="auto">
                  <a:xfrm rot="20625189" flipH="1">
                    <a:off x="7706356" y="6385349"/>
                    <a:ext cx="320675" cy="3175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34" name="AutoShape 19"/>
                  <p:cNvSpPr>
                    <a:spLocks noChangeArrowheads="1"/>
                  </p:cNvSpPr>
                  <p:nvPr/>
                </p:nvSpPr>
                <p:spPr bwMode="auto">
                  <a:xfrm rot="20625189" flipH="1">
                    <a:off x="7922380" y="6419847"/>
                    <a:ext cx="320675" cy="3175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sp>
              <p:nvSpPr>
                <p:cNvPr id="35" name="AutoShape 19"/>
                <p:cNvSpPr>
                  <a:spLocks noChangeArrowheads="1"/>
                </p:cNvSpPr>
                <p:nvPr/>
              </p:nvSpPr>
              <p:spPr bwMode="auto">
                <a:xfrm rot="5843007" flipH="1">
                  <a:off x="7636422" y="5749906"/>
                  <a:ext cx="320675" cy="3175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sp>
            <p:nvSpPr>
              <p:cNvPr id="25" name="AutoShape 21"/>
              <p:cNvSpPr>
                <a:spLocks noChangeArrowheads="1"/>
              </p:cNvSpPr>
              <p:nvPr/>
            </p:nvSpPr>
            <p:spPr bwMode="auto">
              <a:xfrm rot="18900000" flipH="1">
                <a:off x="7458690" y="5521072"/>
                <a:ext cx="335153" cy="335153"/>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33" name="Freeform 20"/>
              <p:cNvSpPr>
                <a:spLocks/>
              </p:cNvSpPr>
              <p:nvPr/>
            </p:nvSpPr>
            <p:spPr bwMode="auto">
              <a:xfrm>
                <a:off x="7748661" y="5661248"/>
                <a:ext cx="639763" cy="334963"/>
              </a:xfrm>
              <a:custGeom>
                <a:avLst/>
                <a:gdLst>
                  <a:gd name="T0" fmla="*/ 0 w 403"/>
                  <a:gd name="T1" fmla="*/ 0 h 211"/>
                  <a:gd name="T2" fmla="*/ 211 w 403"/>
                  <a:gd name="T3" fmla="*/ 210 h 211"/>
                  <a:gd name="T4" fmla="*/ 402 w 403"/>
                  <a:gd name="T5" fmla="*/ 210 h 211"/>
                  <a:gd name="T6" fmla="*/ 399 w 403"/>
                  <a:gd name="T7" fmla="*/ 208 h 211"/>
                  <a:gd name="T8" fmla="*/ 192 w 403"/>
                  <a:gd name="T9" fmla="*/ 0 h 211"/>
                  <a:gd name="T10" fmla="*/ 186 w 403"/>
                  <a:gd name="T11" fmla="*/ 0 h 211"/>
                  <a:gd name="T12" fmla="*/ 1 w 403"/>
                  <a:gd name="T13" fmla="*/ 0 h 211"/>
                  <a:gd name="T14" fmla="*/ 0 w 403"/>
                  <a:gd name="T15" fmla="*/ 0 h 211"/>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11"/>
                  <a:gd name="T26" fmla="*/ 403 w 403"/>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11">
                    <a:moveTo>
                      <a:pt x="0" y="0"/>
                    </a:moveTo>
                    <a:lnTo>
                      <a:pt x="211" y="210"/>
                    </a:lnTo>
                    <a:lnTo>
                      <a:pt x="402" y="210"/>
                    </a:lnTo>
                    <a:lnTo>
                      <a:pt x="399" y="208"/>
                    </a:lnTo>
                    <a:lnTo>
                      <a:pt x="192" y="0"/>
                    </a:lnTo>
                    <a:lnTo>
                      <a:pt x="186" y="0"/>
                    </a:lnTo>
                    <a:lnTo>
                      <a:pt x="1" y="0"/>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sp>
          <p:nvSpPr>
            <p:cNvPr id="26" name="AutoShape 21"/>
            <p:cNvSpPr>
              <a:spLocks noChangeArrowheads="1"/>
            </p:cNvSpPr>
            <p:nvPr/>
          </p:nvSpPr>
          <p:spPr bwMode="auto">
            <a:xfrm rot="8106237" flipH="1">
              <a:off x="7723009" y="5151256"/>
              <a:ext cx="335153" cy="335153"/>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grpSp>
      <p:sp>
        <p:nvSpPr>
          <p:cNvPr id="5" name="Nadpis 1"/>
          <p:cNvSpPr>
            <a:spLocks noGrp="1"/>
          </p:cNvSpPr>
          <p:nvPr>
            <p:ph type="title"/>
          </p:nvPr>
        </p:nvSpPr>
        <p:spPr>
          <a:xfrm>
            <a:off x="1206500" y="116632"/>
            <a:ext cx="7086600" cy="1276350"/>
          </a:xfrm>
        </p:spPr>
        <p:txBody>
          <a:bodyPr/>
          <a:lstStyle/>
          <a:p>
            <a:r>
              <a:rPr lang="cs-CZ" sz="4000" dirty="0" smtClean="0">
                <a:solidFill>
                  <a:srgbClr val="669900"/>
                </a:solidFill>
              </a:rPr>
              <a:t>Jak se chovat při bouřce</a:t>
            </a:r>
            <a:endParaRPr lang="cs-CZ" sz="4000" dirty="0">
              <a:solidFill>
                <a:schemeClr val="accent6">
                  <a:lumMod val="90000"/>
                  <a:lumOff val="10000"/>
                </a:schemeClr>
              </a:solidFill>
            </a:endParaRPr>
          </a:p>
        </p:txBody>
      </p:sp>
      <p:sp>
        <p:nvSpPr>
          <p:cNvPr id="3" name="Zástupný symbol pro obsah 2"/>
          <p:cNvSpPr>
            <a:spLocks noGrp="1"/>
          </p:cNvSpPr>
          <p:nvPr>
            <p:ph idx="1"/>
          </p:nvPr>
        </p:nvSpPr>
        <p:spPr>
          <a:xfrm>
            <a:off x="674688" y="1052736"/>
            <a:ext cx="7826375" cy="5544616"/>
          </a:xfrm>
        </p:spPr>
        <p:txBody>
          <a:bodyPr/>
          <a:lstStyle/>
          <a:p>
            <a:pPr lvl="0"/>
            <a:r>
              <a:rPr lang="cs-CZ" sz="2400" b="1" dirty="0">
                <a:solidFill>
                  <a:schemeClr val="bg1"/>
                </a:solidFill>
              </a:rPr>
              <a:t>zaujmout polohu v </a:t>
            </a:r>
            <a:r>
              <a:rPr lang="cs-CZ" sz="2400" b="1" dirty="0" smtClean="0">
                <a:solidFill>
                  <a:schemeClr val="bg1"/>
                </a:solidFill>
              </a:rPr>
              <a:t>podřepu </a:t>
            </a:r>
            <a:r>
              <a:rPr lang="cs-CZ" sz="1800" b="1" dirty="0" smtClean="0">
                <a:solidFill>
                  <a:schemeClr val="bg1"/>
                </a:solidFill>
              </a:rPr>
              <a:t>s</a:t>
            </a:r>
            <a:r>
              <a:rPr lang="cs-CZ" sz="1800" b="1" dirty="0">
                <a:solidFill>
                  <a:schemeClr val="bg1"/>
                </a:solidFill>
              </a:rPr>
              <a:t> nohama těsně u </a:t>
            </a:r>
            <a:r>
              <a:rPr lang="cs-CZ" sz="1800" b="1" dirty="0" smtClean="0">
                <a:solidFill>
                  <a:schemeClr val="bg1"/>
                </a:solidFill>
              </a:rPr>
              <a:t>sebe </a:t>
            </a:r>
            <a:r>
              <a:rPr lang="cs-CZ" sz="1800" b="1" i="1" dirty="0" smtClean="0">
                <a:solidFill>
                  <a:schemeClr val="bg1"/>
                </a:solidFill>
              </a:rPr>
              <a:t>(pokud </a:t>
            </a:r>
            <a:r>
              <a:rPr lang="cs-CZ" sz="1800" b="1" i="1" dirty="0">
                <a:solidFill>
                  <a:schemeClr val="bg1"/>
                </a:solidFill>
              </a:rPr>
              <a:t>to </a:t>
            </a:r>
            <a:r>
              <a:rPr lang="cs-CZ" sz="1800" b="1" i="1" dirty="0" smtClean="0">
                <a:solidFill>
                  <a:schemeClr val="bg1"/>
                </a:solidFill>
              </a:rPr>
              <a:t>vydržíme </a:t>
            </a:r>
            <a:r>
              <a:rPr lang="cs-CZ" sz="1800" b="1" i="1" dirty="0">
                <a:solidFill>
                  <a:schemeClr val="bg1"/>
                </a:solidFill>
              </a:rPr>
              <a:t>i na </a:t>
            </a:r>
            <a:r>
              <a:rPr lang="cs-CZ" sz="1800" b="1" i="1" dirty="0" smtClean="0">
                <a:solidFill>
                  <a:schemeClr val="bg1"/>
                </a:solidFill>
              </a:rPr>
              <a:t>špičkách)</a:t>
            </a:r>
            <a:r>
              <a:rPr lang="cs-CZ" sz="1800" b="1" dirty="0" smtClean="0">
                <a:solidFill>
                  <a:schemeClr val="bg1"/>
                </a:solidFill>
              </a:rPr>
              <a:t>, </a:t>
            </a:r>
            <a:r>
              <a:rPr lang="cs-CZ" sz="1800" b="1" dirty="0">
                <a:solidFill>
                  <a:schemeClr val="bg1"/>
                </a:solidFill>
              </a:rPr>
              <a:t>rukama si kryjeme uši i oči </a:t>
            </a:r>
            <a:r>
              <a:rPr lang="cs-CZ" sz="1800" b="1" i="1" dirty="0">
                <a:solidFill>
                  <a:schemeClr val="bg1"/>
                </a:solidFill>
              </a:rPr>
              <a:t>(palce do uší, prsty přes zavřené oči)</a:t>
            </a:r>
            <a:r>
              <a:rPr lang="cs-CZ" sz="1800" b="1" dirty="0">
                <a:solidFill>
                  <a:schemeClr val="bg1"/>
                </a:solidFill>
              </a:rPr>
              <a:t> a hlavu skloníme co nejníže mezi kolena </a:t>
            </a:r>
            <a:r>
              <a:rPr lang="cs-CZ" sz="1800" b="1" i="1" dirty="0" smtClean="0">
                <a:solidFill>
                  <a:schemeClr val="bg1"/>
                </a:solidFill>
              </a:rPr>
              <a:t>(žádná </a:t>
            </a:r>
            <a:r>
              <a:rPr lang="cs-CZ" sz="1800" b="1" i="1" dirty="0">
                <a:solidFill>
                  <a:schemeClr val="bg1"/>
                </a:solidFill>
              </a:rPr>
              <a:t>část těla nevyčnívá příliš nad terén ani nespojuje místa s různým elektrickým potenciálem – země se dotýkáme </a:t>
            </a:r>
            <a:r>
              <a:rPr lang="cs-CZ" sz="1800" b="1" i="1" dirty="0" smtClean="0">
                <a:solidFill>
                  <a:schemeClr val="bg1"/>
                </a:solidFill>
              </a:rPr>
              <a:t>nohama téměř </a:t>
            </a:r>
            <a:r>
              <a:rPr lang="cs-CZ" sz="1800" b="1" i="1" dirty="0">
                <a:solidFill>
                  <a:schemeClr val="bg1"/>
                </a:solidFill>
              </a:rPr>
              <a:t>v jediném bodě, styk se zemí je </a:t>
            </a:r>
            <a:r>
              <a:rPr lang="cs-CZ" sz="1800" b="1" i="1" dirty="0" smtClean="0">
                <a:solidFill>
                  <a:schemeClr val="bg1"/>
                </a:solidFill>
              </a:rPr>
              <a:t>nejmenší možný, nejdůležitější </a:t>
            </a:r>
            <a:r>
              <a:rPr lang="cs-CZ" sz="1800" b="1" i="1" dirty="0">
                <a:solidFill>
                  <a:schemeClr val="bg1"/>
                </a:solidFill>
              </a:rPr>
              <a:t>orgány chráníme </a:t>
            </a:r>
            <a:r>
              <a:rPr lang="cs-CZ" sz="1800" b="1" i="1" dirty="0" smtClean="0">
                <a:solidFill>
                  <a:schemeClr val="bg1"/>
                </a:solidFill>
              </a:rPr>
              <a:t>před </a:t>
            </a:r>
            <a:r>
              <a:rPr lang="cs-CZ" sz="1800" b="1" i="1" dirty="0">
                <a:solidFill>
                  <a:schemeClr val="bg1"/>
                </a:solidFill>
              </a:rPr>
              <a:t>poškozením: oči před oslňujícím zábleskem, ušní bubínek před protržením tlakovou vlnou</a:t>
            </a:r>
            <a:r>
              <a:rPr lang="cs-CZ" sz="1800" b="1" i="1" dirty="0" smtClean="0">
                <a:solidFill>
                  <a:schemeClr val="bg1"/>
                </a:solidFill>
              </a:rPr>
              <a:t>) </a:t>
            </a:r>
            <a:endParaRPr lang="cs-CZ" sz="1800" b="1" dirty="0">
              <a:solidFill>
                <a:schemeClr val="bg1"/>
              </a:solidFill>
            </a:endParaRPr>
          </a:p>
          <a:p>
            <a:pPr lvl="1"/>
            <a:r>
              <a:rPr lang="cs-CZ" sz="1800" b="1" dirty="0">
                <a:solidFill>
                  <a:srgbClr val="FF0000"/>
                </a:solidFill>
              </a:rPr>
              <a:t>zásadně si na zem neleháme </a:t>
            </a:r>
            <a:r>
              <a:rPr lang="cs-CZ" sz="1800" b="1" i="1" dirty="0">
                <a:solidFill>
                  <a:schemeClr val="bg1"/>
                </a:solidFill>
              </a:rPr>
              <a:t>(</a:t>
            </a:r>
            <a:r>
              <a:rPr lang="cs-CZ" sz="1800" b="1" i="1" dirty="0" smtClean="0">
                <a:solidFill>
                  <a:schemeClr val="bg1"/>
                </a:solidFill>
              </a:rPr>
              <a:t>mohli bychom </a:t>
            </a:r>
            <a:r>
              <a:rPr lang="cs-CZ" sz="1800" b="1" i="1" dirty="0">
                <a:solidFill>
                  <a:schemeClr val="bg1"/>
                </a:solidFill>
              </a:rPr>
              <a:t>tak spojit místa s různými elektrickými potenciály, a tím umožnit průchod elektrického výboje </a:t>
            </a:r>
            <a:r>
              <a:rPr lang="cs-CZ" sz="1800" b="1" i="1" dirty="0" smtClean="0">
                <a:solidFill>
                  <a:schemeClr val="bg1"/>
                </a:solidFill>
              </a:rPr>
              <a:t>tělem)</a:t>
            </a:r>
          </a:p>
          <a:p>
            <a:pPr lvl="1"/>
            <a:r>
              <a:rPr lang="cs-CZ" sz="1800" b="1" dirty="0" smtClean="0">
                <a:solidFill>
                  <a:srgbClr val="FF0000"/>
                </a:solidFill>
              </a:rPr>
              <a:t>zásadně si </a:t>
            </a:r>
            <a:r>
              <a:rPr lang="cs-CZ" sz="1800" b="1" dirty="0">
                <a:solidFill>
                  <a:srgbClr val="FF0000"/>
                </a:solidFill>
              </a:rPr>
              <a:t>nesedáme </a:t>
            </a:r>
            <a:r>
              <a:rPr lang="cs-CZ" sz="1800" b="1" i="1" dirty="0">
                <a:solidFill>
                  <a:schemeClr val="bg1"/>
                </a:solidFill>
              </a:rPr>
              <a:t>(v sedu se země dotýkáme více místy těla a na větší ploše; </a:t>
            </a:r>
            <a:r>
              <a:rPr lang="cs-CZ" sz="1800" b="1" i="1" dirty="0" smtClean="0">
                <a:solidFill>
                  <a:schemeClr val="bg1"/>
                </a:solidFill>
              </a:rPr>
              <a:t>rada </a:t>
            </a:r>
            <a:r>
              <a:rPr lang="cs-CZ" sz="1800" b="1" i="1" dirty="0">
                <a:solidFill>
                  <a:schemeClr val="bg1"/>
                </a:solidFill>
              </a:rPr>
              <a:t>sednout si na suchý batoh nebo suchá horolezecká lana je naivní vzhledem k velikosti proudů a potenciálů při bouřce – při tak vysokých hodnotách elektrických veličin  žádná izolační podložka, žádná pláštěnka, žádná sebekvalitnější podrážka obuvi ani gumové holínky neochrání</a:t>
            </a:r>
            <a:r>
              <a:rPr lang="cs-CZ" sz="1800" b="1" i="1" dirty="0" smtClean="0">
                <a:solidFill>
                  <a:schemeClr val="bg1"/>
                </a:solidFill>
              </a:rPr>
              <a:t>)</a:t>
            </a:r>
            <a:endParaRPr lang="cs-CZ" sz="1800" b="1" dirty="0">
              <a:solidFill>
                <a:schemeClr val="bg1"/>
              </a:solidFill>
            </a:endParaRPr>
          </a:p>
          <a:p>
            <a:endParaRPr lang="cs-CZ" sz="1800" dirty="0">
              <a:solidFill>
                <a:schemeClr val="bg1"/>
              </a:solidFill>
            </a:endParaRPr>
          </a:p>
        </p:txBody>
      </p:sp>
    </p:spTree>
    <p:extLst>
      <p:ext uri="{BB962C8B-B14F-4D97-AF65-F5344CB8AC3E}">
        <p14:creationId xmlns:p14="http://schemas.microsoft.com/office/powerpoint/2010/main" val="78408423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3"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3"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3"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z="4800" dirty="0">
                <a:solidFill>
                  <a:srgbClr val="669900"/>
                </a:solidFill>
              </a:rPr>
              <a:t>Jak se chovat při bouřce</a:t>
            </a:r>
            <a:endParaRPr lang="cs-CZ" dirty="0"/>
          </a:p>
        </p:txBody>
      </p:sp>
      <p:sp>
        <p:nvSpPr>
          <p:cNvPr id="3" name="Zástupný symbol pro obsah 2"/>
          <p:cNvSpPr>
            <a:spLocks noGrp="1"/>
          </p:cNvSpPr>
          <p:nvPr>
            <p:ph idx="1"/>
          </p:nvPr>
        </p:nvSpPr>
        <p:spPr>
          <a:xfrm>
            <a:off x="674688" y="1795462"/>
            <a:ext cx="7826375" cy="4441849"/>
          </a:xfrm>
        </p:spPr>
        <p:txBody>
          <a:bodyPr/>
          <a:lstStyle/>
          <a:p>
            <a:pPr lvl="0"/>
            <a:r>
              <a:rPr lang="cs-CZ" sz="2000" b="1" dirty="0">
                <a:solidFill>
                  <a:schemeClr val="bg1"/>
                </a:solidFill>
              </a:rPr>
              <a:t>co dělat ve stěně? </a:t>
            </a:r>
            <a:r>
              <a:rPr lang="cs-CZ" sz="1600" b="1" dirty="0" smtClean="0">
                <a:solidFill>
                  <a:schemeClr val="bg1"/>
                </a:solidFill>
              </a:rPr>
              <a:t>zde </a:t>
            </a:r>
            <a:r>
              <a:rPr lang="cs-CZ" sz="1600" b="1" dirty="0">
                <a:solidFill>
                  <a:schemeClr val="bg1"/>
                </a:solidFill>
              </a:rPr>
              <a:t>je každá rada drahá: skupina horolezců umístěných nad sebou na svislém laně je ohrožena nejvíce, proto je nezbytné jejich rozptýlení do stran; nezdržovat se ve skalních výklencích a pod převisy; </a:t>
            </a:r>
            <a:br>
              <a:rPr lang="cs-CZ" sz="1600" b="1" dirty="0">
                <a:solidFill>
                  <a:schemeClr val="bg1"/>
                </a:solidFill>
              </a:rPr>
            </a:br>
            <a:r>
              <a:rPr lang="cs-CZ" sz="1600" b="1" dirty="0">
                <a:solidFill>
                  <a:schemeClr val="bg1"/>
                </a:solidFill>
              </a:rPr>
              <a:t>zajistit se krátkou smyčkou k jisticímu bodu v úrovni nohou, ale počítat s možností pádu kamenů shora a dbát o prostor k uhnutí; </a:t>
            </a:r>
            <a:br>
              <a:rPr lang="cs-CZ" sz="1600" b="1" dirty="0">
                <a:solidFill>
                  <a:schemeClr val="bg1"/>
                </a:solidFill>
              </a:rPr>
            </a:br>
            <a:r>
              <a:rPr lang="cs-CZ" sz="1600" b="1" dirty="0">
                <a:solidFill>
                  <a:schemeClr val="bg1"/>
                </a:solidFill>
              </a:rPr>
              <a:t>vždy opustit místa zajištěná kovovým lanem nebo žebříky, nejistit se k </a:t>
            </a:r>
            <a:r>
              <a:rPr lang="cs-CZ" sz="1600" b="1" dirty="0" smtClean="0">
                <a:solidFill>
                  <a:schemeClr val="bg1"/>
                </a:solidFill>
              </a:rPr>
              <a:t>nim </a:t>
            </a:r>
          </a:p>
          <a:p>
            <a:r>
              <a:rPr lang="cs-CZ" sz="2000" b="1" dirty="0">
                <a:solidFill>
                  <a:schemeClr val="bg1"/>
                </a:solidFill>
              </a:rPr>
              <a:t>při sestupu </a:t>
            </a:r>
            <a:r>
              <a:rPr lang="cs-CZ" sz="2000" b="1" dirty="0" smtClean="0">
                <a:solidFill>
                  <a:schemeClr val="bg1"/>
                </a:solidFill>
              </a:rPr>
              <a:t>strmým </a:t>
            </a:r>
            <a:r>
              <a:rPr lang="cs-CZ" sz="2000" b="1" dirty="0">
                <a:solidFill>
                  <a:schemeClr val="bg1"/>
                </a:solidFill>
              </a:rPr>
              <a:t>žlabem</a:t>
            </a:r>
            <a:r>
              <a:rPr lang="cs-CZ" sz="1600" b="1" i="1" dirty="0">
                <a:solidFill>
                  <a:schemeClr val="bg1"/>
                </a:solidFill>
              </a:rPr>
              <a:t> </a:t>
            </a:r>
            <a:r>
              <a:rPr lang="cs-CZ" sz="1600" b="1" dirty="0">
                <a:solidFill>
                  <a:schemeClr val="bg1"/>
                </a:solidFill>
              </a:rPr>
              <a:t>je třeba zapomenout na pravidlo, že členové skupiny postupují blízko sebe kvůli chytání padajících kamenů, neboť bouřka představuje smrtelné nebezpečí vždy, zatím co padající kameny jen občas – proto je třeba se i zde od sebe vzdálit horizontálně i vertikálně a opustit žlab co nejdříve; navíc při přívalových deštích, které bouřku obvykle provázejí, zde může hrozit smetení proudem vody, příp. </a:t>
            </a:r>
            <a:r>
              <a:rPr lang="cs-CZ" sz="1600" b="1" dirty="0" smtClean="0">
                <a:solidFill>
                  <a:schemeClr val="bg1"/>
                </a:solidFill>
              </a:rPr>
              <a:t>utonutí</a:t>
            </a:r>
            <a:endParaRPr lang="cs-CZ" sz="1600" b="1" dirty="0">
              <a:solidFill>
                <a:schemeClr val="bg1"/>
              </a:solidFill>
            </a:endParaRPr>
          </a:p>
          <a:p>
            <a:pPr lvl="0"/>
            <a:r>
              <a:rPr lang="cs-CZ" sz="2000" b="1" dirty="0" smtClean="0">
                <a:solidFill>
                  <a:schemeClr val="bg1"/>
                </a:solidFill>
              </a:rPr>
              <a:t>věřit </a:t>
            </a:r>
            <a:r>
              <a:rPr lang="cs-CZ" sz="2000" b="1" dirty="0">
                <a:solidFill>
                  <a:schemeClr val="bg1"/>
                </a:solidFill>
              </a:rPr>
              <a:t>ve statistiku: </a:t>
            </a:r>
            <a:r>
              <a:rPr lang="cs-CZ" sz="1600" b="1" dirty="0">
                <a:solidFill>
                  <a:schemeClr val="bg1"/>
                </a:solidFill>
              </a:rPr>
              <a:t>většina horolezců </a:t>
            </a:r>
            <a:r>
              <a:rPr lang="cs-CZ" sz="1600" b="1" dirty="0" smtClean="0">
                <a:solidFill>
                  <a:schemeClr val="bg1"/>
                </a:solidFill>
              </a:rPr>
              <a:t>a vysokohorských turistů neumírá </a:t>
            </a:r>
            <a:r>
              <a:rPr lang="cs-CZ" sz="1600" b="1" dirty="0">
                <a:solidFill>
                  <a:schemeClr val="bg1"/>
                </a:solidFill>
              </a:rPr>
              <a:t>v horách při bouřce, ale ze zcela jiných </a:t>
            </a:r>
            <a:r>
              <a:rPr lang="cs-CZ" sz="1600" b="1" dirty="0" smtClean="0">
                <a:solidFill>
                  <a:schemeClr val="bg1"/>
                </a:solidFill>
              </a:rPr>
              <a:t>příčin</a:t>
            </a:r>
            <a:endParaRPr lang="cs-CZ" sz="1600" b="1" dirty="0">
              <a:solidFill>
                <a:schemeClr val="bg1"/>
              </a:solidFill>
            </a:endParaRPr>
          </a:p>
          <a:p>
            <a:endParaRPr lang="cs-CZ" sz="1500" dirty="0"/>
          </a:p>
        </p:txBody>
      </p:sp>
    </p:spTree>
    <p:extLst>
      <p:ext uri="{BB962C8B-B14F-4D97-AF65-F5344CB8AC3E}">
        <p14:creationId xmlns:p14="http://schemas.microsoft.com/office/powerpoint/2010/main" val="3558309010"/>
      </p:ext>
    </p:extLst>
  </p:cSld>
  <p:clrMapOvr>
    <a:masterClrMapping/>
  </p:clrMapOvr>
  <p:transition>
    <p:rand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Skupina 1"/>
          <p:cNvGrpSpPr/>
          <p:nvPr/>
        </p:nvGrpSpPr>
        <p:grpSpPr>
          <a:xfrm>
            <a:off x="7045572" y="5591160"/>
            <a:ext cx="1720648" cy="958850"/>
            <a:chOff x="7040652" y="5422478"/>
            <a:chExt cx="1720648" cy="958850"/>
          </a:xfrm>
        </p:grpSpPr>
        <p:sp>
          <p:nvSpPr>
            <p:cNvPr id="12" name="AutoShape 21"/>
            <p:cNvSpPr>
              <a:spLocks noChangeArrowheads="1"/>
            </p:cNvSpPr>
            <p:nvPr/>
          </p:nvSpPr>
          <p:spPr bwMode="auto">
            <a:xfrm rot="18900000" flipH="1">
              <a:off x="7040652" y="5482812"/>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sp>
          <p:nvSpPr>
            <p:cNvPr id="13" name="AutoShape 21"/>
            <p:cNvSpPr>
              <a:spLocks noChangeArrowheads="1"/>
            </p:cNvSpPr>
            <p:nvPr/>
          </p:nvSpPr>
          <p:spPr bwMode="auto">
            <a:xfrm rot="8106237" flipH="1">
              <a:off x="7057860" y="5482812"/>
              <a:ext cx="446088" cy="446088"/>
            </a:xfrm>
            <a:prstGeom prst="rtTriangle">
              <a:avLst/>
            </a:prstGeom>
            <a:solidFill>
              <a:schemeClr val="accent1"/>
            </a:solidFill>
            <a:ln w="12700">
              <a:solidFill>
                <a:schemeClr val="accent1"/>
              </a:solidFill>
              <a:miter lim="800000"/>
              <a:headEnd/>
              <a:tailEnd/>
            </a:ln>
          </p:spPr>
          <p:txBody>
            <a:bodyPr vert="eaVert" wrap="none" anchor="ctr"/>
            <a:lstStyle/>
            <a:p>
              <a:pPr algn="ctr"/>
              <a:endParaRPr lang="cs-CZ"/>
            </a:p>
          </p:txBody>
        </p:sp>
        <p:grpSp>
          <p:nvGrpSpPr>
            <p:cNvPr id="5" name="Group 14"/>
            <p:cNvGrpSpPr>
              <a:grpSpLocks/>
            </p:cNvGrpSpPr>
            <p:nvPr/>
          </p:nvGrpSpPr>
          <p:grpSpPr bwMode="auto">
            <a:xfrm>
              <a:off x="7469075" y="5422478"/>
              <a:ext cx="1292225" cy="958850"/>
              <a:chOff x="1804" y="2390"/>
              <a:chExt cx="814" cy="604"/>
            </a:xfrm>
          </p:grpSpPr>
          <p:sp>
            <p:nvSpPr>
              <p:cNvPr id="6" name="Rectangle 15"/>
              <p:cNvSpPr>
                <a:spLocks noChangeArrowheads="1"/>
              </p:cNvSpPr>
              <p:nvPr/>
            </p:nvSpPr>
            <p:spPr bwMode="auto">
              <a:xfrm>
                <a:off x="2415" y="2788"/>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7" name="AutoShape 16"/>
              <p:cNvSpPr>
                <a:spLocks noChangeArrowheads="1"/>
              </p:cNvSpPr>
              <p:nvPr/>
            </p:nvSpPr>
            <p:spPr bwMode="auto">
              <a:xfrm rot="8100000">
                <a:off x="1913" y="2390"/>
                <a:ext cx="406"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8" name="AutoShape 17"/>
              <p:cNvSpPr>
                <a:spLocks noChangeArrowheads="1"/>
              </p:cNvSpPr>
              <p:nvPr/>
            </p:nvSpPr>
            <p:spPr bwMode="auto">
              <a:xfrm rot="10800000">
                <a:off x="1999" y="2588"/>
                <a:ext cx="406"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9" name="AutoShape 18"/>
              <p:cNvSpPr>
                <a:spLocks noChangeArrowheads="1"/>
              </p:cNvSpPr>
              <p:nvPr/>
            </p:nvSpPr>
            <p:spPr bwMode="auto">
              <a:xfrm rot="-5400000">
                <a:off x="1814" y="2790"/>
                <a:ext cx="198"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0" name="AutoShape 19"/>
              <p:cNvSpPr>
                <a:spLocks noChangeArrowheads="1"/>
              </p:cNvSpPr>
              <p:nvPr/>
            </p:nvSpPr>
            <p:spPr bwMode="auto">
              <a:xfrm rot="5400000" flipH="1">
                <a:off x="2213" y="2788"/>
                <a:ext cx="202"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1" name="Freeform 20"/>
              <p:cNvSpPr>
                <a:spLocks/>
              </p:cNvSpPr>
              <p:nvPr/>
            </p:nvSpPr>
            <p:spPr bwMode="auto">
              <a:xfrm>
                <a:off x="1804" y="2577"/>
                <a:ext cx="403" cy="211"/>
              </a:xfrm>
              <a:custGeom>
                <a:avLst/>
                <a:gdLst>
                  <a:gd name="T0" fmla="*/ 0 w 403"/>
                  <a:gd name="T1" fmla="*/ 0 h 211"/>
                  <a:gd name="T2" fmla="*/ 211 w 403"/>
                  <a:gd name="T3" fmla="*/ 210 h 211"/>
                  <a:gd name="T4" fmla="*/ 402 w 403"/>
                  <a:gd name="T5" fmla="*/ 210 h 211"/>
                  <a:gd name="T6" fmla="*/ 399 w 403"/>
                  <a:gd name="T7" fmla="*/ 208 h 211"/>
                  <a:gd name="T8" fmla="*/ 192 w 403"/>
                  <a:gd name="T9" fmla="*/ 0 h 211"/>
                  <a:gd name="T10" fmla="*/ 186 w 403"/>
                  <a:gd name="T11" fmla="*/ 0 h 211"/>
                  <a:gd name="T12" fmla="*/ 1 w 403"/>
                  <a:gd name="T13" fmla="*/ 0 h 211"/>
                  <a:gd name="T14" fmla="*/ 0 w 403"/>
                  <a:gd name="T15" fmla="*/ 0 h 211"/>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11"/>
                  <a:gd name="T26" fmla="*/ 403 w 403"/>
                  <a:gd name="T27" fmla="*/ 211 h 2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11">
                    <a:moveTo>
                      <a:pt x="0" y="0"/>
                    </a:moveTo>
                    <a:lnTo>
                      <a:pt x="211" y="210"/>
                    </a:lnTo>
                    <a:lnTo>
                      <a:pt x="402" y="210"/>
                    </a:lnTo>
                    <a:lnTo>
                      <a:pt x="399" y="208"/>
                    </a:lnTo>
                    <a:lnTo>
                      <a:pt x="192" y="0"/>
                    </a:lnTo>
                    <a:lnTo>
                      <a:pt x="186" y="0"/>
                    </a:lnTo>
                    <a:lnTo>
                      <a:pt x="1" y="0"/>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grpSp>
      <p:sp>
        <p:nvSpPr>
          <p:cNvPr id="3" name="Zástupný symbol pro obsah 2"/>
          <p:cNvSpPr>
            <a:spLocks noGrp="1"/>
          </p:cNvSpPr>
          <p:nvPr>
            <p:ph idx="1"/>
          </p:nvPr>
        </p:nvSpPr>
        <p:spPr>
          <a:xfrm>
            <a:off x="674688" y="1628799"/>
            <a:ext cx="7826375" cy="4913273"/>
          </a:xfrm>
        </p:spPr>
        <p:txBody>
          <a:bodyPr/>
          <a:lstStyle/>
          <a:p>
            <a:r>
              <a:rPr lang="cs-CZ" sz="2000" dirty="0">
                <a:solidFill>
                  <a:schemeClr val="bg1"/>
                </a:solidFill>
              </a:rPr>
              <a:t>Telefonujte </a:t>
            </a:r>
            <a:r>
              <a:rPr lang="cs-CZ" sz="2000" dirty="0" smtClean="0">
                <a:solidFill>
                  <a:schemeClr val="bg1"/>
                </a:solidFill>
              </a:rPr>
              <a:t>přednostně </a:t>
            </a:r>
            <a:r>
              <a:rPr lang="cs-CZ" sz="2000" b="1" dirty="0" smtClean="0">
                <a:solidFill>
                  <a:srgbClr val="FF0000"/>
                </a:solidFill>
              </a:rPr>
              <a:t>Horské </a:t>
            </a:r>
            <a:r>
              <a:rPr lang="cs-CZ" sz="2000" b="1" dirty="0">
                <a:solidFill>
                  <a:srgbClr val="FF0000"/>
                </a:solidFill>
              </a:rPr>
              <a:t>službě ČR (+420 </a:t>
            </a:r>
            <a:r>
              <a:rPr lang="cs-CZ" sz="2000" b="1" dirty="0" smtClean="0">
                <a:solidFill>
                  <a:srgbClr val="FF0000"/>
                </a:solidFill>
              </a:rPr>
              <a:t>1210) </a:t>
            </a:r>
            <a:r>
              <a:rPr lang="cs-CZ" sz="2000" dirty="0">
                <a:solidFill>
                  <a:schemeClr val="bg1"/>
                </a:solidFill>
              </a:rPr>
              <a:t/>
            </a:r>
            <a:br>
              <a:rPr lang="cs-CZ" sz="2000" dirty="0">
                <a:solidFill>
                  <a:schemeClr val="bg1"/>
                </a:solidFill>
              </a:rPr>
            </a:br>
            <a:r>
              <a:rPr lang="cs-CZ" sz="2000" dirty="0" smtClean="0">
                <a:solidFill>
                  <a:schemeClr val="bg1"/>
                </a:solidFill>
              </a:rPr>
              <a:t>příp. složkám </a:t>
            </a:r>
            <a:r>
              <a:rPr lang="cs-CZ" sz="2000" dirty="0">
                <a:solidFill>
                  <a:schemeClr val="bg1"/>
                </a:solidFill>
              </a:rPr>
              <a:t>integrovaného záchranného systému </a:t>
            </a:r>
            <a:r>
              <a:rPr lang="cs-CZ" sz="2000" dirty="0" smtClean="0">
                <a:solidFill>
                  <a:schemeClr val="bg1"/>
                </a:solidFill>
              </a:rPr>
              <a:t>(+420112</a:t>
            </a:r>
            <a:r>
              <a:rPr lang="cs-CZ" sz="2000" dirty="0">
                <a:solidFill>
                  <a:schemeClr val="bg1"/>
                </a:solidFill>
              </a:rPr>
              <a:t>), </a:t>
            </a:r>
            <a:r>
              <a:rPr lang="cs-CZ" sz="2000" dirty="0" smtClean="0">
                <a:solidFill>
                  <a:schemeClr val="bg1"/>
                </a:solidFill>
              </a:rPr>
              <a:t/>
            </a:r>
            <a:br>
              <a:rPr lang="cs-CZ" sz="2000" dirty="0" smtClean="0">
                <a:solidFill>
                  <a:schemeClr val="bg1"/>
                </a:solidFill>
              </a:rPr>
            </a:br>
            <a:r>
              <a:rPr lang="cs-CZ" sz="2000" dirty="0" smtClean="0">
                <a:solidFill>
                  <a:schemeClr val="bg1"/>
                </a:solidFill>
              </a:rPr>
              <a:t>nebo </a:t>
            </a:r>
            <a:r>
              <a:rPr lang="cs-CZ" sz="2000" dirty="0">
                <a:solidFill>
                  <a:schemeClr val="bg1"/>
                </a:solidFill>
              </a:rPr>
              <a:t>zdravotnické záchranné službě </a:t>
            </a:r>
            <a:r>
              <a:rPr lang="cs-CZ" sz="2000" dirty="0" smtClean="0">
                <a:solidFill>
                  <a:schemeClr val="bg1"/>
                </a:solidFill>
              </a:rPr>
              <a:t>(+420155). </a:t>
            </a:r>
            <a:r>
              <a:rPr lang="cs-CZ" sz="2000" b="1" dirty="0" smtClean="0">
                <a:solidFill>
                  <a:srgbClr val="FF0000"/>
                </a:solidFill>
              </a:rPr>
              <a:t>NE VŠEM!!</a:t>
            </a:r>
            <a:br>
              <a:rPr lang="cs-CZ" sz="2000" b="1" dirty="0" smtClean="0">
                <a:solidFill>
                  <a:srgbClr val="FF0000"/>
                </a:solidFill>
              </a:rPr>
            </a:br>
            <a:r>
              <a:rPr lang="cs-CZ" sz="2000" dirty="0" smtClean="0">
                <a:solidFill>
                  <a:schemeClr val="bg1"/>
                </a:solidFill>
              </a:rPr>
              <a:t>(předčíslí </a:t>
            </a:r>
            <a:r>
              <a:rPr lang="cs-CZ" sz="2000" dirty="0">
                <a:solidFill>
                  <a:schemeClr val="bg1"/>
                </a:solidFill>
              </a:rPr>
              <a:t>je důležité, poněvadž teritorium </a:t>
            </a:r>
            <a:r>
              <a:rPr lang="cs-CZ" sz="2000" dirty="0" smtClean="0">
                <a:solidFill>
                  <a:schemeClr val="bg1"/>
                </a:solidFill>
              </a:rPr>
              <a:t>záchranářů </a:t>
            </a:r>
            <a:r>
              <a:rPr lang="cs-CZ" sz="2000" dirty="0">
                <a:solidFill>
                  <a:schemeClr val="bg1"/>
                </a:solidFill>
              </a:rPr>
              <a:t>ČR se v </a:t>
            </a:r>
            <a:r>
              <a:rPr lang="cs-CZ" sz="2000" dirty="0" smtClean="0">
                <a:solidFill>
                  <a:schemeClr val="bg1"/>
                </a:solidFill>
              </a:rPr>
              <a:t>příhraničních oblastech </a:t>
            </a:r>
            <a:r>
              <a:rPr lang="cs-CZ" sz="2000" dirty="0">
                <a:solidFill>
                  <a:schemeClr val="bg1"/>
                </a:solidFill>
              </a:rPr>
              <a:t>překrývá s oblastmi působení </a:t>
            </a:r>
            <a:r>
              <a:rPr lang="cs-CZ" sz="2000" dirty="0" smtClean="0">
                <a:solidFill>
                  <a:schemeClr val="bg1"/>
                </a:solidFill>
              </a:rPr>
              <a:t>záchranářů </a:t>
            </a:r>
            <a:r>
              <a:rPr lang="cs-CZ" sz="2000" dirty="0">
                <a:solidFill>
                  <a:schemeClr val="bg1"/>
                </a:solidFill>
              </a:rPr>
              <a:t>sousedních států</a:t>
            </a:r>
            <a:r>
              <a:rPr lang="cs-CZ" sz="2000" dirty="0" smtClean="0">
                <a:solidFill>
                  <a:schemeClr val="bg1"/>
                </a:solidFill>
              </a:rPr>
              <a:t>)</a:t>
            </a:r>
            <a:endParaRPr lang="cs-CZ" sz="2000" b="1" dirty="0" smtClean="0">
              <a:solidFill>
                <a:srgbClr val="FF0000"/>
              </a:solidFill>
            </a:endParaRPr>
          </a:p>
          <a:p>
            <a:r>
              <a:rPr lang="cs-CZ" sz="2000" dirty="0" smtClean="0">
                <a:solidFill>
                  <a:schemeClr val="bg1"/>
                </a:solidFill>
              </a:rPr>
              <a:t>Stručně </a:t>
            </a:r>
            <a:r>
              <a:rPr lang="cs-CZ" sz="2000" dirty="0">
                <a:solidFill>
                  <a:schemeClr val="bg1"/>
                </a:solidFill>
              </a:rPr>
              <a:t>a jasně popište situaci. Spolupracujte </a:t>
            </a:r>
            <a:r>
              <a:rPr lang="cs-CZ" sz="2000" dirty="0" smtClean="0">
                <a:solidFill>
                  <a:schemeClr val="bg1"/>
                </a:solidFill>
              </a:rPr>
              <a:t>se</a:t>
            </a:r>
            <a:r>
              <a:rPr lang="cs-CZ" sz="2000" dirty="0">
                <a:solidFill>
                  <a:schemeClr val="bg1"/>
                </a:solidFill>
              </a:rPr>
              <a:t> </a:t>
            </a:r>
            <a:r>
              <a:rPr lang="cs-CZ" sz="2000" dirty="0" smtClean="0">
                <a:solidFill>
                  <a:schemeClr val="bg1"/>
                </a:solidFill>
              </a:rPr>
              <a:t>záchranářem </a:t>
            </a:r>
            <a:br>
              <a:rPr lang="cs-CZ" sz="2000" dirty="0" smtClean="0">
                <a:solidFill>
                  <a:schemeClr val="bg1"/>
                </a:solidFill>
              </a:rPr>
            </a:br>
            <a:r>
              <a:rPr lang="cs-CZ" sz="2000" dirty="0" smtClean="0">
                <a:solidFill>
                  <a:schemeClr val="bg1"/>
                </a:solidFill>
              </a:rPr>
              <a:t>a </a:t>
            </a:r>
            <a:r>
              <a:rPr lang="cs-CZ" sz="2000" dirty="0">
                <a:solidFill>
                  <a:schemeClr val="bg1"/>
                </a:solidFill>
              </a:rPr>
              <a:t>postupujte podle jeho pokynů. </a:t>
            </a:r>
            <a:r>
              <a:rPr lang="cs-CZ" sz="2000" b="1" dirty="0" smtClean="0">
                <a:solidFill>
                  <a:srgbClr val="FF0000"/>
                </a:solidFill>
              </a:rPr>
              <a:t>Nikdy neukončujte </a:t>
            </a:r>
            <a:r>
              <a:rPr lang="cs-CZ" sz="2000" b="1" smtClean="0">
                <a:solidFill>
                  <a:srgbClr val="FF0000"/>
                </a:solidFill>
              </a:rPr>
              <a:t>hovor </a:t>
            </a:r>
            <a:br>
              <a:rPr lang="cs-CZ" sz="2000" b="1" smtClean="0">
                <a:solidFill>
                  <a:srgbClr val="FF0000"/>
                </a:solidFill>
              </a:rPr>
            </a:br>
            <a:r>
              <a:rPr lang="cs-CZ" sz="2000" b="1" smtClean="0">
                <a:solidFill>
                  <a:srgbClr val="FF0000"/>
                </a:solidFill>
              </a:rPr>
              <a:t>jako </a:t>
            </a:r>
            <a:r>
              <a:rPr lang="cs-CZ" sz="2000" b="1" dirty="0" smtClean="0">
                <a:solidFill>
                  <a:srgbClr val="FF0000"/>
                </a:solidFill>
              </a:rPr>
              <a:t>první!</a:t>
            </a:r>
            <a:endParaRPr lang="cs-CZ" sz="2000" b="1" dirty="0">
              <a:solidFill>
                <a:srgbClr val="FF0000"/>
              </a:solidFill>
            </a:endParaRPr>
          </a:p>
          <a:p>
            <a:r>
              <a:rPr lang="cs-CZ" sz="2000" dirty="0">
                <a:solidFill>
                  <a:schemeClr val="bg1"/>
                </a:solidFill>
              </a:rPr>
              <a:t>Pokud to situace dovoluje, poraněného položte, uvolněte dýchací cesty a nenahmatáte-li puls, okamžitě začněte s masáží srdce, příp. i s umělým dýcháním. Masáž srdce je důležitější než umělé dýchání. </a:t>
            </a:r>
            <a:endParaRPr lang="cs-CZ" sz="2000" dirty="0" smtClean="0">
              <a:solidFill>
                <a:schemeClr val="bg1"/>
              </a:solidFill>
            </a:endParaRPr>
          </a:p>
          <a:p>
            <a:r>
              <a:rPr lang="cs-CZ" sz="2000" dirty="0" smtClean="0">
                <a:solidFill>
                  <a:schemeClr val="bg1"/>
                </a:solidFill>
              </a:rPr>
              <a:t>S</a:t>
            </a:r>
            <a:r>
              <a:rPr lang="cs-CZ" sz="2000" dirty="0">
                <a:solidFill>
                  <a:schemeClr val="bg1"/>
                </a:solidFill>
              </a:rPr>
              <a:t> oživováním pokračujte až do chvíle, kdy dorazí </a:t>
            </a:r>
            <a:r>
              <a:rPr lang="cs-CZ" sz="2000" dirty="0" smtClean="0">
                <a:solidFill>
                  <a:schemeClr val="bg1"/>
                </a:solidFill>
              </a:rPr>
              <a:t>lékaři </a:t>
            </a:r>
          </a:p>
          <a:p>
            <a:r>
              <a:rPr lang="cs-CZ" sz="2000" dirty="0" smtClean="0">
                <a:solidFill>
                  <a:schemeClr val="bg1"/>
                </a:solidFill>
              </a:rPr>
              <a:t>Případné </a:t>
            </a:r>
            <a:r>
              <a:rPr lang="cs-CZ" sz="2000" dirty="0">
                <a:solidFill>
                  <a:schemeClr val="bg1"/>
                </a:solidFill>
              </a:rPr>
              <a:t>popáleniny a lehčí zranění ošetřujte až </a:t>
            </a:r>
            <a:r>
              <a:rPr lang="cs-CZ" sz="2000" dirty="0" smtClean="0">
                <a:solidFill>
                  <a:schemeClr val="bg1"/>
                </a:solidFill>
              </a:rPr>
              <a:t>potom</a:t>
            </a:r>
            <a:endParaRPr lang="cs-CZ" sz="2000" dirty="0">
              <a:solidFill>
                <a:schemeClr val="bg1"/>
              </a:solidFill>
            </a:endParaRPr>
          </a:p>
        </p:txBody>
      </p:sp>
      <p:sp>
        <p:nvSpPr>
          <p:cNvPr id="4" name="Nadpis 1"/>
          <p:cNvSpPr txBox="1">
            <a:spLocks/>
          </p:cNvSpPr>
          <p:nvPr/>
        </p:nvSpPr>
        <p:spPr bwMode="auto">
          <a:xfrm>
            <a:off x="1358900" y="404664"/>
            <a:ext cx="70866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r" rtl="0" eaLnBrk="0" fontAlgn="base" hangingPunct="0">
              <a:lnSpc>
                <a:spcPct val="90000"/>
              </a:lnSpc>
              <a:spcBef>
                <a:spcPct val="0"/>
              </a:spcBef>
              <a:spcAft>
                <a:spcPct val="0"/>
              </a:spcAft>
              <a:defRPr sz="4500">
                <a:solidFill>
                  <a:schemeClr val="bg2"/>
                </a:solidFill>
                <a:latin typeface="+mj-lt"/>
                <a:ea typeface="+mj-ea"/>
                <a:cs typeface="+mj-cs"/>
              </a:defRPr>
            </a:lvl1pPr>
            <a:lvl2pPr algn="r" rtl="0" eaLnBrk="0" fontAlgn="base" hangingPunct="0">
              <a:lnSpc>
                <a:spcPct val="90000"/>
              </a:lnSpc>
              <a:spcBef>
                <a:spcPct val="0"/>
              </a:spcBef>
              <a:spcAft>
                <a:spcPct val="0"/>
              </a:spcAft>
              <a:defRPr sz="4500">
                <a:solidFill>
                  <a:schemeClr val="bg2"/>
                </a:solidFill>
                <a:latin typeface="Arial Black" pitchFamily="34" charset="0"/>
              </a:defRPr>
            </a:lvl2pPr>
            <a:lvl3pPr algn="r" rtl="0" eaLnBrk="0" fontAlgn="base" hangingPunct="0">
              <a:lnSpc>
                <a:spcPct val="90000"/>
              </a:lnSpc>
              <a:spcBef>
                <a:spcPct val="0"/>
              </a:spcBef>
              <a:spcAft>
                <a:spcPct val="0"/>
              </a:spcAft>
              <a:defRPr sz="4500">
                <a:solidFill>
                  <a:schemeClr val="bg2"/>
                </a:solidFill>
                <a:latin typeface="Arial Black" pitchFamily="34" charset="0"/>
              </a:defRPr>
            </a:lvl3pPr>
            <a:lvl4pPr algn="r" rtl="0" eaLnBrk="0" fontAlgn="base" hangingPunct="0">
              <a:lnSpc>
                <a:spcPct val="90000"/>
              </a:lnSpc>
              <a:spcBef>
                <a:spcPct val="0"/>
              </a:spcBef>
              <a:spcAft>
                <a:spcPct val="0"/>
              </a:spcAft>
              <a:defRPr sz="4500">
                <a:solidFill>
                  <a:schemeClr val="bg2"/>
                </a:solidFill>
                <a:latin typeface="Arial Black" pitchFamily="34" charset="0"/>
              </a:defRPr>
            </a:lvl4pPr>
            <a:lvl5pPr algn="r" rtl="0" eaLnBrk="0" fontAlgn="base" hangingPunct="0">
              <a:lnSpc>
                <a:spcPct val="90000"/>
              </a:lnSpc>
              <a:spcBef>
                <a:spcPct val="0"/>
              </a:spcBef>
              <a:spcAft>
                <a:spcPct val="0"/>
              </a:spcAft>
              <a:defRPr sz="4500">
                <a:solidFill>
                  <a:schemeClr val="bg2"/>
                </a:solidFill>
                <a:latin typeface="Arial Black" pitchFamily="34" charset="0"/>
              </a:defRPr>
            </a:lvl5pPr>
            <a:lvl6pPr marL="457200" algn="r" rtl="0" fontAlgn="base">
              <a:lnSpc>
                <a:spcPct val="90000"/>
              </a:lnSpc>
              <a:spcBef>
                <a:spcPct val="0"/>
              </a:spcBef>
              <a:spcAft>
                <a:spcPct val="0"/>
              </a:spcAft>
              <a:defRPr sz="4500">
                <a:solidFill>
                  <a:schemeClr val="bg2"/>
                </a:solidFill>
                <a:latin typeface="Arial Black" pitchFamily="34" charset="0"/>
              </a:defRPr>
            </a:lvl6pPr>
            <a:lvl7pPr marL="914400" algn="r" rtl="0" fontAlgn="base">
              <a:lnSpc>
                <a:spcPct val="90000"/>
              </a:lnSpc>
              <a:spcBef>
                <a:spcPct val="0"/>
              </a:spcBef>
              <a:spcAft>
                <a:spcPct val="0"/>
              </a:spcAft>
              <a:defRPr sz="4500">
                <a:solidFill>
                  <a:schemeClr val="bg2"/>
                </a:solidFill>
                <a:latin typeface="Arial Black" pitchFamily="34" charset="0"/>
              </a:defRPr>
            </a:lvl7pPr>
            <a:lvl8pPr marL="1371600" algn="r" rtl="0" fontAlgn="base">
              <a:lnSpc>
                <a:spcPct val="90000"/>
              </a:lnSpc>
              <a:spcBef>
                <a:spcPct val="0"/>
              </a:spcBef>
              <a:spcAft>
                <a:spcPct val="0"/>
              </a:spcAft>
              <a:defRPr sz="4500">
                <a:solidFill>
                  <a:schemeClr val="bg2"/>
                </a:solidFill>
                <a:latin typeface="Arial Black" pitchFamily="34" charset="0"/>
              </a:defRPr>
            </a:lvl8pPr>
            <a:lvl9pPr marL="1828800" algn="r" rtl="0" fontAlgn="base">
              <a:lnSpc>
                <a:spcPct val="90000"/>
              </a:lnSpc>
              <a:spcBef>
                <a:spcPct val="0"/>
              </a:spcBef>
              <a:spcAft>
                <a:spcPct val="0"/>
              </a:spcAft>
              <a:defRPr sz="4500">
                <a:solidFill>
                  <a:schemeClr val="bg2"/>
                </a:solidFill>
                <a:latin typeface="Arial Black" pitchFamily="34" charset="0"/>
              </a:defRPr>
            </a:lvl9pPr>
          </a:lstStyle>
          <a:p>
            <a:r>
              <a:rPr lang="cs-CZ" sz="4000" dirty="0" smtClean="0">
                <a:solidFill>
                  <a:srgbClr val="669900"/>
                </a:solidFill>
              </a:rPr>
              <a:t>Co dělat při zásahu člověka bleskem</a:t>
            </a:r>
            <a:endParaRPr kumimoji="0" lang="cs-CZ" sz="4000" kern="0" dirty="0">
              <a:solidFill>
                <a:schemeClr val="accent6">
                  <a:lumMod val="90000"/>
                  <a:lumOff val="10000"/>
                </a:schemeClr>
              </a:solidFill>
            </a:endParaRPr>
          </a:p>
        </p:txBody>
      </p:sp>
    </p:spTree>
    <p:extLst>
      <p:ext uri="{BB962C8B-B14F-4D97-AF65-F5344CB8AC3E}">
        <p14:creationId xmlns:p14="http://schemas.microsoft.com/office/powerpoint/2010/main" val="1871939250"/>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6"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6"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6"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6"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1000"/>
                                        <p:tgtEl>
                                          <p:spTgt spid="2"/>
                                        </p:tgtEl>
                                      </p:cBhvr>
                                    </p:animEffect>
                                    <p:anim calcmode="lin" valueType="num">
                                      <p:cBhvr>
                                        <p:cTn id="42" dur="1000" fill="hold"/>
                                        <p:tgtEl>
                                          <p:spTgt spid="2"/>
                                        </p:tgtEl>
                                        <p:attrNameLst>
                                          <p:attrName>ppt_x</p:attrName>
                                        </p:attrNameLst>
                                      </p:cBhvr>
                                      <p:tavLst>
                                        <p:tav tm="0">
                                          <p:val>
                                            <p:strVal val="#ppt_x"/>
                                          </p:val>
                                        </p:tav>
                                        <p:tav tm="100000">
                                          <p:val>
                                            <p:strVal val="#ppt_x"/>
                                          </p:val>
                                        </p:tav>
                                      </p:tavLst>
                                    </p:anim>
                                    <p:anim calcmode="lin" valueType="num">
                                      <p:cBhvr>
                                        <p:cTn id="4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1206500" y="188640"/>
            <a:ext cx="7086600" cy="1276350"/>
          </a:xfrm>
        </p:spPr>
        <p:txBody>
          <a:bodyPr/>
          <a:lstStyle/>
          <a:p>
            <a:pPr eaLnBrk="1" hangingPunct="1"/>
            <a:r>
              <a:rPr lang="cs-CZ" sz="4000" dirty="0" smtClean="0">
                <a:solidFill>
                  <a:srgbClr val="669900"/>
                </a:solidFill>
              </a:rPr>
              <a:t>Složení ovzduší</a:t>
            </a:r>
          </a:p>
        </p:txBody>
      </p:sp>
      <p:sp>
        <p:nvSpPr>
          <p:cNvPr id="48131" name="Rectangle 3"/>
          <p:cNvSpPr>
            <a:spLocks noGrp="1" noChangeArrowheads="1"/>
          </p:cNvSpPr>
          <p:nvPr>
            <p:ph idx="1"/>
          </p:nvPr>
        </p:nvSpPr>
        <p:spPr>
          <a:xfrm>
            <a:off x="395536" y="1484784"/>
            <a:ext cx="8496944" cy="4114800"/>
          </a:xfrm>
        </p:spPr>
        <p:txBody>
          <a:bodyPr/>
          <a:lstStyle/>
          <a:p>
            <a:pPr eaLnBrk="1" hangingPunct="1">
              <a:lnSpc>
                <a:spcPct val="90000"/>
              </a:lnSpc>
            </a:pPr>
            <a:r>
              <a:rPr lang="cs-CZ" sz="2400" dirty="0" smtClean="0">
                <a:solidFill>
                  <a:schemeClr val="bg1"/>
                </a:solidFill>
              </a:rPr>
              <a:t>Vzduch v nižších vrstvách atmosféry je směs:</a:t>
            </a:r>
          </a:p>
          <a:p>
            <a:pPr lvl="1" eaLnBrk="1" hangingPunct="1">
              <a:lnSpc>
                <a:spcPct val="90000"/>
              </a:lnSpc>
            </a:pPr>
            <a:r>
              <a:rPr lang="cs-CZ" sz="2000" dirty="0" smtClean="0">
                <a:solidFill>
                  <a:schemeClr val="bg1"/>
                </a:solidFill>
              </a:rPr>
              <a:t>plynů: N</a:t>
            </a:r>
            <a:r>
              <a:rPr lang="cs-CZ" sz="2000" baseline="-25000" dirty="0" smtClean="0">
                <a:solidFill>
                  <a:schemeClr val="bg1"/>
                </a:solidFill>
              </a:rPr>
              <a:t>2 </a:t>
            </a:r>
            <a:r>
              <a:rPr lang="cs-CZ" sz="2000" dirty="0" smtClean="0">
                <a:solidFill>
                  <a:schemeClr val="bg1"/>
                </a:solidFill>
              </a:rPr>
              <a:t>(78,09 %</a:t>
            </a:r>
            <a:r>
              <a:rPr lang="cs-CZ" sz="2000" baseline="-25000" dirty="0" smtClean="0">
                <a:solidFill>
                  <a:schemeClr val="bg1"/>
                </a:solidFill>
              </a:rPr>
              <a:t> </a:t>
            </a:r>
            <a:r>
              <a:rPr lang="cs-CZ" sz="2000" dirty="0" err="1">
                <a:solidFill>
                  <a:schemeClr val="bg1"/>
                </a:solidFill>
              </a:rPr>
              <a:t>obj</a:t>
            </a:r>
            <a:r>
              <a:rPr lang="cs-CZ" sz="2000" dirty="0" smtClean="0">
                <a:solidFill>
                  <a:schemeClr val="bg1"/>
                </a:solidFill>
              </a:rPr>
              <a:t>.), O</a:t>
            </a:r>
            <a:r>
              <a:rPr lang="cs-CZ" sz="2000" baseline="-25000" dirty="0" smtClean="0">
                <a:solidFill>
                  <a:schemeClr val="bg1"/>
                </a:solidFill>
              </a:rPr>
              <a:t>2</a:t>
            </a:r>
            <a:r>
              <a:rPr lang="cs-CZ" sz="2000" dirty="0" smtClean="0">
                <a:solidFill>
                  <a:schemeClr val="bg1"/>
                </a:solidFill>
              </a:rPr>
              <a:t> (20,95 %), Ar (0,93 %), CO</a:t>
            </a:r>
            <a:r>
              <a:rPr lang="cs-CZ" sz="2000" baseline="-25000" dirty="0" smtClean="0">
                <a:solidFill>
                  <a:schemeClr val="bg1"/>
                </a:solidFill>
              </a:rPr>
              <a:t>2</a:t>
            </a:r>
            <a:r>
              <a:rPr lang="cs-CZ" sz="2000" dirty="0" smtClean="0">
                <a:solidFill>
                  <a:schemeClr val="bg1"/>
                </a:solidFill>
              </a:rPr>
              <a:t> (0,035 %), </a:t>
            </a:r>
            <a:br>
              <a:rPr lang="cs-CZ" sz="2000" dirty="0" smtClean="0">
                <a:solidFill>
                  <a:schemeClr val="bg1"/>
                </a:solidFill>
              </a:rPr>
            </a:br>
            <a:r>
              <a:rPr lang="cs-CZ" sz="2000" dirty="0" smtClean="0">
                <a:solidFill>
                  <a:schemeClr val="bg1"/>
                </a:solidFill>
              </a:rPr>
              <a:t>proměnlivého množství jiných plynů (ostatní inertní plyny, </a:t>
            </a:r>
            <a:r>
              <a:rPr lang="cs-CZ" sz="2000" dirty="0" err="1" smtClean="0">
                <a:solidFill>
                  <a:schemeClr val="bg1"/>
                </a:solidFill>
              </a:rPr>
              <a:t>methan</a:t>
            </a:r>
            <a:r>
              <a:rPr lang="cs-CZ" sz="2000" dirty="0" smtClean="0">
                <a:solidFill>
                  <a:schemeClr val="bg1"/>
                </a:solidFill>
              </a:rPr>
              <a:t>, vodní pára, H</a:t>
            </a:r>
            <a:r>
              <a:rPr lang="cs-CZ" sz="2000" baseline="-25000" dirty="0" smtClean="0">
                <a:solidFill>
                  <a:schemeClr val="bg1"/>
                </a:solidFill>
              </a:rPr>
              <a:t>2</a:t>
            </a:r>
            <a:r>
              <a:rPr lang="cs-CZ" sz="2000" dirty="0" smtClean="0">
                <a:solidFill>
                  <a:schemeClr val="bg1"/>
                </a:solidFill>
              </a:rPr>
              <a:t>, CO, SO</a:t>
            </a:r>
            <a:r>
              <a:rPr lang="cs-CZ" sz="2000" baseline="-25000" dirty="0" smtClean="0">
                <a:solidFill>
                  <a:schemeClr val="bg1"/>
                </a:solidFill>
              </a:rPr>
              <a:t>2</a:t>
            </a:r>
            <a:r>
              <a:rPr lang="cs-CZ" sz="2000" dirty="0" smtClean="0">
                <a:solidFill>
                  <a:schemeClr val="bg1"/>
                </a:solidFill>
              </a:rPr>
              <a:t>, oxidy dusíku, NH</a:t>
            </a:r>
            <a:r>
              <a:rPr lang="cs-CZ" sz="2000" baseline="-25000" dirty="0" smtClean="0">
                <a:solidFill>
                  <a:schemeClr val="bg1"/>
                </a:solidFill>
              </a:rPr>
              <a:t>3</a:t>
            </a:r>
            <a:r>
              <a:rPr lang="cs-CZ" sz="2000" dirty="0" smtClean="0">
                <a:solidFill>
                  <a:schemeClr val="bg1"/>
                </a:solidFill>
              </a:rPr>
              <a:t>, O</a:t>
            </a:r>
            <a:r>
              <a:rPr lang="cs-CZ" sz="2000" baseline="-25000" dirty="0" smtClean="0">
                <a:solidFill>
                  <a:schemeClr val="bg1"/>
                </a:solidFill>
              </a:rPr>
              <a:t>3</a:t>
            </a:r>
            <a:r>
              <a:rPr lang="cs-CZ" sz="2000" dirty="0" smtClean="0">
                <a:solidFill>
                  <a:schemeClr val="bg1"/>
                </a:solidFill>
              </a:rPr>
              <a:t>, …)</a:t>
            </a:r>
          </a:p>
          <a:p>
            <a:pPr lvl="1" eaLnBrk="1" hangingPunct="1">
              <a:lnSpc>
                <a:spcPct val="90000"/>
              </a:lnSpc>
            </a:pPr>
            <a:r>
              <a:rPr lang="cs-CZ" sz="2000" dirty="0">
                <a:solidFill>
                  <a:schemeClr val="bg1"/>
                </a:solidFill>
              </a:rPr>
              <a:t>tekutých a tuhých </a:t>
            </a:r>
            <a:r>
              <a:rPr lang="cs-CZ" sz="2000" dirty="0" smtClean="0">
                <a:solidFill>
                  <a:schemeClr val="bg1"/>
                </a:solidFill>
              </a:rPr>
              <a:t>aerosolů (zkondenzované kapky vody, krystalky ledu, prach, pyly, mikroorganismy aj.)</a:t>
            </a:r>
          </a:p>
          <a:p>
            <a:pPr eaLnBrk="1" hangingPunct="1">
              <a:lnSpc>
                <a:spcPct val="90000"/>
              </a:lnSpc>
            </a:pPr>
            <a:r>
              <a:rPr lang="cs-CZ" sz="2400" dirty="0">
                <a:solidFill>
                  <a:schemeClr val="bg1"/>
                </a:solidFill>
              </a:rPr>
              <a:t>Ovzduší je neustále ionizováno (obsahuje ionty)</a:t>
            </a:r>
          </a:p>
          <a:p>
            <a:pPr eaLnBrk="1" hangingPunct="1">
              <a:lnSpc>
                <a:spcPct val="90000"/>
              </a:lnSpc>
            </a:pPr>
            <a:r>
              <a:rPr lang="cs-CZ" sz="2400" dirty="0" smtClean="0">
                <a:solidFill>
                  <a:schemeClr val="bg1"/>
                </a:solidFill>
              </a:rPr>
              <a:t>Ionty </a:t>
            </a:r>
            <a:r>
              <a:rPr lang="cs-CZ" sz="2400" dirty="0">
                <a:solidFill>
                  <a:schemeClr val="bg1"/>
                </a:solidFill>
              </a:rPr>
              <a:t>jsou elektricky nabité částice hmoty</a:t>
            </a:r>
          </a:p>
          <a:p>
            <a:pPr eaLnBrk="1" hangingPunct="1">
              <a:lnSpc>
                <a:spcPct val="90000"/>
              </a:lnSpc>
            </a:pPr>
            <a:r>
              <a:rPr lang="cs-CZ" sz="2400" dirty="0" smtClean="0">
                <a:solidFill>
                  <a:schemeClr val="bg1"/>
                </a:solidFill>
              </a:rPr>
              <a:t>Ovzduší elektricky neutrální (neobsahující ionty) se </a:t>
            </a:r>
            <a:br>
              <a:rPr lang="cs-CZ" sz="2400" dirty="0" smtClean="0">
                <a:solidFill>
                  <a:schemeClr val="bg1"/>
                </a:solidFill>
              </a:rPr>
            </a:br>
            <a:r>
              <a:rPr lang="cs-CZ" sz="2400" dirty="0" smtClean="0">
                <a:solidFill>
                  <a:schemeClr val="bg1"/>
                </a:solidFill>
              </a:rPr>
              <a:t>v přírodě nevyskytuje</a:t>
            </a:r>
            <a:endParaRPr lang="cs-CZ" sz="2400" dirty="0">
              <a:solidFill>
                <a:schemeClr val="bg1"/>
              </a:solidFill>
            </a:endParaRPr>
          </a:p>
        </p:txBody>
      </p:sp>
      <p:grpSp>
        <p:nvGrpSpPr>
          <p:cNvPr id="12" name="Group 14"/>
          <p:cNvGrpSpPr>
            <a:grpSpLocks/>
          </p:cNvGrpSpPr>
          <p:nvPr/>
        </p:nvGrpSpPr>
        <p:grpSpPr bwMode="auto">
          <a:xfrm>
            <a:off x="7467600" y="4953000"/>
            <a:ext cx="1296988" cy="1519238"/>
            <a:chOff x="3912" y="862"/>
            <a:chExt cx="817" cy="957"/>
          </a:xfrm>
        </p:grpSpPr>
        <p:sp>
          <p:nvSpPr>
            <p:cNvPr id="13"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4"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5"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6"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9"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additive="base">
                                        <p:cTn id="7" dur="500" fill="hold"/>
                                        <p:tgtEl>
                                          <p:spTgt spid="48130"/>
                                        </p:tgtEl>
                                        <p:attrNameLst>
                                          <p:attrName>ppt_x</p:attrName>
                                        </p:attrNameLst>
                                      </p:cBhvr>
                                      <p:tavLst>
                                        <p:tav tm="0">
                                          <p:val>
                                            <p:strVal val="0-#ppt_w/2"/>
                                          </p:val>
                                        </p:tav>
                                        <p:tav tm="100000">
                                          <p:val>
                                            <p:strVal val="#ppt_x"/>
                                          </p:val>
                                        </p:tav>
                                      </p:tavLst>
                                    </p:anim>
                                    <p:anim calcmode="lin" valueType="num">
                                      <p:cBhvr additive="base">
                                        <p:cTn id="8" dur="500" fill="hold"/>
                                        <p:tgtEl>
                                          <p:spTgt spid="48130"/>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 calcmode="lin" valueType="num">
                                      <p:cBhvr additive="base">
                                        <p:cTn id="13" dur="500" fill="hold"/>
                                        <p:tgtEl>
                                          <p:spTgt spid="48131">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8131">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48131">
                                            <p:txEl>
                                              <p:pRg st="1" end="1"/>
                                            </p:txEl>
                                          </p:spTgt>
                                        </p:tgtEl>
                                        <p:attrNameLst>
                                          <p:attrName>style.visibility</p:attrName>
                                        </p:attrNameLst>
                                      </p:cBhvr>
                                      <p:to>
                                        <p:strVal val="visible"/>
                                      </p:to>
                                    </p:set>
                                    <p:anim calcmode="lin" valueType="num">
                                      <p:cBhvr additive="base">
                                        <p:cTn id="19" dur="500" fill="hold"/>
                                        <p:tgtEl>
                                          <p:spTgt spid="4813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8131">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48131">
                                            <p:txEl>
                                              <p:pRg st="2" end="2"/>
                                            </p:txEl>
                                          </p:spTgt>
                                        </p:tgtEl>
                                        <p:attrNameLst>
                                          <p:attrName>style.visibility</p:attrName>
                                        </p:attrNameLst>
                                      </p:cBhvr>
                                      <p:to>
                                        <p:strVal val="visible"/>
                                      </p:to>
                                    </p:set>
                                    <p:anim calcmode="lin" valueType="num">
                                      <p:cBhvr additive="base">
                                        <p:cTn id="25" dur="500" fill="hold"/>
                                        <p:tgtEl>
                                          <p:spTgt spid="4813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8131">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48131">
                                            <p:txEl>
                                              <p:pRg st="3" end="3"/>
                                            </p:txEl>
                                          </p:spTgt>
                                        </p:tgtEl>
                                        <p:attrNameLst>
                                          <p:attrName>style.visibility</p:attrName>
                                        </p:attrNameLst>
                                      </p:cBhvr>
                                      <p:to>
                                        <p:strVal val="visible"/>
                                      </p:to>
                                    </p:set>
                                    <p:anim calcmode="lin" valueType="num">
                                      <p:cBhvr additive="base">
                                        <p:cTn id="31" dur="500" fill="hold"/>
                                        <p:tgtEl>
                                          <p:spTgt spid="4813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8131">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48131">
                                            <p:txEl>
                                              <p:pRg st="4" end="4"/>
                                            </p:txEl>
                                          </p:spTgt>
                                        </p:tgtEl>
                                        <p:attrNameLst>
                                          <p:attrName>style.visibility</p:attrName>
                                        </p:attrNameLst>
                                      </p:cBhvr>
                                      <p:to>
                                        <p:strVal val="visible"/>
                                      </p:to>
                                    </p:set>
                                    <p:anim calcmode="lin" valueType="num">
                                      <p:cBhvr additive="base">
                                        <p:cTn id="37" dur="500" fill="hold"/>
                                        <p:tgtEl>
                                          <p:spTgt spid="4813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8131">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48131">
                                            <p:txEl>
                                              <p:pRg st="5" end="5"/>
                                            </p:txEl>
                                          </p:spTgt>
                                        </p:tgtEl>
                                        <p:attrNameLst>
                                          <p:attrName>style.visibility</p:attrName>
                                        </p:attrNameLst>
                                      </p:cBhvr>
                                      <p:to>
                                        <p:strVal val="visible"/>
                                      </p:to>
                                    </p:set>
                                    <p:anim calcmode="lin" valueType="num">
                                      <p:cBhvr additive="base">
                                        <p:cTn id="43" dur="500" fill="hold"/>
                                        <p:tgtEl>
                                          <p:spTgt spid="48131">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8131">
                                            <p:txEl>
                                              <p:pRg st="5" end="5"/>
                                            </p:txEl>
                                          </p:spTgt>
                                        </p:tgtEl>
                                        <p:attrNameLst>
                                          <p:attrName>ppt_y</p:attrName>
                                        </p:attrNameLst>
                                      </p:cBhvr>
                                      <p:tavLst>
                                        <p:tav tm="0">
                                          <p:val>
                                            <p:strVal val="0-#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autoUpdateAnimBg="0"/>
      <p:bldP spid="48131" grpId="0" uiExpand="1"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14"/>
          <p:cNvGrpSpPr>
            <a:grpSpLocks/>
          </p:cNvGrpSpPr>
          <p:nvPr/>
        </p:nvGrpSpPr>
        <p:grpSpPr bwMode="auto">
          <a:xfrm>
            <a:off x="7248635" y="4330820"/>
            <a:ext cx="1513898" cy="2224088"/>
            <a:chOff x="4603" y="2998"/>
            <a:chExt cx="1049" cy="1401"/>
          </a:xfrm>
        </p:grpSpPr>
        <p:sp>
          <p:nvSpPr>
            <p:cNvPr id="6" name="AutoShape 15"/>
            <p:cNvSpPr>
              <a:spLocks noChangeArrowheads="1"/>
            </p:cNvSpPr>
            <p:nvPr/>
          </p:nvSpPr>
          <p:spPr bwMode="auto">
            <a:xfrm rot="18900000" flipH="1">
              <a:off x="4602" y="3006"/>
              <a:ext cx="202"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7" name="AutoShape 16"/>
            <p:cNvSpPr>
              <a:spLocks noChangeArrowheads="1"/>
            </p:cNvSpPr>
            <p:nvPr/>
          </p:nvSpPr>
          <p:spPr bwMode="auto">
            <a:xfrm rot="13500000" flipH="1">
              <a:off x="4872" y="4095"/>
              <a:ext cx="306" cy="3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8" name="AutoShape 17"/>
            <p:cNvSpPr>
              <a:spLocks noChangeArrowheads="1"/>
            </p:cNvSpPr>
            <p:nvPr/>
          </p:nvSpPr>
          <p:spPr bwMode="auto">
            <a:xfrm>
              <a:off x="4704" y="3102"/>
              <a:ext cx="288" cy="288"/>
            </a:xfrm>
            <a:prstGeom prst="diamond">
              <a:avLst/>
            </a:prstGeom>
            <a:solidFill>
              <a:schemeClr val="accent1"/>
            </a:solidFill>
            <a:ln w="12700">
              <a:solidFill>
                <a:schemeClr val="accent1"/>
              </a:solidFill>
              <a:miter lim="800000"/>
              <a:headEnd/>
              <a:tailEnd/>
            </a:ln>
          </p:spPr>
          <p:txBody>
            <a:bodyPr wrap="none" anchor="ctr"/>
            <a:lstStyle/>
            <a:p>
              <a:endParaRPr lang="cs-CZ"/>
            </a:p>
          </p:txBody>
        </p:sp>
        <p:sp>
          <p:nvSpPr>
            <p:cNvPr id="9" name="AutoShape 18"/>
            <p:cNvSpPr>
              <a:spLocks noChangeArrowheads="1"/>
            </p:cNvSpPr>
            <p:nvPr/>
          </p:nvSpPr>
          <p:spPr bwMode="auto">
            <a:xfrm rot="5400000" flipH="1">
              <a:off x="4789" y="3334"/>
              <a:ext cx="450" cy="44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0" name="AutoShape 19"/>
            <p:cNvSpPr>
              <a:spLocks noChangeArrowheads="1"/>
            </p:cNvSpPr>
            <p:nvPr/>
          </p:nvSpPr>
          <p:spPr bwMode="auto">
            <a:xfrm rot="8100000" flipH="1">
              <a:off x="4894" y="2999"/>
              <a:ext cx="202"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1" name="AutoShape 20"/>
            <p:cNvSpPr>
              <a:spLocks noChangeArrowheads="1"/>
            </p:cNvSpPr>
            <p:nvPr/>
          </p:nvSpPr>
          <p:spPr bwMode="auto">
            <a:xfrm rot="10800000">
              <a:off x="4787" y="3791"/>
              <a:ext cx="451" cy="449"/>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2" name="Freeform 21"/>
            <p:cNvSpPr>
              <a:spLocks/>
            </p:cNvSpPr>
            <p:nvPr/>
          </p:nvSpPr>
          <p:spPr bwMode="auto">
            <a:xfrm>
              <a:off x="5243" y="4039"/>
              <a:ext cx="409" cy="204"/>
            </a:xfrm>
            <a:custGeom>
              <a:avLst/>
              <a:gdLst>
                <a:gd name="T0" fmla="*/ 408 w 409"/>
                <a:gd name="T1" fmla="*/ 0 h 204"/>
                <a:gd name="T2" fmla="*/ 203 w 409"/>
                <a:gd name="T3" fmla="*/ 0 h 204"/>
                <a:gd name="T4" fmla="*/ 0 w 409"/>
                <a:gd name="T5" fmla="*/ 203 h 204"/>
                <a:gd name="T6" fmla="*/ 206 w 409"/>
                <a:gd name="T7" fmla="*/ 203 h 204"/>
                <a:gd name="T8" fmla="*/ 408 w 409"/>
                <a:gd name="T9" fmla="*/ 0 h 204"/>
                <a:gd name="T10" fmla="*/ 0 60000 65536"/>
                <a:gd name="T11" fmla="*/ 0 60000 65536"/>
                <a:gd name="T12" fmla="*/ 0 60000 65536"/>
                <a:gd name="T13" fmla="*/ 0 60000 65536"/>
                <a:gd name="T14" fmla="*/ 0 60000 65536"/>
                <a:gd name="T15" fmla="*/ 0 w 409"/>
                <a:gd name="T16" fmla="*/ 0 h 204"/>
                <a:gd name="T17" fmla="*/ 409 w 409"/>
                <a:gd name="T18" fmla="*/ 204 h 204"/>
              </a:gdLst>
              <a:ahLst/>
              <a:cxnLst>
                <a:cxn ang="T10">
                  <a:pos x="T0" y="T1"/>
                </a:cxn>
                <a:cxn ang="T11">
                  <a:pos x="T2" y="T3"/>
                </a:cxn>
                <a:cxn ang="T12">
                  <a:pos x="T4" y="T5"/>
                </a:cxn>
                <a:cxn ang="T13">
                  <a:pos x="T6" y="T7"/>
                </a:cxn>
                <a:cxn ang="T14">
                  <a:pos x="T8" y="T9"/>
                </a:cxn>
              </a:cxnLst>
              <a:rect l="T15" t="T16" r="T17" b="T18"/>
              <a:pathLst>
                <a:path w="409" h="204">
                  <a:moveTo>
                    <a:pt x="408" y="0"/>
                  </a:moveTo>
                  <a:lnTo>
                    <a:pt x="203" y="0"/>
                  </a:lnTo>
                  <a:lnTo>
                    <a:pt x="0" y="203"/>
                  </a:lnTo>
                  <a:lnTo>
                    <a:pt x="206" y="203"/>
                  </a:lnTo>
                  <a:lnTo>
                    <a:pt x="408" y="0"/>
                  </a:lnTo>
                </a:path>
              </a:pathLst>
            </a:custGeom>
            <a:solidFill>
              <a:schemeClr val="accent1"/>
            </a:solidFill>
            <a:ln w="12700">
              <a:solidFill>
                <a:schemeClr val="accent1"/>
              </a:solidFill>
              <a:round/>
              <a:headEnd/>
              <a:tailEnd/>
            </a:ln>
          </p:spPr>
          <p:txBody>
            <a:bodyPr wrap="none" anchor="ctr"/>
            <a:lstStyle/>
            <a:p>
              <a:endParaRPr lang="cs-CZ"/>
            </a:p>
          </p:txBody>
        </p:sp>
      </p:grpSp>
      <p:sp>
        <p:nvSpPr>
          <p:cNvPr id="3" name="Zástupný symbol pro obsah 2"/>
          <p:cNvSpPr>
            <a:spLocks noGrp="1"/>
          </p:cNvSpPr>
          <p:nvPr>
            <p:ph idx="1"/>
          </p:nvPr>
        </p:nvSpPr>
        <p:spPr>
          <a:xfrm>
            <a:off x="283369" y="1330424"/>
            <a:ext cx="8609013" cy="4330824"/>
          </a:xfrm>
        </p:spPr>
        <p:txBody>
          <a:bodyPr/>
          <a:lstStyle/>
          <a:p>
            <a:r>
              <a:rPr lang="cs-CZ" sz="1800" b="1" dirty="0" smtClean="0">
                <a:solidFill>
                  <a:schemeClr val="bg1"/>
                </a:solidFill>
              </a:rPr>
              <a:t>doporučení jak se chovat v bouřce byla podložena </a:t>
            </a:r>
            <a:r>
              <a:rPr lang="cs-CZ" sz="1800" b="1" dirty="0">
                <a:solidFill>
                  <a:schemeClr val="bg1"/>
                </a:solidFill>
              </a:rPr>
              <a:t>trochou dostupné </a:t>
            </a:r>
            <a:r>
              <a:rPr lang="cs-CZ" sz="1800" b="1" dirty="0" smtClean="0">
                <a:solidFill>
                  <a:schemeClr val="bg1"/>
                </a:solidFill>
              </a:rPr>
              <a:t>teorie</a:t>
            </a:r>
          </a:p>
          <a:p>
            <a:r>
              <a:rPr lang="cs-CZ" sz="1800" b="1" dirty="0">
                <a:solidFill>
                  <a:srgbClr val="FF0000"/>
                </a:solidFill>
              </a:rPr>
              <a:t>v bouřce hrají rozhodující úlohu ionty</a:t>
            </a:r>
            <a:endParaRPr lang="cs-CZ" sz="1800" b="1" dirty="0" smtClean="0">
              <a:solidFill>
                <a:srgbClr val="FF0000"/>
              </a:solidFill>
            </a:endParaRPr>
          </a:p>
          <a:p>
            <a:r>
              <a:rPr lang="cs-CZ" sz="1800" b="1" dirty="0" smtClean="0">
                <a:solidFill>
                  <a:schemeClr val="bg1"/>
                </a:solidFill>
              </a:rPr>
              <a:t>doporučení </a:t>
            </a:r>
            <a:r>
              <a:rPr lang="cs-CZ" sz="1800" b="1" dirty="0">
                <a:solidFill>
                  <a:schemeClr val="bg1"/>
                </a:solidFill>
              </a:rPr>
              <a:t>nelze potvrdit ani vyvrátit praxí, neboť s lidmi se za bouřky experimentovat </a:t>
            </a:r>
            <a:r>
              <a:rPr lang="cs-CZ" sz="1800" b="1" dirty="0" smtClean="0">
                <a:solidFill>
                  <a:schemeClr val="bg1"/>
                </a:solidFill>
              </a:rPr>
              <a:t>nedá </a:t>
            </a:r>
          </a:p>
          <a:p>
            <a:r>
              <a:rPr lang="cs-CZ" sz="1800" b="1" dirty="0" smtClean="0">
                <a:solidFill>
                  <a:schemeClr val="bg1"/>
                </a:solidFill>
              </a:rPr>
              <a:t>pojem </a:t>
            </a:r>
            <a:r>
              <a:rPr lang="cs-CZ" sz="1800" b="1" dirty="0">
                <a:solidFill>
                  <a:schemeClr val="bg1"/>
                </a:solidFill>
              </a:rPr>
              <a:t>reprodukovatelnosti experimentu (tzn., že pokud je pokus proveden stejným postupem za stejných podmínek, je výsledek vždy stejný) </a:t>
            </a:r>
            <a:r>
              <a:rPr lang="cs-CZ" sz="1800" b="1" dirty="0" smtClean="0">
                <a:solidFill>
                  <a:schemeClr val="bg1"/>
                </a:solidFill>
              </a:rPr>
              <a:t>v</a:t>
            </a:r>
            <a:r>
              <a:rPr lang="cs-CZ" sz="1800" b="1" dirty="0">
                <a:solidFill>
                  <a:schemeClr val="bg1"/>
                </a:solidFill>
              </a:rPr>
              <a:t> podmínkách bouřky ztrácí </a:t>
            </a:r>
            <a:r>
              <a:rPr lang="cs-CZ" sz="1800" b="1" dirty="0" smtClean="0">
                <a:solidFill>
                  <a:schemeClr val="bg1"/>
                </a:solidFill>
              </a:rPr>
              <a:t>význam – každá </a:t>
            </a:r>
            <a:r>
              <a:rPr lang="cs-CZ" sz="1800" b="1" dirty="0">
                <a:solidFill>
                  <a:schemeClr val="bg1"/>
                </a:solidFill>
              </a:rPr>
              <a:t>bouřka i každý výboj probíhá </a:t>
            </a:r>
            <a:r>
              <a:rPr lang="cs-CZ" sz="1800" b="1" dirty="0" smtClean="0">
                <a:solidFill>
                  <a:schemeClr val="bg1"/>
                </a:solidFill>
              </a:rPr>
              <a:t>za </a:t>
            </a:r>
            <a:r>
              <a:rPr lang="cs-CZ" sz="1800" b="1" dirty="0">
                <a:solidFill>
                  <a:schemeClr val="bg1"/>
                </a:solidFill>
              </a:rPr>
              <a:t>jiných </a:t>
            </a:r>
            <a:r>
              <a:rPr lang="cs-CZ" sz="1800" b="1" dirty="0" smtClean="0">
                <a:solidFill>
                  <a:schemeClr val="bg1"/>
                </a:solidFill>
              </a:rPr>
              <a:t>podmínek a </a:t>
            </a:r>
            <a:r>
              <a:rPr lang="cs-CZ" sz="1800" b="1" dirty="0">
                <a:solidFill>
                  <a:schemeClr val="bg1"/>
                </a:solidFill>
              </a:rPr>
              <a:t>jinak</a:t>
            </a:r>
            <a:endParaRPr lang="cs-CZ" sz="1800" b="1" dirty="0" smtClean="0">
              <a:solidFill>
                <a:schemeClr val="bg1"/>
              </a:solidFill>
            </a:endParaRPr>
          </a:p>
          <a:p>
            <a:r>
              <a:rPr lang="cs-CZ" sz="1800" b="1" dirty="0" smtClean="0">
                <a:solidFill>
                  <a:schemeClr val="bg1"/>
                </a:solidFill>
              </a:rPr>
              <a:t>neexistují statisticky </a:t>
            </a:r>
            <a:r>
              <a:rPr lang="cs-CZ" sz="1800" b="1" dirty="0">
                <a:solidFill>
                  <a:schemeClr val="bg1"/>
                </a:solidFill>
              </a:rPr>
              <a:t>významná data, jejichž vyhodnocením bychom získali silnější důvod pro doporučení jistého typu úkrytu či preferované polohy za bouřky, kdy je člověk nejlépe </a:t>
            </a:r>
            <a:r>
              <a:rPr lang="cs-CZ" sz="1800" b="1" dirty="0" smtClean="0">
                <a:solidFill>
                  <a:schemeClr val="bg1"/>
                </a:solidFill>
              </a:rPr>
              <a:t>chráněn </a:t>
            </a:r>
          </a:p>
          <a:p>
            <a:r>
              <a:rPr lang="cs-CZ" sz="1800" b="1" dirty="0" smtClean="0">
                <a:solidFill>
                  <a:schemeClr val="bg1"/>
                </a:solidFill>
              </a:rPr>
              <a:t>zaznamenány </a:t>
            </a:r>
            <a:r>
              <a:rPr lang="cs-CZ" sz="1800" b="1" dirty="0">
                <a:solidFill>
                  <a:schemeClr val="bg1"/>
                </a:solidFill>
              </a:rPr>
              <a:t>jsou převážně jednotlivé odstrašující a tragické </a:t>
            </a:r>
            <a:r>
              <a:rPr lang="cs-CZ" sz="1800" b="1" dirty="0" smtClean="0">
                <a:solidFill>
                  <a:schemeClr val="bg1"/>
                </a:solidFill>
              </a:rPr>
              <a:t>případy  </a:t>
            </a:r>
          </a:p>
          <a:p>
            <a:r>
              <a:rPr lang="cs-CZ" sz="1800" b="1" dirty="0" smtClean="0">
                <a:solidFill>
                  <a:schemeClr val="bg1"/>
                </a:solidFill>
              </a:rPr>
              <a:t>přejme všem </a:t>
            </a:r>
            <a:r>
              <a:rPr lang="cs-CZ" sz="1800" b="1" dirty="0">
                <a:solidFill>
                  <a:schemeClr val="bg1"/>
                </a:solidFill>
              </a:rPr>
              <a:t>turistům i </a:t>
            </a:r>
            <a:r>
              <a:rPr lang="cs-CZ" sz="1800" b="1" dirty="0" smtClean="0">
                <a:solidFill>
                  <a:schemeClr val="bg1"/>
                </a:solidFill>
              </a:rPr>
              <a:t>horolezcům, </a:t>
            </a:r>
            <a:r>
              <a:rPr lang="cs-CZ" sz="1800" b="1" dirty="0">
                <a:solidFill>
                  <a:schemeClr val="bg1"/>
                </a:solidFill>
              </a:rPr>
              <a:t>aby i se svými přáteli vždy bezpečně dorazili do </a:t>
            </a:r>
            <a:r>
              <a:rPr lang="cs-CZ" sz="1800" b="1" dirty="0" smtClean="0">
                <a:solidFill>
                  <a:schemeClr val="bg1"/>
                </a:solidFill>
              </a:rPr>
              <a:t>cíle! </a:t>
            </a:r>
            <a:endParaRPr lang="cs-CZ" sz="1800" b="1" dirty="0">
              <a:solidFill>
                <a:schemeClr val="bg1"/>
              </a:solidFill>
            </a:endParaRPr>
          </a:p>
          <a:p>
            <a:endParaRPr lang="cs-CZ" sz="1800" dirty="0"/>
          </a:p>
        </p:txBody>
      </p:sp>
      <p:sp>
        <p:nvSpPr>
          <p:cNvPr id="4" name="Nadpis 1"/>
          <p:cNvSpPr txBox="1">
            <a:spLocks/>
          </p:cNvSpPr>
          <p:nvPr/>
        </p:nvSpPr>
        <p:spPr bwMode="auto">
          <a:xfrm>
            <a:off x="1358900" y="208434"/>
            <a:ext cx="70866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r" rtl="0" eaLnBrk="0" fontAlgn="base" hangingPunct="0">
              <a:lnSpc>
                <a:spcPct val="90000"/>
              </a:lnSpc>
              <a:spcBef>
                <a:spcPct val="0"/>
              </a:spcBef>
              <a:spcAft>
                <a:spcPct val="0"/>
              </a:spcAft>
              <a:defRPr sz="4500">
                <a:solidFill>
                  <a:schemeClr val="bg2"/>
                </a:solidFill>
                <a:latin typeface="+mj-lt"/>
                <a:ea typeface="+mj-ea"/>
                <a:cs typeface="+mj-cs"/>
              </a:defRPr>
            </a:lvl1pPr>
            <a:lvl2pPr algn="r" rtl="0" eaLnBrk="0" fontAlgn="base" hangingPunct="0">
              <a:lnSpc>
                <a:spcPct val="90000"/>
              </a:lnSpc>
              <a:spcBef>
                <a:spcPct val="0"/>
              </a:spcBef>
              <a:spcAft>
                <a:spcPct val="0"/>
              </a:spcAft>
              <a:defRPr sz="4500">
                <a:solidFill>
                  <a:schemeClr val="bg2"/>
                </a:solidFill>
                <a:latin typeface="Arial Black" pitchFamily="34" charset="0"/>
              </a:defRPr>
            </a:lvl2pPr>
            <a:lvl3pPr algn="r" rtl="0" eaLnBrk="0" fontAlgn="base" hangingPunct="0">
              <a:lnSpc>
                <a:spcPct val="90000"/>
              </a:lnSpc>
              <a:spcBef>
                <a:spcPct val="0"/>
              </a:spcBef>
              <a:spcAft>
                <a:spcPct val="0"/>
              </a:spcAft>
              <a:defRPr sz="4500">
                <a:solidFill>
                  <a:schemeClr val="bg2"/>
                </a:solidFill>
                <a:latin typeface="Arial Black" pitchFamily="34" charset="0"/>
              </a:defRPr>
            </a:lvl3pPr>
            <a:lvl4pPr algn="r" rtl="0" eaLnBrk="0" fontAlgn="base" hangingPunct="0">
              <a:lnSpc>
                <a:spcPct val="90000"/>
              </a:lnSpc>
              <a:spcBef>
                <a:spcPct val="0"/>
              </a:spcBef>
              <a:spcAft>
                <a:spcPct val="0"/>
              </a:spcAft>
              <a:defRPr sz="4500">
                <a:solidFill>
                  <a:schemeClr val="bg2"/>
                </a:solidFill>
                <a:latin typeface="Arial Black" pitchFamily="34" charset="0"/>
              </a:defRPr>
            </a:lvl4pPr>
            <a:lvl5pPr algn="r" rtl="0" eaLnBrk="0" fontAlgn="base" hangingPunct="0">
              <a:lnSpc>
                <a:spcPct val="90000"/>
              </a:lnSpc>
              <a:spcBef>
                <a:spcPct val="0"/>
              </a:spcBef>
              <a:spcAft>
                <a:spcPct val="0"/>
              </a:spcAft>
              <a:defRPr sz="4500">
                <a:solidFill>
                  <a:schemeClr val="bg2"/>
                </a:solidFill>
                <a:latin typeface="Arial Black" pitchFamily="34" charset="0"/>
              </a:defRPr>
            </a:lvl5pPr>
            <a:lvl6pPr marL="457200" algn="r" rtl="0" fontAlgn="base">
              <a:lnSpc>
                <a:spcPct val="90000"/>
              </a:lnSpc>
              <a:spcBef>
                <a:spcPct val="0"/>
              </a:spcBef>
              <a:spcAft>
                <a:spcPct val="0"/>
              </a:spcAft>
              <a:defRPr sz="4500">
                <a:solidFill>
                  <a:schemeClr val="bg2"/>
                </a:solidFill>
                <a:latin typeface="Arial Black" pitchFamily="34" charset="0"/>
              </a:defRPr>
            </a:lvl6pPr>
            <a:lvl7pPr marL="914400" algn="r" rtl="0" fontAlgn="base">
              <a:lnSpc>
                <a:spcPct val="90000"/>
              </a:lnSpc>
              <a:spcBef>
                <a:spcPct val="0"/>
              </a:spcBef>
              <a:spcAft>
                <a:spcPct val="0"/>
              </a:spcAft>
              <a:defRPr sz="4500">
                <a:solidFill>
                  <a:schemeClr val="bg2"/>
                </a:solidFill>
                <a:latin typeface="Arial Black" pitchFamily="34" charset="0"/>
              </a:defRPr>
            </a:lvl7pPr>
            <a:lvl8pPr marL="1371600" algn="r" rtl="0" fontAlgn="base">
              <a:lnSpc>
                <a:spcPct val="90000"/>
              </a:lnSpc>
              <a:spcBef>
                <a:spcPct val="0"/>
              </a:spcBef>
              <a:spcAft>
                <a:spcPct val="0"/>
              </a:spcAft>
              <a:defRPr sz="4500">
                <a:solidFill>
                  <a:schemeClr val="bg2"/>
                </a:solidFill>
                <a:latin typeface="Arial Black" pitchFamily="34" charset="0"/>
              </a:defRPr>
            </a:lvl8pPr>
            <a:lvl9pPr marL="1828800" algn="r" rtl="0" fontAlgn="base">
              <a:lnSpc>
                <a:spcPct val="90000"/>
              </a:lnSpc>
              <a:spcBef>
                <a:spcPct val="0"/>
              </a:spcBef>
              <a:spcAft>
                <a:spcPct val="0"/>
              </a:spcAft>
              <a:defRPr sz="4500">
                <a:solidFill>
                  <a:schemeClr val="bg2"/>
                </a:solidFill>
                <a:latin typeface="Arial Black" pitchFamily="34" charset="0"/>
              </a:defRPr>
            </a:lvl9pPr>
          </a:lstStyle>
          <a:p>
            <a:r>
              <a:rPr lang="cs-CZ" sz="4000" dirty="0" smtClean="0">
                <a:solidFill>
                  <a:srgbClr val="669900"/>
                </a:solidFill>
              </a:rPr>
              <a:t>Závěry</a:t>
            </a:r>
            <a:endParaRPr kumimoji="0" lang="cs-CZ" sz="4000" kern="0" dirty="0">
              <a:solidFill>
                <a:schemeClr val="accent6">
                  <a:lumMod val="90000"/>
                  <a:lumOff val="10000"/>
                </a:schemeClr>
              </a:solidFill>
            </a:endParaRPr>
          </a:p>
        </p:txBody>
      </p:sp>
    </p:spTree>
    <p:extLst>
      <p:ext uri="{BB962C8B-B14F-4D97-AF65-F5344CB8AC3E}">
        <p14:creationId xmlns:p14="http://schemas.microsoft.com/office/powerpoint/2010/main" val="889524021"/>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additive="base">
                                        <p:cTn id="35"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2"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additive="base">
                                        <p:cTn id="41"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 calcmode="lin" valueType="num">
                                      <p:cBhvr additive="base">
                                        <p:cTn id="4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9"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0-#ppt_w/2"/>
                                          </p:val>
                                        </p:tav>
                                        <p:tav tm="100000">
                                          <p:val>
                                            <p:strVal val="#ppt_x"/>
                                          </p:val>
                                        </p:tav>
                                      </p:tavLst>
                                    </p:anim>
                                    <p:anim calcmode="lin" valueType="num">
                                      <p:cBhvr additive="base">
                                        <p:cTn id="54"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7"/>
          <p:cNvGrpSpPr>
            <a:grpSpLocks/>
          </p:cNvGrpSpPr>
          <p:nvPr/>
        </p:nvGrpSpPr>
        <p:grpSpPr bwMode="auto">
          <a:xfrm>
            <a:off x="2286000" y="3810000"/>
            <a:ext cx="836613" cy="2146300"/>
            <a:chOff x="635" y="325"/>
            <a:chExt cx="527" cy="1352"/>
          </a:xfrm>
        </p:grpSpPr>
        <p:sp>
          <p:nvSpPr>
            <p:cNvPr id="46133" name="Rectangle 10"/>
            <p:cNvSpPr>
              <a:spLocks noChangeArrowheads="1"/>
            </p:cNvSpPr>
            <p:nvPr/>
          </p:nvSpPr>
          <p:spPr bwMode="auto">
            <a:xfrm>
              <a:off x="902" y="1265"/>
              <a:ext cx="203" cy="205"/>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46134" name="AutoShape 11"/>
            <p:cNvSpPr>
              <a:spLocks noChangeArrowheads="1"/>
            </p:cNvSpPr>
            <p:nvPr/>
          </p:nvSpPr>
          <p:spPr bwMode="auto">
            <a:xfrm rot="10800000">
              <a:off x="752" y="325"/>
              <a:ext cx="405" cy="405"/>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35" name="AutoShape 12"/>
            <p:cNvSpPr>
              <a:spLocks noChangeArrowheads="1"/>
            </p:cNvSpPr>
            <p:nvPr/>
          </p:nvSpPr>
          <p:spPr bwMode="auto">
            <a:xfrm rot="10800000">
              <a:off x="881" y="1052"/>
              <a:ext cx="281" cy="28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36" name="AutoShape 13"/>
            <p:cNvSpPr>
              <a:spLocks noChangeArrowheads="1"/>
            </p:cNvSpPr>
            <p:nvPr/>
          </p:nvSpPr>
          <p:spPr bwMode="auto">
            <a:xfrm rot="-5400000">
              <a:off x="636" y="635"/>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37" name="AutoShape 14"/>
            <p:cNvSpPr>
              <a:spLocks noChangeArrowheads="1"/>
            </p:cNvSpPr>
            <p:nvPr/>
          </p:nvSpPr>
          <p:spPr bwMode="auto">
            <a:xfrm>
              <a:off x="844" y="416"/>
              <a:ext cx="200" cy="199"/>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38" name="AutoShape 15"/>
            <p:cNvSpPr>
              <a:spLocks noChangeArrowheads="1"/>
            </p:cNvSpPr>
            <p:nvPr/>
          </p:nvSpPr>
          <p:spPr bwMode="auto">
            <a:xfrm flipH="1">
              <a:off x="871" y="1481"/>
              <a:ext cx="198" cy="19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39" name="Freeform 16"/>
            <p:cNvSpPr>
              <a:spLocks/>
            </p:cNvSpPr>
            <p:nvPr/>
          </p:nvSpPr>
          <p:spPr bwMode="auto">
            <a:xfrm>
              <a:off x="680" y="1046"/>
              <a:ext cx="403" cy="212"/>
            </a:xfrm>
            <a:custGeom>
              <a:avLst/>
              <a:gdLst>
                <a:gd name="T0" fmla="*/ 0 w 403"/>
                <a:gd name="T1" fmla="*/ 0 h 212"/>
                <a:gd name="T2" fmla="*/ 211 w 403"/>
                <a:gd name="T3" fmla="*/ 211 h 212"/>
                <a:gd name="T4" fmla="*/ 402 w 403"/>
                <a:gd name="T5" fmla="*/ 211 h 212"/>
                <a:gd name="T6" fmla="*/ 399 w 403"/>
                <a:gd name="T7" fmla="*/ 208 h 212"/>
                <a:gd name="T8" fmla="*/ 192 w 403"/>
                <a:gd name="T9" fmla="*/ 1 h 212"/>
                <a:gd name="T10" fmla="*/ 186 w 403"/>
                <a:gd name="T11" fmla="*/ 1 h 212"/>
                <a:gd name="T12" fmla="*/ 1 w 403"/>
                <a:gd name="T13" fmla="*/ 1 h 212"/>
                <a:gd name="T14" fmla="*/ 0 w 403"/>
                <a:gd name="T15" fmla="*/ 0 h 212"/>
                <a:gd name="T16" fmla="*/ 0 60000 65536"/>
                <a:gd name="T17" fmla="*/ 0 60000 65536"/>
                <a:gd name="T18" fmla="*/ 0 60000 65536"/>
                <a:gd name="T19" fmla="*/ 0 60000 65536"/>
                <a:gd name="T20" fmla="*/ 0 60000 65536"/>
                <a:gd name="T21" fmla="*/ 0 60000 65536"/>
                <a:gd name="T22" fmla="*/ 0 60000 65536"/>
                <a:gd name="T23" fmla="*/ 0 60000 65536"/>
                <a:gd name="T24" fmla="*/ 0 w 403"/>
                <a:gd name="T25" fmla="*/ 0 h 212"/>
                <a:gd name="T26" fmla="*/ 403 w 403"/>
                <a:gd name="T27" fmla="*/ 212 h 21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3" h="212">
                  <a:moveTo>
                    <a:pt x="0" y="0"/>
                  </a:moveTo>
                  <a:lnTo>
                    <a:pt x="211" y="211"/>
                  </a:lnTo>
                  <a:lnTo>
                    <a:pt x="402" y="211"/>
                  </a:lnTo>
                  <a:lnTo>
                    <a:pt x="399" y="208"/>
                  </a:lnTo>
                  <a:lnTo>
                    <a:pt x="192" y="1"/>
                  </a:lnTo>
                  <a:lnTo>
                    <a:pt x="186" y="1"/>
                  </a:lnTo>
                  <a:lnTo>
                    <a:pt x="1" y="1"/>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grpSp>
        <p:nvGrpSpPr>
          <p:cNvPr id="11" name="Skupina 10"/>
          <p:cNvGrpSpPr/>
          <p:nvPr/>
        </p:nvGrpSpPr>
        <p:grpSpPr>
          <a:xfrm>
            <a:off x="1295400" y="620688"/>
            <a:ext cx="1328738" cy="1251822"/>
            <a:chOff x="1295400" y="613314"/>
            <a:chExt cx="1328738" cy="1251822"/>
          </a:xfrm>
        </p:grpSpPr>
        <p:sp>
          <p:nvSpPr>
            <p:cNvPr id="46125" name="AutoShape 50"/>
            <p:cNvSpPr>
              <a:spLocks noChangeArrowheads="1"/>
            </p:cNvSpPr>
            <p:nvPr/>
          </p:nvSpPr>
          <p:spPr bwMode="auto">
            <a:xfrm rot="13500000" flipH="1">
              <a:off x="1841500" y="1222199"/>
              <a:ext cx="644525" cy="641350"/>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nvGrpSpPr>
            <p:cNvPr id="10" name="Skupina 9"/>
            <p:cNvGrpSpPr/>
            <p:nvPr/>
          </p:nvGrpSpPr>
          <p:grpSpPr>
            <a:xfrm>
              <a:off x="1295400" y="613314"/>
              <a:ext cx="1328738" cy="940849"/>
              <a:chOff x="1295400" y="613314"/>
              <a:chExt cx="1328738" cy="940849"/>
            </a:xfrm>
          </p:grpSpPr>
          <p:sp>
            <p:nvSpPr>
              <p:cNvPr id="46127" name="AutoShape 51"/>
              <p:cNvSpPr>
                <a:spLocks noChangeArrowheads="1"/>
              </p:cNvSpPr>
              <p:nvPr/>
            </p:nvSpPr>
            <p:spPr bwMode="auto">
              <a:xfrm rot="5400000" flipH="1">
                <a:off x="1298575" y="1108075"/>
                <a:ext cx="434975" cy="441325"/>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28" name="Rectangle 52"/>
              <p:cNvSpPr>
                <a:spLocks noChangeArrowheads="1"/>
              </p:cNvSpPr>
              <p:nvPr/>
            </p:nvSpPr>
            <p:spPr bwMode="auto">
              <a:xfrm>
                <a:off x="1403350" y="760413"/>
                <a:ext cx="322263" cy="327025"/>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46129" name="AutoShape 53"/>
              <p:cNvSpPr>
                <a:spLocks noChangeArrowheads="1"/>
              </p:cNvSpPr>
              <p:nvPr/>
            </p:nvSpPr>
            <p:spPr bwMode="auto">
              <a:xfrm rot="2700000" flipH="1">
                <a:off x="1425575" y="765175"/>
                <a:ext cx="644525" cy="644525"/>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30" name="AutoShape 54"/>
              <p:cNvSpPr>
                <a:spLocks noChangeArrowheads="1"/>
              </p:cNvSpPr>
              <p:nvPr/>
            </p:nvSpPr>
            <p:spPr bwMode="auto">
              <a:xfrm rot="8100000">
                <a:off x="1397862" y="613314"/>
                <a:ext cx="314325" cy="3175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31" name="AutoShape 55"/>
              <p:cNvSpPr>
                <a:spLocks noChangeArrowheads="1"/>
              </p:cNvSpPr>
              <p:nvPr/>
            </p:nvSpPr>
            <p:spPr bwMode="auto">
              <a:xfrm rot="8100000" flipH="1">
                <a:off x="2257425" y="955675"/>
                <a:ext cx="320675" cy="3175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32" name="Freeform 56"/>
              <p:cNvSpPr>
                <a:spLocks/>
              </p:cNvSpPr>
              <p:nvPr/>
            </p:nvSpPr>
            <p:spPr bwMode="auto">
              <a:xfrm>
                <a:off x="2406650" y="866775"/>
                <a:ext cx="217488" cy="687388"/>
              </a:xfrm>
              <a:custGeom>
                <a:avLst/>
                <a:gdLst>
                  <a:gd name="T0" fmla="*/ 0 w 137"/>
                  <a:gd name="T1" fmla="*/ 0 h 433"/>
                  <a:gd name="T2" fmla="*/ 1 w 137"/>
                  <a:gd name="T3" fmla="*/ 297 h 433"/>
                  <a:gd name="T4" fmla="*/ 136 w 137"/>
                  <a:gd name="T5" fmla="*/ 432 h 433"/>
                  <a:gd name="T6" fmla="*/ 135 w 137"/>
                  <a:gd name="T7" fmla="*/ 429 h 433"/>
                  <a:gd name="T8" fmla="*/ 136 w 137"/>
                  <a:gd name="T9" fmla="*/ 135 h 433"/>
                  <a:gd name="T10" fmla="*/ 132 w 137"/>
                  <a:gd name="T11" fmla="*/ 131 h 433"/>
                  <a:gd name="T12" fmla="*/ 1 w 137"/>
                  <a:gd name="T13" fmla="*/ 0 h 433"/>
                  <a:gd name="T14" fmla="*/ 0 w 137"/>
                  <a:gd name="T15" fmla="*/ 0 h 433"/>
                  <a:gd name="T16" fmla="*/ 0 60000 65536"/>
                  <a:gd name="T17" fmla="*/ 0 60000 65536"/>
                  <a:gd name="T18" fmla="*/ 0 60000 65536"/>
                  <a:gd name="T19" fmla="*/ 0 60000 65536"/>
                  <a:gd name="T20" fmla="*/ 0 60000 65536"/>
                  <a:gd name="T21" fmla="*/ 0 60000 65536"/>
                  <a:gd name="T22" fmla="*/ 0 60000 65536"/>
                  <a:gd name="T23" fmla="*/ 0 60000 65536"/>
                  <a:gd name="T24" fmla="*/ 0 w 137"/>
                  <a:gd name="T25" fmla="*/ 0 h 433"/>
                  <a:gd name="T26" fmla="*/ 137 w 137"/>
                  <a:gd name="T27" fmla="*/ 433 h 4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7" h="433">
                    <a:moveTo>
                      <a:pt x="0" y="0"/>
                    </a:moveTo>
                    <a:lnTo>
                      <a:pt x="1" y="297"/>
                    </a:lnTo>
                    <a:lnTo>
                      <a:pt x="136" y="432"/>
                    </a:lnTo>
                    <a:lnTo>
                      <a:pt x="135" y="429"/>
                    </a:lnTo>
                    <a:lnTo>
                      <a:pt x="136" y="135"/>
                    </a:lnTo>
                    <a:lnTo>
                      <a:pt x="132" y="131"/>
                    </a:lnTo>
                    <a:lnTo>
                      <a:pt x="1" y="0"/>
                    </a:lnTo>
                    <a:lnTo>
                      <a:pt x="0" y="0"/>
                    </a:lnTo>
                  </a:path>
                </a:pathLst>
              </a:custGeom>
              <a:solidFill>
                <a:schemeClr val="accent1"/>
              </a:solidFill>
              <a:ln w="12700">
                <a:solidFill>
                  <a:schemeClr val="accent1"/>
                </a:solidFill>
                <a:round/>
                <a:headEnd/>
                <a:tailEnd/>
              </a:ln>
            </p:spPr>
            <p:txBody>
              <a:bodyPr wrap="none" anchor="ctr"/>
              <a:lstStyle/>
              <a:p>
                <a:endParaRPr lang="cs-CZ"/>
              </a:p>
            </p:txBody>
          </p:sp>
        </p:grpSp>
      </p:grpSp>
      <p:grpSp>
        <p:nvGrpSpPr>
          <p:cNvPr id="5" name="Group 66"/>
          <p:cNvGrpSpPr>
            <a:grpSpLocks/>
          </p:cNvGrpSpPr>
          <p:nvPr/>
        </p:nvGrpSpPr>
        <p:grpSpPr bwMode="auto">
          <a:xfrm>
            <a:off x="5715000" y="228600"/>
            <a:ext cx="1198563" cy="1525588"/>
            <a:chOff x="4372" y="2032"/>
            <a:chExt cx="755" cy="961"/>
          </a:xfrm>
        </p:grpSpPr>
        <p:sp>
          <p:nvSpPr>
            <p:cNvPr id="46118" name="Rectangle 59"/>
            <p:cNvSpPr>
              <a:spLocks noChangeArrowheads="1"/>
            </p:cNvSpPr>
            <p:nvPr/>
          </p:nvSpPr>
          <p:spPr bwMode="auto">
            <a:xfrm rot="-2700000">
              <a:off x="4519" y="2371"/>
              <a:ext cx="198" cy="202"/>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46119" name="AutoShape 60"/>
            <p:cNvSpPr>
              <a:spLocks noChangeArrowheads="1"/>
            </p:cNvSpPr>
            <p:nvPr/>
          </p:nvSpPr>
          <p:spPr bwMode="auto">
            <a:xfrm rot="2700000" flipH="1">
              <a:off x="4721" y="2404"/>
              <a:ext cx="406"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20" name="AutoShape 61"/>
            <p:cNvSpPr>
              <a:spLocks noChangeArrowheads="1"/>
            </p:cNvSpPr>
            <p:nvPr/>
          </p:nvSpPr>
          <p:spPr bwMode="auto">
            <a:xfrm rot="5400000" flipH="1">
              <a:off x="4627" y="2588"/>
              <a:ext cx="406"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21" name="AutoShape 62"/>
            <p:cNvSpPr>
              <a:spLocks noChangeArrowheads="1"/>
            </p:cNvSpPr>
            <p:nvPr/>
          </p:nvSpPr>
          <p:spPr bwMode="auto">
            <a:xfrm rot="-5400000">
              <a:off x="4413" y="2032"/>
              <a:ext cx="198"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22" name="AutoShape 63"/>
            <p:cNvSpPr>
              <a:spLocks noChangeArrowheads="1"/>
            </p:cNvSpPr>
            <p:nvPr/>
          </p:nvSpPr>
          <p:spPr bwMode="auto">
            <a:xfrm rot="-8100000">
              <a:off x="4372" y="2517"/>
              <a:ext cx="204" cy="2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23" name="Freeform 64"/>
            <p:cNvSpPr>
              <a:spLocks/>
            </p:cNvSpPr>
            <p:nvPr/>
          </p:nvSpPr>
          <p:spPr bwMode="auto">
            <a:xfrm>
              <a:off x="4618" y="2032"/>
              <a:ext cx="137" cy="432"/>
            </a:xfrm>
            <a:custGeom>
              <a:avLst/>
              <a:gdLst>
                <a:gd name="T0" fmla="*/ 0 w 137"/>
                <a:gd name="T1" fmla="*/ 297 h 432"/>
                <a:gd name="T2" fmla="*/ 136 w 137"/>
                <a:gd name="T3" fmla="*/ 431 h 432"/>
                <a:gd name="T4" fmla="*/ 135 w 137"/>
                <a:gd name="T5" fmla="*/ 135 h 432"/>
                <a:gd name="T6" fmla="*/ 0 w 137"/>
                <a:gd name="T7" fmla="*/ 0 h 432"/>
                <a:gd name="T8" fmla="*/ 0 w 137"/>
                <a:gd name="T9" fmla="*/ 297 h 432"/>
                <a:gd name="T10" fmla="*/ 0 60000 65536"/>
                <a:gd name="T11" fmla="*/ 0 60000 65536"/>
                <a:gd name="T12" fmla="*/ 0 60000 65536"/>
                <a:gd name="T13" fmla="*/ 0 60000 65536"/>
                <a:gd name="T14" fmla="*/ 0 60000 65536"/>
                <a:gd name="T15" fmla="*/ 0 w 137"/>
                <a:gd name="T16" fmla="*/ 0 h 432"/>
                <a:gd name="T17" fmla="*/ 137 w 137"/>
                <a:gd name="T18" fmla="*/ 432 h 432"/>
              </a:gdLst>
              <a:ahLst/>
              <a:cxnLst>
                <a:cxn ang="T10">
                  <a:pos x="T0" y="T1"/>
                </a:cxn>
                <a:cxn ang="T11">
                  <a:pos x="T2" y="T3"/>
                </a:cxn>
                <a:cxn ang="T12">
                  <a:pos x="T4" y="T5"/>
                </a:cxn>
                <a:cxn ang="T13">
                  <a:pos x="T6" y="T7"/>
                </a:cxn>
                <a:cxn ang="T14">
                  <a:pos x="T8" y="T9"/>
                </a:cxn>
              </a:cxnLst>
              <a:rect l="T15" t="T16" r="T17" b="T18"/>
              <a:pathLst>
                <a:path w="137" h="432">
                  <a:moveTo>
                    <a:pt x="0" y="297"/>
                  </a:moveTo>
                  <a:lnTo>
                    <a:pt x="136" y="431"/>
                  </a:lnTo>
                  <a:lnTo>
                    <a:pt x="135" y="135"/>
                  </a:lnTo>
                  <a:lnTo>
                    <a:pt x="0" y="0"/>
                  </a:lnTo>
                  <a:lnTo>
                    <a:pt x="0" y="297"/>
                  </a:lnTo>
                </a:path>
              </a:pathLst>
            </a:custGeom>
            <a:solidFill>
              <a:schemeClr val="accent1"/>
            </a:solidFill>
            <a:ln w="12700">
              <a:solidFill>
                <a:schemeClr val="accent1"/>
              </a:solidFill>
              <a:round/>
              <a:headEnd/>
              <a:tailEnd/>
            </a:ln>
          </p:spPr>
          <p:txBody>
            <a:bodyPr wrap="none" anchor="ctr"/>
            <a:lstStyle/>
            <a:p>
              <a:endParaRPr lang="cs-CZ"/>
            </a:p>
          </p:txBody>
        </p:sp>
        <p:sp>
          <p:nvSpPr>
            <p:cNvPr id="46124" name="AutoShape 65"/>
            <p:cNvSpPr>
              <a:spLocks noChangeArrowheads="1"/>
            </p:cNvSpPr>
            <p:nvPr/>
          </p:nvSpPr>
          <p:spPr bwMode="auto">
            <a:xfrm rot="2700000">
              <a:off x="4494" y="2672"/>
              <a:ext cx="269" cy="269"/>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grpSp>
        <p:nvGrpSpPr>
          <p:cNvPr id="6" name="Group 91"/>
          <p:cNvGrpSpPr>
            <a:grpSpLocks/>
          </p:cNvGrpSpPr>
          <p:nvPr/>
        </p:nvGrpSpPr>
        <p:grpSpPr bwMode="auto">
          <a:xfrm>
            <a:off x="3581400" y="1371600"/>
            <a:ext cx="1676400" cy="1162050"/>
            <a:chOff x="4555" y="3494"/>
            <a:chExt cx="1056" cy="732"/>
          </a:xfrm>
        </p:grpSpPr>
        <p:sp>
          <p:nvSpPr>
            <p:cNvPr id="46111" name="AutoShape 92"/>
            <p:cNvSpPr>
              <a:spLocks noChangeArrowheads="1"/>
            </p:cNvSpPr>
            <p:nvPr/>
          </p:nvSpPr>
          <p:spPr bwMode="auto">
            <a:xfrm rot="10800000" flipH="1">
              <a:off x="5389" y="4022"/>
              <a:ext cx="207"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12" name="AutoShape 93"/>
            <p:cNvSpPr>
              <a:spLocks noChangeArrowheads="1"/>
            </p:cNvSpPr>
            <p:nvPr/>
          </p:nvSpPr>
          <p:spPr bwMode="auto">
            <a:xfrm rot="4320000" flipH="1">
              <a:off x="4647" y="3495"/>
              <a:ext cx="450" cy="45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13" name="Freeform 94"/>
            <p:cNvSpPr>
              <a:spLocks/>
            </p:cNvSpPr>
            <p:nvPr/>
          </p:nvSpPr>
          <p:spPr bwMode="auto">
            <a:xfrm>
              <a:off x="4555" y="4020"/>
              <a:ext cx="409" cy="206"/>
            </a:xfrm>
            <a:custGeom>
              <a:avLst/>
              <a:gdLst>
                <a:gd name="T0" fmla="*/ 0 w 409"/>
                <a:gd name="T1" fmla="*/ 0 h 206"/>
                <a:gd name="T2" fmla="*/ 204 w 409"/>
                <a:gd name="T3" fmla="*/ 0 h 206"/>
                <a:gd name="T4" fmla="*/ 408 w 409"/>
                <a:gd name="T5" fmla="*/ 205 h 206"/>
                <a:gd name="T6" fmla="*/ 201 w 409"/>
                <a:gd name="T7" fmla="*/ 205 h 206"/>
                <a:gd name="T8" fmla="*/ 0 w 409"/>
                <a:gd name="T9" fmla="*/ 0 h 206"/>
                <a:gd name="T10" fmla="*/ 0 60000 65536"/>
                <a:gd name="T11" fmla="*/ 0 60000 65536"/>
                <a:gd name="T12" fmla="*/ 0 60000 65536"/>
                <a:gd name="T13" fmla="*/ 0 60000 65536"/>
                <a:gd name="T14" fmla="*/ 0 60000 65536"/>
                <a:gd name="T15" fmla="*/ 0 w 409"/>
                <a:gd name="T16" fmla="*/ 0 h 206"/>
                <a:gd name="T17" fmla="*/ 409 w 409"/>
                <a:gd name="T18" fmla="*/ 206 h 206"/>
              </a:gdLst>
              <a:ahLst/>
              <a:cxnLst>
                <a:cxn ang="T10">
                  <a:pos x="T0" y="T1"/>
                </a:cxn>
                <a:cxn ang="T11">
                  <a:pos x="T2" y="T3"/>
                </a:cxn>
                <a:cxn ang="T12">
                  <a:pos x="T4" y="T5"/>
                </a:cxn>
                <a:cxn ang="T13">
                  <a:pos x="T6" y="T7"/>
                </a:cxn>
                <a:cxn ang="T14">
                  <a:pos x="T8" y="T9"/>
                </a:cxn>
              </a:cxnLst>
              <a:rect l="T15" t="T16" r="T17" b="T18"/>
              <a:pathLst>
                <a:path w="409" h="206">
                  <a:moveTo>
                    <a:pt x="0" y="0"/>
                  </a:moveTo>
                  <a:lnTo>
                    <a:pt x="204" y="0"/>
                  </a:lnTo>
                  <a:lnTo>
                    <a:pt x="408" y="205"/>
                  </a:lnTo>
                  <a:lnTo>
                    <a:pt x="201" y="205"/>
                  </a:lnTo>
                  <a:lnTo>
                    <a:pt x="0" y="0"/>
                  </a:lnTo>
                </a:path>
              </a:pathLst>
            </a:custGeom>
            <a:solidFill>
              <a:schemeClr val="accent1"/>
            </a:solidFill>
            <a:ln w="12700">
              <a:solidFill>
                <a:schemeClr val="accent1"/>
              </a:solidFill>
              <a:round/>
              <a:headEnd/>
              <a:tailEnd/>
            </a:ln>
          </p:spPr>
          <p:txBody>
            <a:bodyPr wrap="none" anchor="ctr"/>
            <a:lstStyle/>
            <a:p>
              <a:endParaRPr lang="cs-CZ"/>
            </a:p>
          </p:txBody>
        </p:sp>
        <p:sp>
          <p:nvSpPr>
            <p:cNvPr id="46114" name="Rectangle 95"/>
            <p:cNvSpPr>
              <a:spLocks noChangeArrowheads="1"/>
            </p:cNvSpPr>
            <p:nvPr/>
          </p:nvSpPr>
          <p:spPr bwMode="auto">
            <a:xfrm>
              <a:off x="5180" y="4022"/>
              <a:ext cx="201" cy="199"/>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46115" name="AutoShape 96"/>
            <p:cNvSpPr>
              <a:spLocks noChangeArrowheads="1"/>
            </p:cNvSpPr>
            <p:nvPr/>
          </p:nvSpPr>
          <p:spPr bwMode="auto">
            <a:xfrm rot="4320000" flipH="1">
              <a:off x="5162" y="3494"/>
              <a:ext cx="450" cy="449"/>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16" name="AutoShape 97"/>
            <p:cNvSpPr>
              <a:spLocks noChangeArrowheads="1"/>
            </p:cNvSpPr>
            <p:nvPr/>
          </p:nvSpPr>
          <p:spPr bwMode="auto">
            <a:xfrm rot="-2700000">
              <a:off x="4823" y="3874"/>
              <a:ext cx="290" cy="29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17" name="AutoShape 98"/>
            <p:cNvSpPr>
              <a:spLocks noChangeArrowheads="1"/>
            </p:cNvSpPr>
            <p:nvPr/>
          </p:nvSpPr>
          <p:spPr bwMode="auto">
            <a:xfrm rot="-5400000">
              <a:off x="4972" y="4023"/>
              <a:ext cx="198"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grpSp>
      <p:grpSp>
        <p:nvGrpSpPr>
          <p:cNvPr id="4" name="Skupina 3"/>
          <p:cNvGrpSpPr/>
          <p:nvPr/>
        </p:nvGrpSpPr>
        <p:grpSpPr>
          <a:xfrm>
            <a:off x="609600" y="2285206"/>
            <a:ext cx="1579563" cy="1261270"/>
            <a:chOff x="609600" y="2285206"/>
            <a:chExt cx="1579563" cy="1261270"/>
          </a:xfrm>
        </p:grpSpPr>
        <p:sp>
          <p:nvSpPr>
            <p:cNvPr id="46104" name="AutoShape 108"/>
            <p:cNvSpPr>
              <a:spLocks noChangeArrowheads="1"/>
            </p:cNvSpPr>
            <p:nvPr/>
          </p:nvSpPr>
          <p:spPr bwMode="auto">
            <a:xfrm flipH="1">
              <a:off x="609600" y="2805113"/>
              <a:ext cx="325438" cy="322263"/>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05" name="AutoShape 109"/>
            <p:cNvSpPr>
              <a:spLocks noChangeArrowheads="1"/>
            </p:cNvSpPr>
            <p:nvPr/>
          </p:nvSpPr>
          <p:spPr bwMode="auto">
            <a:xfrm rot="18900000">
              <a:off x="817563" y="2949575"/>
              <a:ext cx="498475" cy="4953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06" name="AutoShape 110"/>
            <p:cNvSpPr>
              <a:spLocks noChangeArrowheads="1"/>
            </p:cNvSpPr>
            <p:nvPr/>
          </p:nvSpPr>
          <p:spPr bwMode="auto">
            <a:xfrm rot="13500000">
              <a:off x="942975" y="2292350"/>
              <a:ext cx="746125" cy="73183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07" name="AutoShape 111"/>
            <p:cNvSpPr>
              <a:spLocks noChangeArrowheads="1"/>
            </p:cNvSpPr>
            <p:nvPr/>
          </p:nvSpPr>
          <p:spPr bwMode="auto">
            <a:xfrm flipH="1">
              <a:off x="933450" y="2495550"/>
              <a:ext cx="323850" cy="320675"/>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08" name="AutoShape 112"/>
            <p:cNvSpPr>
              <a:spLocks noChangeArrowheads="1"/>
            </p:cNvSpPr>
            <p:nvPr/>
          </p:nvSpPr>
          <p:spPr bwMode="auto">
            <a:xfrm rot="13500000" flipH="1">
              <a:off x="1474788" y="2817813"/>
              <a:ext cx="714375" cy="714375"/>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09" name="Freeform 113"/>
            <p:cNvSpPr>
              <a:spLocks/>
            </p:cNvSpPr>
            <p:nvPr/>
          </p:nvSpPr>
          <p:spPr bwMode="auto">
            <a:xfrm>
              <a:off x="1079500" y="3198813"/>
              <a:ext cx="657225" cy="347663"/>
            </a:xfrm>
            <a:custGeom>
              <a:avLst/>
              <a:gdLst>
                <a:gd name="T0" fmla="*/ 0 w 414"/>
                <a:gd name="T1" fmla="*/ 218 h 219"/>
                <a:gd name="T2" fmla="*/ 207 w 414"/>
                <a:gd name="T3" fmla="*/ 217 h 219"/>
                <a:gd name="T4" fmla="*/ 413 w 414"/>
                <a:gd name="T5" fmla="*/ 0 h 219"/>
                <a:gd name="T6" fmla="*/ 203 w 414"/>
                <a:gd name="T7" fmla="*/ 0 h 219"/>
                <a:gd name="T8" fmla="*/ 0 w 414"/>
                <a:gd name="T9" fmla="*/ 218 h 219"/>
                <a:gd name="T10" fmla="*/ 0 60000 65536"/>
                <a:gd name="T11" fmla="*/ 0 60000 65536"/>
                <a:gd name="T12" fmla="*/ 0 60000 65536"/>
                <a:gd name="T13" fmla="*/ 0 60000 65536"/>
                <a:gd name="T14" fmla="*/ 0 60000 65536"/>
                <a:gd name="T15" fmla="*/ 0 w 414"/>
                <a:gd name="T16" fmla="*/ 0 h 219"/>
                <a:gd name="T17" fmla="*/ 414 w 414"/>
                <a:gd name="T18" fmla="*/ 219 h 219"/>
              </a:gdLst>
              <a:ahLst/>
              <a:cxnLst>
                <a:cxn ang="T10">
                  <a:pos x="T0" y="T1"/>
                </a:cxn>
                <a:cxn ang="T11">
                  <a:pos x="T2" y="T3"/>
                </a:cxn>
                <a:cxn ang="T12">
                  <a:pos x="T4" y="T5"/>
                </a:cxn>
                <a:cxn ang="T13">
                  <a:pos x="T6" y="T7"/>
                </a:cxn>
                <a:cxn ang="T14">
                  <a:pos x="T8" y="T9"/>
                </a:cxn>
              </a:cxnLst>
              <a:rect l="T15" t="T16" r="T17" b="T18"/>
              <a:pathLst>
                <a:path w="414" h="219">
                  <a:moveTo>
                    <a:pt x="0" y="218"/>
                  </a:moveTo>
                  <a:lnTo>
                    <a:pt x="207" y="217"/>
                  </a:lnTo>
                  <a:lnTo>
                    <a:pt x="413" y="0"/>
                  </a:lnTo>
                  <a:lnTo>
                    <a:pt x="203" y="0"/>
                  </a:lnTo>
                  <a:lnTo>
                    <a:pt x="0" y="218"/>
                  </a:lnTo>
                </a:path>
              </a:pathLst>
            </a:custGeom>
            <a:solidFill>
              <a:schemeClr val="accent1"/>
            </a:solidFill>
            <a:ln w="12700">
              <a:solidFill>
                <a:schemeClr val="accent1"/>
              </a:solidFill>
              <a:round/>
              <a:headEnd/>
              <a:tailEnd/>
            </a:ln>
          </p:spPr>
          <p:txBody>
            <a:bodyPr wrap="none" anchor="ctr"/>
            <a:lstStyle/>
            <a:p>
              <a:endParaRPr lang="cs-CZ"/>
            </a:p>
          </p:txBody>
        </p:sp>
        <p:sp>
          <p:nvSpPr>
            <p:cNvPr id="46110" name="Rectangle 114"/>
            <p:cNvSpPr>
              <a:spLocks noChangeArrowheads="1"/>
            </p:cNvSpPr>
            <p:nvPr/>
          </p:nvSpPr>
          <p:spPr bwMode="auto">
            <a:xfrm>
              <a:off x="944563" y="2816225"/>
              <a:ext cx="317500" cy="311150"/>
            </a:xfrm>
            <a:prstGeom prst="rect">
              <a:avLst/>
            </a:prstGeom>
            <a:solidFill>
              <a:schemeClr val="accent1"/>
            </a:solidFill>
            <a:ln w="12700">
              <a:solidFill>
                <a:schemeClr val="accent1"/>
              </a:solidFill>
              <a:miter lim="800000"/>
              <a:headEnd/>
              <a:tailEnd/>
            </a:ln>
          </p:spPr>
          <p:txBody>
            <a:bodyPr wrap="none" anchor="ctr"/>
            <a:lstStyle/>
            <a:p>
              <a:endParaRPr lang="cs-CZ"/>
            </a:p>
          </p:txBody>
        </p:sp>
      </p:grpSp>
      <p:grpSp>
        <p:nvGrpSpPr>
          <p:cNvPr id="8" name="Group 115"/>
          <p:cNvGrpSpPr>
            <a:grpSpLocks/>
          </p:cNvGrpSpPr>
          <p:nvPr/>
        </p:nvGrpSpPr>
        <p:grpSpPr bwMode="auto">
          <a:xfrm>
            <a:off x="7086600" y="2895600"/>
            <a:ext cx="1411288" cy="1919288"/>
            <a:chOff x="4776" y="3278"/>
            <a:chExt cx="889" cy="1209"/>
          </a:xfrm>
        </p:grpSpPr>
        <p:sp>
          <p:nvSpPr>
            <p:cNvPr id="46097" name="AutoShape 116"/>
            <p:cNvSpPr>
              <a:spLocks noChangeArrowheads="1"/>
            </p:cNvSpPr>
            <p:nvPr/>
          </p:nvSpPr>
          <p:spPr bwMode="auto">
            <a:xfrm rot="2700000" flipH="1">
              <a:off x="5271" y="3870"/>
              <a:ext cx="319" cy="323"/>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098" name="AutoShape 117"/>
            <p:cNvSpPr>
              <a:spLocks noChangeArrowheads="1"/>
            </p:cNvSpPr>
            <p:nvPr/>
          </p:nvSpPr>
          <p:spPr bwMode="auto">
            <a:xfrm rot="13500000" flipH="1">
              <a:off x="4899" y="4037"/>
              <a:ext cx="451" cy="45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099" name="AutoShape 118"/>
            <p:cNvSpPr>
              <a:spLocks noChangeArrowheads="1"/>
            </p:cNvSpPr>
            <p:nvPr/>
          </p:nvSpPr>
          <p:spPr bwMode="auto">
            <a:xfrm rot="16200000" flipH="1">
              <a:off x="5137" y="3279"/>
              <a:ext cx="204" cy="202"/>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00" name="AutoShape 119"/>
            <p:cNvSpPr>
              <a:spLocks noChangeArrowheads="1"/>
            </p:cNvSpPr>
            <p:nvPr/>
          </p:nvSpPr>
          <p:spPr bwMode="auto">
            <a:xfrm rot="5400000" flipH="1">
              <a:off x="5211" y="3571"/>
              <a:ext cx="450" cy="45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01" name="AutoShape 120"/>
            <p:cNvSpPr>
              <a:spLocks noChangeArrowheads="1"/>
            </p:cNvSpPr>
            <p:nvPr/>
          </p:nvSpPr>
          <p:spPr bwMode="auto">
            <a:xfrm rot="8100000" flipH="1">
              <a:off x="5112" y="3627"/>
              <a:ext cx="201" cy="197"/>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102" name="Freeform 121"/>
            <p:cNvSpPr>
              <a:spLocks/>
            </p:cNvSpPr>
            <p:nvPr/>
          </p:nvSpPr>
          <p:spPr bwMode="auto">
            <a:xfrm>
              <a:off x="4776" y="3724"/>
              <a:ext cx="433" cy="148"/>
            </a:xfrm>
            <a:custGeom>
              <a:avLst/>
              <a:gdLst>
                <a:gd name="T0" fmla="*/ 0 w 433"/>
                <a:gd name="T1" fmla="*/ 0 h 148"/>
                <a:gd name="T2" fmla="*/ 143 w 433"/>
                <a:gd name="T3" fmla="*/ 145 h 148"/>
                <a:gd name="T4" fmla="*/ 432 w 433"/>
                <a:gd name="T5" fmla="*/ 147 h 148"/>
                <a:gd name="T6" fmla="*/ 286 w 433"/>
                <a:gd name="T7" fmla="*/ 0 h 148"/>
                <a:gd name="T8" fmla="*/ 0 w 433"/>
                <a:gd name="T9" fmla="*/ 0 h 148"/>
                <a:gd name="T10" fmla="*/ 0 60000 65536"/>
                <a:gd name="T11" fmla="*/ 0 60000 65536"/>
                <a:gd name="T12" fmla="*/ 0 60000 65536"/>
                <a:gd name="T13" fmla="*/ 0 60000 65536"/>
                <a:gd name="T14" fmla="*/ 0 60000 65536"/>
                <a:gd name="T15" fmla="*/ 0 w 433"/>
                <a:gd name="T16" fmla="*/ 0 h 148"/>
                <a:gd name="T17" fmla="*/ 433 w 433"/>
                <a:gd name="T18" fmla="*/ 148 h 148"/>
              </a:gdLst>
              <a:ahLst/>
              <a:cxnLst>
                <a:cxn ang="T10">
                  <a:pos x="T0" y="T1"/>
                </a:cxn>
                <a:cxn ang="T11">
                  <a:pos x="T2" y="T3"/>
                </a:cxn>
                <a:cxn ang="T12">
                  <a:pos x="T4" y="T5"/>
                </a:cxn>
                <a:cxn ang="T13">
                  <a:pos x="T6" y="T7"/>
                </a:cxn>
                <a:cxn ang="T14">
                  <a:pos x="T8" y="T9"/>
                </a:cxn>
              </a:cxnLst>
              <a:rect l="T15" t="T16" r="T17" b="T18"/>
              <a:pathLst>
                <a:path w="433" h="148">
                  <a:moveTo>
                    <a:pt x="0" y="0"/>
                  </a:moveTo>
                  <a:lnTo>
                    <a:pt x="143" y="145"/>
                  </a:lnTo>
                  <a:lnTo>
                    <a:pt x="432" y="147"/>
                  </a:lnTo>
                  <a:lnTo>
                    <a:pt x="286" y="0"/>
                  </a:lnTo>
                  <a:lnTo>
                    <a:pt x="0" y="0"/>
                  </a:lnTo>
                </a:path>
              </a:pathLst>
            </a:custGeom>
            <a:solidFill>
              <a:schemeClr val="accent1"/>
            </a:solidFill>
            <a:ln w="12700">
              <a:solidFill>
                <a:schemeClr val="accent1"/>
              </a:solidFill>
              <a:round/>
              <a:headEnd/>
              <a:tailEnd/>
            </a:ln>
          </p:spPr>
          <p:txBody>
            <a:bodyPr wrap="none" anchor="ctr"/>
            <a:lstStyle/>
            <a:p>
              <a:endParaRPr lang="cs-CZ"/>
            </a:p>
          </p:txBody>
        </p:sp>
        <p:sp>
          <p:nvSpPr>
            <p:cNvPr id="46103" name="AutoShape 122"/>
            <p:cNvSpPr>
              <a:spLocks noChangeArrowheads="1"/>
            </p:cNvSpPr>
            <p:nvPr/>
          </p:nvSpPr>
          <p:spPr bwMode="auto">
            <a:xfrm>
              <a:off x="5030" y="3314"/>
              <a:ext cx="288" cy="288"/>
            </a:xfrm>
            <a:prstGeom prst="diamond">
              <a:avLst/>
            </a:prstGeom>
            <a:solidFill>
              <a:schemeClr val="accent1"/>
            </a:solidFill>
            <a:ln w="12700">
              <a:solidFill>
                <a:schemeClr val="accent1"/>
              </a:solidFill>
              <a:miter lim="800000"/>
              <a:headEnd/>
              <a:tailEnd/>
            </a:ln>
          </p:spPr>
          <p:txBody>
            <a:bodyPr wrap="none" anchor="ctr"/>
            <a:lstStyle/>
            <a:p>
              <a:endParaRPr lang="cs-CZ"/>
            </a:p>
          </p:txBody>
        </p:sp>
      </p:grpSp>
      <p:grpSp>
        <p:nvGrpSpPr>
          <p:cNvPr id="9" name="Group 131"/>
          <p:cNvGrpSpPr>
            <a:grpSpLocks/>
          </p:cNvGrpSpPr>
          <p:nvPr/>
        </p:nvGrpSpPr>
        <p:grpSpPr bwMode="auto">
          <a:xfrm>
            <a:off x="4876800" y="4572000"/>
            <a:ext cx="1916113" cy="1487488"/>
            <a:chOff x="4348" y="3273"/>
            <a:chExt cx="1207" cy="937"/>
          </a:xfrm>
        </p:grpSpPr>
        <p:sp>
          <p:nvSpPr>
            <p:cNvPr id="46090" name="AutoShape 132"/>
            <p:cNvSpPr>
              <a:spLocks noChangeArrowheads="1"/>
            </p:cNvSpPr>
            <p:nvPr/>
          </p:nvSpPr>
          <p:spPr bwMode="auto">
            <a:xfrm rot="1200000" flipH="1">
              <a:off x="4739" y="3914"/>
              <a:ext cx="200" cy="20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091" name="AutoShape 133"/>
            <p:cNvSpPr>
              <a:spLocks noChangeArrowheads="1"/>
            </p:cNvSpPr>
            <p:nvPr/>
          </p:nvSpPr>
          <p:spPr bwMode="auto">
            <a:xfrm rot="8100000">
              <a:off x="4348" y="3273"/>
              <a:ext cx="306" cy="3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092" name="AutoShape 134"/>
            <p:cNvSpPr>
              <a:spLocks noChangeArrowheads="1"/>
            </p:cNvSpPr>
            <p:nvPr/>
          </p:nvSpPr>
          <p:spPr bwMode="auto">
            <a:xfrm rot="8100000">
              <a:off x="5109" y="3733"/>
              <a:ext cx="446" cy="44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093" name="AutoShape 135"/>
            <p:cNvSpPr>
              <a:spLocks noChangeArrowheads="1"/>
            </p:cNvSpPr>
            <p:nvPr/>
          </p:nvSpPr>
          <p:spPr bwMode="auto">
            <a:xfrm rot="17280000" flipH="1">
              <a:off x="5178" y="4008"/>
              <a:ext cx="202" cy="202"/>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094" name="AutoShape 136"/>
            <p:cNvSpPr>
              <a:spLocks noChangeArrowheads="1"/>
            </p:cNvSpPr>
            <p:nvPr/>
          </p:nvSpPr>
          <p:spPr bwMode="auto">
            <a:xfrm rot="-2700000">
              <a:off x="4791" y="3403"/>
              <a:ext cx="450" cy="45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46095" name="Freeform 137"/>
            <p:cNvSpPr>
              <a:spLocks/>
            </p:cNvSpPr>
            <p:nvPr/>
          </p:nvSpPr>
          <p:spPr bwMode="auto">
            <a:xfrm>
              <a:off x="4516" y="3633"/>
              <a:ext cx="409" cy="219"/>
            </a:xfrm>
            <a:custGeom>
              <a:avLst/>
              <a:gdLst>
                <a:gd name="T0" fmla="*/ 408 w 409"/>
                <a:gd name="T1" fmla="*/ 218 h 219"/>
                <a:gd name="T2" fmla="*/ 203 w 409"/>
                <a:gd name="T3" fmla="*/ 217 h 219"/>
                <a:gd name="T4" fmla="*/ 0 w 409"/>
                <a:gd name="T5" fmla="*/ 0 h 219"/>
                <a:gd name="T6" fmla="*/ 206 w 409"/>
                <a:gd name="T7" fmla="*/ 0 h 219"/>
                <a:gd name="T8" fmla="*/ 408 w 409"/>
                <a:gd name="T9" fmla="*/ 218 h 219"/>
                <a:gd name="T10" fmla="*/ 0 60000 65536"/>
                <a:gd name="T11" fmla="*/ 0 60000 65536"/>
                <a:gd name="T12" fmla="*/ 0 60000 65536"/>
                <a:gd name="T13" fmla="*/ 0 60000 65536"/>
                <a:gd name="T14" fmla="*/ 0 60000 65536"/>
                <a:gd name="T15" fmla="*/ 0 w 409"/>
                <a:gd name="T16" fmla="*/ 0 h 219"/>
                <a:gd name="T17" fmla="*/ 409 w 409"/>
                <a:gd name="T18" fmla="*/ 219 h 219"/>
              </a:gdLst>
              <a:ahLst/>
              <a:cxnLst>
                <a:cxn ang="T10">
                  <a:pos x="T0" y="T1"/>
                </a:cxn>
                <a:cxn ang="T11">
                  <a:pos x="T2" y="T3"/>
                </a:cxn>
                <a:cxn ang="T12">
                  <a:pos x="T4" y="T5"/>
                </a:cxn>
                <a:cxn ang="T13">
                  <a:pos x="T6" y="T7"/>
                </a:cxn>
                <a:cxn ang="T14">
                  <a:pos x="T8" y="T9"/>
                </a:cxn>
              </a:cxnLst>
              <a:rect l="T15" t="T16" r="T17" b="T18"/>
              <a:pathLst>
                <a:path w="409" h="219">
                  <a:moveTo>
                    <a:pt x="408" y="218"/>
                  </a:moveTo>
                  <a:lnTo>
                    <a:pt x="203" y="217"/>
                  </a:lnTo>
                  <a:lnTo>
                    <a:pt x="0" y="0"/>
                  </a:lnTo>
                  <a:lnTo>
                    <a:pt x="206" y="0"/>
                  </a:lnTo>
                  <a:lnTo>
                    <a:pt x="408" y="218"/>
                  </a:lnTo>
                </a:path>
              </a:pathLst>
            </a:custGeom>
            <a:solidFill>
              <a:schemeClr val="accent1"/>
            </a:solidFill>
            <a:ln w="12700">
              <a:solidFill>
                <a:schemeClr val="accent1"/>
              </a:solidFill>
              <a:round/>
              <a:headEnd/>
              <a:tailEnd/>
            </a:ln>
          </p:spPr>
          <p:txBody>
            <a:bodyPr wrap="none" anchor="ctr"/>
            <a:lstStyle/>
            <a:p>
              <a:endParaRPr lang="cs-CZ"/>
            </a:p>
          </p:txBody>
        </p:sp>
        <p:sp>
          <p:nvSpPr>
            <p:cNvPr id="46096" name="Rectangle 138"/>
            <p:cNvSpPr>
              <a:spLocks noChangeArrowheads="1"/>
            </p:cNvSpPr>
            <p:nvPr/>
          </p:nvSpPr>
          <p:spPr bwMode="auto">
            <a:xfrm>
              <a:off x="4512" y="3423"/>
              <a:ext cx="199" cy="196"/>
            </a:xfrm>
            <a:prstGeom prst="rect">
              <a:avLst/>
            </a:prstGeom>
            <a:solidFill>
              <a:schemeClr val="accent1"/>
            </a:solidFill>
            <a:ln w="12700">
              <a:solidFill>
                <a:schemeClr val="accent1"/>
              </a:solidFill>
              <a:miter lim="800000"/>
              <a:headEnd/>
              <a:tailEnd/>
            </a:ln>
          </p:spPr>
          <p:txBody>
            <a:bodyPr wrap="none" anchor="ctr"/>
            <a:lstStyle/>
            <a:p>
              <a:endParaRPr lang="cs-CZ"/>
            </a:p>
          </p:txBody>
        </p:sp>
      </p:grpSp>
      <p:sp>
        <p:nvSpPr>
          <p:cNvPr id="12427" name="Rectangle 139"/>
          <p:cNvSpPr>
            <a:spLocks noGrp="1" noChangeArrowheads="1"/>
          </p:cNvSpPr>
          <p:nvPr>
            <p:ph type="title" idx="4294967295"/>
          </p:nvPr>
        </p:nvSpPr>
        <p:spPr>
          <a:xfrm>
            <a:off x="3192760" y="2286000"/>
            <a:ext cx="2819400" cy="2133600"/>
          </a:xfrm>
        </p:spPr>
        <p:txBody>
          <a:bodyPr/>
          <a:lstStyle/>
          <a:p>
            <a:pPr algn="ctr" eaLnBrk="1" hangingPunct="1"/>
            <a:r>
              <a:rPr lang="cs-CZ" sz="4000" dirty="0" smtClean="0">
                <a:solidFill>
                  <a:srgbClr val="CC0000"/>
                </a:solidFill>
              </a:rPr>
              <a:t>Konec</a:t>
            </a:r>
            <a:r>
              <a:rPr lang="cs-CZ" sz="4000" dirty="0" smtClean="0"/>
              <a:t>        </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4"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par>
                          <p:cTn id="13" fill="hold" nodeType="withGroup">
                            <p:stCondLst>
                              <p:cond delay="1000"/>
                            </p:stCondLst>
                            <p:childTnLst>
                              <p:par>
                                <p:cTn id="14" presetID="3" presetClass="entr" presetSubtype="1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blinds(horizontal)">
                                      <p:cBhvr>
                                        <p:cTn id="16" dur="500"/>
                                        <p:tgtEl>
                                          <p:spTgt spid="2"/>
                                        </p:tgtEl>
                                      </p:cBhvr>
                                    </p:animEffect>
                                  </p:childTnLst>
                                </p:cTn>
                              </p:par>
                            </p:childTnLst>
                          </p:cTn>
                        </p:par>
                        <p:par>
                          <p:cTn id="17" fill="hold" nodeType="afterGroup">
                            <p:stCondLst>
                              <p:cond delay="1500"/>
                            </p:stCondLst>
                            <p:childTnLst>
                              <p:par>
                                <p:cTn id="18" presetID="9"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par>
                          <p:cTn id="21" fill="hold" nodeType="afterGroup">
                            <p:stCondLst>
                              <p:cond delay="2000"/>
                            </p:stCondLst>
                            <p:childTnLst>
                              <p:par>
                                <p:cTn id="22" presetID="15" presetClass="entr" presetSubtype="0" fill="hold"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1000" fill="hold"/>
                                        <p:tgtEl>
                                          <p:spTgt spid="8"/>
                                        </p:tgtEl>
                                        <p:attrNameLst>
                                          <p:attrName>ppt_w</p:attrName>
                                        </p:attrNameLst>
                                      </p:cBhvr>
                                      <p:tavLst>
                                        <p:tav tm="0">
                                          <p:val>
                                            <p:fltVal val="0"/>
                                          </p:val>
                                        </p:tav>
                                        <p:tav tm="100000">
                                          <p:val>
                                            <p:strVal val="#ppt_w"/>
                                          </p:val>
                                        </p:tav>
                                      </p:tavLst>
                                    </p:anim>
                                    <p:anim calcmode="lin" valueType="num">
                                      <p:cBhvr>
                                        <p:cTn id="25" dur="1000" fill="hold"/>
                                        <p:tgtEl>
                                          <p:spTgt spid="8"/>
                                        </p:tgtEl>
                                        <p:attrNameLst>
                                          <p:attrName>ppt_h</p:attrName>
                                        </p:attrNameLst>
                                      </p:cBhvr>
                                      <p:tavLst>
                                        <p:tav tm="0">
                                          <p:val>
                                            <p:fltVal val="0"/>
                                          </p:val>
                                        </p:tav>
                                        <p:tav tm="100000">
                                          <p:val>
                                            <p:strVal val="#ppt_h"/>
                                          </p:val>
                                        </p:tav>
                                      </p:tavLst>
                                    </p:anim>
                                    <p:anim calcmode="lin" valueType="num">
                                      <p:cBhvr>
                                        <p:cTn id="26"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28" fill="hold" nodeType="with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2427"/>
                                        </p:tgtEl>
                                        <p:attrNameLst>
                                          <p:attrName>style.visibility</p:attrName>
                                        </p:attrNameLst>
                                      </p:cBhvr>
                                      <p:to>
                                        <p:strVal val="visible"/>
                                      </p:to>
                                    </p:set>
                                    <p:animEffect transition="in" filter="dissolve">
                                      <p:cBhvr>
                                        <p:cTn id="31" dur="500"/>
                                        <p:tgtEl>
                                          <p:spTgt spid="12427"/>
                                        </p:tgtEl>
                                      </p:cBhvr>
                                    </p:animEffect>
                                  </p:childTnLst>
                                  <p:subTnLst>
                                    <p:audio>
                                      <p:cMediaNode>
                                        <p:cTn display="0" masterRel="sameClick">
                                          <p:stCondLst>
                                            <p:cond evt="begin" delay="0">
                                              <p:tn val="29"/>
                                            </p:cond>
                                          </p:stCondLst>
                                          <p:endCondLst>
                                            <p:cond evt="onStopAudio" delay="0">
                                              <p:tgtEl>
                                                <p:sldTgt/>
                                              </p:tgtEl>
                                            </p:cond>
                                          </p:endCondLst>
                                        </p:cTn>
                                        <p:tgtEl>
                                          <p:sndTgt r:embed="rId4" name="Zvuk Microsof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27"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8297" y="3137495"/>
            <a:ext cx="2771775" cy="3171825"/>
          </a:xfrm>
          <a:prstGeom prst="rect">
            <a:avLst/>
          </a:prstGeom>
        </p:spPr>
      </p:pic>
      <p:sp>
        <p:nvSpPr>
          <p:cNvPr id="4" name="Nadpis 1"/>
          <p:cNvSpPr>
            <a:spLocks noGrp="1"/>
          </p:cNvSpPr>
          <p:nvPr>
            <p:ph type="title"/>
          </p:nvPr>
        </p:nvSpPr>
        <p:spPr>
          <a:xfrm>
            <a:off x="1206500" y="116632"/>
            <a:ext cx="7086600" cy="1080120"/>
          </a:xfrm>
        </p:spPr>
        <p:txBody>
          <a:bodyPr/>
          <a:lstStyle/>
          <a:p>
            <a:r>
              <a:rPr lang="cs-CZ" sz="4000" dirty="0" smtClean="0">
                <a:solidFill>
                  <a:srgbClr val="669900"/>
                </a:solidFill>
              </a:rPr>
              <a:t>Atom</a:t>
            </a:r>
          </a:p>
        </p:txBody>
      </p:sp>
      <p:sp>
        <p:nvSpPr>
          <p:cNvPr id="6" name="Zástupný symbol pro obsah 5"/>
          <p:cNvSpPr>
            <a:spLocks noGrp="1"/>
          </p:cNvSpPr>
          <p:nvPr>
            <p:ph idx="1"/>
          </p:nvPr>
        </p:nvSpPr>
        <p:spPr>
          <a:xfrm>
            <a:off x="674688" y="980728"/>
            <a:ext cx="7826375" cy="5380386"/>
          </a:xfrm>
        </p:spPr>
        <p:txBody>
          <a:bodyPr/>
          <a:lstStyle/>
          <a:p>
            <a:r>
              <a:rPr lang="cs-CZ" sz="2000" dirty="0" smtClean="0">
                <a:solidFill>
                  <a:schemeClr val="bg1"/>
                </a:solidFill>
              </a:rPr>
              <a:t>Neutrální atom má stejný </a:t>
            </a:r>
            <a:r>
              <a:rPr lang="cs-CZ" sz="2000" dirty="0">
                <a:solidFill>
                  <a:schemeClr val="bg1"/>
                </a:solidFill>
              </a:rPr>
              <a:t>počet </a:t>
            </a:r>
            <a:r>
              <a:rPr lang="cs-CZ" sz="2000" dirty="0" smtClean="0">
                <a:solidFill>
                  <a:schemeClr val="bg1"/>
                </a:solidFill>
              </a:rPr>
              <a:t>kladně nabitých protonů </a:t>
            </a:r>
            <a:r>
              <a:rPr lang="cs-CZ" sz="2000" dirty="0">
                <a:solidFill>
                  <a:schemeClr val="bg1"/>
                </a:solidFill>
              </a:rPr>
              <a:t>v jádru </a:t>
            </a:r>
            <a:r>
              <a:rPr lang="cs-CZ" sz="2000" dirty="0" smtClean="0">
                <a:solidFill>
                  <a:schemeClr val="bg1"/>
                </a:solidFill>
              </a:rPr>
              <a:t/>
            </a:r>
            <a:br>
              <a:rPr lang="cs-CZ" sz="2000" dirty="0" smtClean="0">
                <a:solidFill>
                  <a:schemeClr val="bg1"/>
                </a:solidFill>
              </a:rPr>
            </a:br>
            <a:r>
              <a:rPr lang="cs-CZ" sz="2000" dirty="0" smtClean="0">
                <a:solidFill>
                  <a:schemeClr val="bg1"/>
                </a:solidFill>
              </a:rPr>
              <a:t>i záporně nabitých elektronů</a:t>
            </a:r>
            <a:r>
              <a:rPr lang="cs-CZ" sz="2000" dirty="0">
                <a:solidFill>
                  <a:schemeClr val="bg1"/>
                </a:solidFill>
              </a:rPr>
              <a:t>, které obíhají kolem </a:t>
            </a:r>
            <a:r>
              <a:rPr lang="cs-CZ" sz="2000" dirty="0" smtClean="0">
                <a:solidFill>
                  <a:schemeClr val="bg1"/>
                </a:solidFill>
              </a:rPr>
              <a:t>jádra; </a:t>
            </a:r>
            <a:br>
              <a:rPr lang="cs-CZ" sz="2000" dirty="0" smtClean="0">
                <a:solidFill>
                  <a:schemeClr val="bg1"/>
                </a:solidFill>
              </a:rPr>
            </a:br>
            <a:r>
              <a:rPr lang="cs-CZ" sz="2000" dirty="0" smtClean="0">
                <a:solidFill>
                  <a:schemeClr val="bg1"/>
                </a:solidFill>
              </a:rPr>
              <a:t>proto nenese žádný elektrický náboj </a:t>
            </a:r>
          </a:p>
          <a:p>
            <a:r>
              <a:rPr lang="cs-CZ" sz="2000" dirty="0" smtClean="0">
                <a:solidFill>
                  <a:schemeClr val="bg1"/>
                </a:solidFill>
              </a:rPr>
              <a:t>Za </a:t>
            </a:r>
            <a:r>
              <a:rPr lang="cs-CZ" sz="2000" dirty="0">
                <a:solidFill>
                  <a:schemeClr val="bg1"/>
                </a:solidFill>
              </a:rPr>
              <a:t>určité situace se </a:t>
            </a:r>
            <a:r>
              <a:rPr lang="cs-CZ" sz="2000" dirty="0" smtClean="0">
                <a:solidFill>
                  <a:schemeClr val="bg1"/>
                </a:solidFill>
              </a:rPr>
              <a:t>mohou </a:t>
            </a:r>
            <a:r>
              <a:rPr lang="cs-CZ" sz="2000" dirty="0">
                <a:solidFill>
                  <a:schemeClr val="bg1"/>
                </a:solidFill>
              </a:rPr>
              <a:t>některé elektrony uvolnit a </a:t>
            </a:r>
            <a:r>
              <a:rPr lang="cs-CZ" sz="2000" dirty="0" smtClean="0">
                <a:solidFill>
                  <a:schemeClr val="bg1"/>
                </a:solidFill>
              </a:rPr>
              <a:t>jsou přitaženy </a:t>
            </a:r>
            <a:r>
              <a:rPr lang="cs-CZ" sz="2000" dirty="0">
                <a:solidFill>
                  <a:schemeClr val="bg1"/>
                </a:solidFill>
              </a:rPr>
              <a:t>k jinému </a:t>
            </a:r>
            <a:r>
              <a:rPr lang="cs-CZ" sz="2000" dirty="0" smtClean="0">
                <a:solidFill>
                  <a:schemeClr val="bg1"/>
                </a:solidFill>
              </a:rPr>
              <a:t>jádru; tak vzniknou 2 nové částice:</a:t>
            </a:r>
          </a:p>
          <a:p>
            <a:pPr lvl="1"/>
            <a:r>
              <a:rPr lang="cs-CZ" sz="1600" dirty="0" smtClean="0">
                <a:solidFill>
                  <a:schemeClr val="bg1"/>
                </a:solidFill>
              </a:rPr>
              <a:t>kladně nabitý kation</a:t>
            </a:r>
          </a:p>
          <a:p>
            <a:pPr lvl="1"/>
            <a:r>
              <a:rPr lang="cs-CZ" sz="1600" dirty="0" smtClean="0">
                <a:solidFill>
                  <a:schemeClr val="bg1"/>
                </a:solidFill>
              </a:rPr>
              <a:t>záporně nabitý anion</a:t>
            </a:r>
          </a:p>
          <a:p>
            <a:pPr lvl="1"/>
            <a:endParaRPr lang="cs-CZ" sz="1600" dirty="0" smtClean="0">
              <a:solidFill>
                <a:schemeClr val="bg1"/>
              </a:solidFill>
            </a:endParaRPr>
          </a:p>
          <a:p>
            <a:pPr lvl="2"/>
            <a:endParaRPr lang="cs-CZ" sz="1200" dirty="0" smtClean="0">
              <a:solidFill>
                <a:schemeClr val="bg1"/>
              </a:solidFill>
            </a:endParaRPr>
          </a:p>
        </p:txBody>
      </p:sp>
      <p:grpSp>
        <p:nvGrpSpPr>
          <p:cNvPr id="5" name="Group 14"/>
          <p:cNvGrpSpPr>
            <a:grpSpLocks/>
          </p:cNvGrpSpPr>
          <p:nvPr/>
        </p:nvGrpSpPr>
        <p:grpSpPr bwMode="auto">
          <a:xfrm rot="16200000">
            <a:off x="7347421" y="4953000"/>
            <a:ext cx="1296988" cy="1519238"/>
            <a:chOff x="3912" y="862"/>
            <a:chExt cx="817" cy="957"/>
          </a:xfrm>
        </p:grpSpPr>
        <p:sp>
          <p:nvSpPr>
            <p:cNvPr id="8"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9"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0"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1"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2"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3"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4"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Tree>
    <p:extLst>
      <p:ext uri="{BB962C8B-B14F-4D97-AF65-F5344CB8AC3E}">
        <p14:creationId xmlns:p14="http://schemas.microsoft.com/office/powerpoint/2010/main" val="959772112"/>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0" end="0"/>
                                            </p:txEl>
                                          </p:spTgt>
                                        </p:tgtEl>
                                        <p:attrNameLst>
                                          <p:attrName>style.visibility</p:attrName>
                                        </p:attrNameLst>
                                      </p:cBhvr>
                                      <p:to>
                                        <p:strVal val="visible"/>
                                      </p:to>
                                    </p:set>
                                    <p:anim calcmode="lin" valueType="num">
                                      <p:cBhvr additive="base">
                                        <p:cTn id="1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 calcmode="lin" valueType="num">
                                      <p:cBhvr additive="base">
                                        <p:cTn id="1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 calcmode="lin" valueType="num">
                                      <p:cBhvr additive="base">
                                        <p:cTn id="2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anim calcmode="lin" valueType="num">
                                      <p:cBhvr additive="base">
                                        <p:cTn id="27"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500" fill="hold"/>
                                        <p:tgtEl>
                                          <p:spTgt spid="5"/>
                                        </p:tgtEl>
                                        <p:attrNameLst>
                                          <p:attrName>ppt_x</p:attrName>
                                        </p:attrNameLst>
                                      </p:cBhvr>
                                      <p:tavLst>
                                        <p:tav tm="0">
                                          <p:val>
                                            <p:strVal val="#ppt_x"/>
                                          </p:val>
                                        </p:tav>
                                        <p:tav tm="100000">
                                          <p:val>
                                            <p:strVal val="#ppt_x"/>
                                          </p:val>
                                        </p:tav>
                                      </p:tavLst>
                                    </p:anim>
                                    <p:anim calcmode="lin" valueType="num">
                                      <p:cBhvr additive="base">
                                        <p:cTn id="4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4"/>
          <p:cNvGrpSpPr>
            <a:grpSpLocks/>
          </p:cNvGrpSpPr>
          <p:nvPr/>
        </p:nvGrpSpPr>
        <p:grpSpPr bwMode="auto">
          <a:xfrm rot="10800000">
            <a:off x="7308304" y="4718073"/>
            <a:ext cx="1296988" cy="1519238"/>
            <a:chOff x="3912" y="862"/>
            <a:chExt cx="817" cy="957"/>
          </a:xfrm>
        </p:grpSpPr>
        <p:sp>
          <p:nvSpPr>
            <p:cNvPr id="13"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4"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5"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6"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9"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2" name="Nadpis 1"/>
          <p:cNvSpPr>
            <a:spLocks noGrp="1"/>
          </p:cNvSpPr>
          <p:nvPr>
            <p:ph type="title"/>
          </p:nvPr>
        </p:nvSpPr>
        <p:spPr>
          <a:xfrm>
            <a:off x="1206500" y="269526"/>
            <a:ext cx="7086600" cy="1080120"/>
          </a:xfrm>
        </p:spPr>
        <p:txBody>
          <a:bodyPr/>
          <a:lstStyle/>
          <a:p>
            <a:r>
              <a:rPr lang="cs-CZ" sz="4000" smtClean="0">
                <a:solidFill>
                  <a:srgbClr val="669900"/>
                </a:solidFill>
              </a:rPr>
              <a:t>Ionizace, ionty</a:t>
            </a:r>
            <a:endParaRPr lang="cs-CZ" sz="4000" dirty="0" smtClean="0">
              <a:solidFill>
                <a:srgbClr val="669900"/>
              </a:solidFill>
            </a:endParaRPr>
          </a:p>
        </p:txBody>
      </p:sp>
      <p:sp>
        <p:nvSpPr>
          <p:cNvPr id="3" name="Zástupný symbol pro obsah 2"/>
          <p:cNvSpPr>
            <a:spLocks noGrp="1"/>
          </p:cNvSpPr>
          <p:nvPr>
            <p:ph idx="1"/>
          </p:nvPr>
        </p:nvSpPr>
        <p:spPr>
          <a:xfrm>
            <a:off x="674688" y="1196752"/>
            <a:ext cx="7826375" cy="5400600"/>
          </a:xfrm>
        </p:spPr>
        <p:txBody>
          <a:bodyPr/>
          <a:lstStyle/>
          <a:p>
            <a:r>
              <a:rPr lang="cs-CZ" sz="1800" b="1" dirty="0" smtClean="0">
                <a:solidFill>
                  <a:srgbClr val="FF0000"/>
                </a:solidFill>
              </a:rPr>
              <a:t>Ionizace</a:t>
            </a:r>
            <a:r>
              <a:rPr lang="cs-CZ" sz="1800" b="1" dirty="0" smtClean="0">
                <a:solidFill>
                  <a:schemeClr val="bg1"/>
                </a:solidFill>
              </a:rPr>
              <a:t> je proces, při kterém se z elektricky neutrálních částic</a:t>
            </a:r>
            <a:br>
              <a:rPr lang="cs-CZ" sz="1800" b="1" dirty="0" smtClean="0">
                <a:solidFill>
                  <a:schemeClr val="bg1"/>
                </a:solidFill>
              </a:rPr>
            </a:br>
            <a:r>
              <a:rPr lang="cs-CZ" sz="1800" b="1" dirty="0" smtClean="0">
                <a:solidFill>
                  <a:schemeClr val="bg1"/>
                </a:solidFill>
              </a:rPr>
              <a:t>stávají ionty</a:t>
            </a:r>
          </a:p>
          <a:p>
            <a:r>
              <a:rPr lang="cs-CZ" sz="1800" b="1" dirty="0">
                <a:solidFill>
                  <a:schemeClr val="bg1"/>
                </a:solidFill>
              </a:rPr>
              <a:t>Při ionizaci vzniká </a:t>
            </a:r>
            <a:r>
              <a:rPr lang="cs-CZ" sz="1800" b="1" dirty="0">
                <a:solidFill>
                  <a:srgbClr val="FF0000"/>
                </a:solidFill>
              </a:rPr>
              <a:t>dvojice elektricky nabitých částic</a:t>
            </a:r>
            <a:r>
              <a:rPr lang="cs-CZ" sz="1800" b="1" dirty="0">
                <a:solidFill>
                  <a:schemeClr val="bg1"/>
                </a:solidFill>
              </a:rPr>
              <a:t>, </a:t>
            </a:r>
            <a:r>
              <a:rPr lang="cs-CZ" sz="1800" b="1" dirty="0" smtClean="0">
                <a:solidFill>
                  <a:schemeClr val="bg1"/>
                </a:solidFill>
              </a:rPr>
              <a:t>iontů, </a:t>
            </a:r>
            <a:br>
              <a:rPr lang="cs-CZ" sz="1800" b="1" dirty="0" smtClean="0">
                <a:solidFill>
                  <a:schemeClr val="bg1"/>
                </a:solidFill>
              </a:rPr>
            </a:br>
            <a:r>
              <a:rPr lang="cs-CZ" sz="1800" b="1" dirty="0" smtClean="0">
                <a:solidFill>
                  <a:schemeClr val="bg1"/>
                </a:solidFill>
              </a:rPr>
              <a:t>které </a:t>
            </a:r>
            <a:r>
              <a:rPr lang="cs-CZ" sz="1800" b="1" dirty="0">
                <a:solidFill>
                  <a:schemeClr val="bg1"/>
                </a:solidFill>
              </a:rPr>
              <a:t>mají opačné náboje</a:t>
            </a:r>
          </a:p>
          <a:p>
            <a:r>
              <a:rPr lang="cs-CZ" sz="1800" b="1" dirty="0" smtClean="0">
                <a:solidFill>
                  <a:srgbClr val="FF0000"/>
                </a:solidFill>
              </a:rPr>
              <a:t>Ionty</a:t>
            </a:r>
            <a:r>
              <a:rPr lang="cs-CZ" sz="1800" b="1" dirty="0" smtClean="0">
                <a:solidFill>
                  <a:schemeClr val="bg1"/>
                </a:solidFill>
              </a:rPr>
              <a:t> jsou elektricky nabité atomy, molekuly, části molekul nebo molekulární shluky vzniklé ionizací</a:t>
            </a:r>
          </a:p>
          <a:p>
            <a:r>
              <a:rPr lang="cs-CZ" sz="1800" b="1" dirty="0" smtClean="0">
                <a:solidFill>
                  <a:srgbClr val="FF0000"/>
                </a:solidFill>
              </a:rPr>
              <a:t>Elektrony</a:t>
            </a:r>
            <a:r>
              <a:rPr lang="cs-CZ" sz="1800" b="1" dirty="0" smtClean="0">
                <a:solidFill>
                  <a:schemeClr val="bg1"/>
                </a:solidFill>
              </a:rPr>
              <a:t> tvoří obal atomu kolem atomového jádra; mají záporný elektrický náboj</a:t>
            </a:r>
          </a:p>
          <a:p>
            <a:r>
              <a:rPr lang="cs-CZ" sz="1800" b="1" dirty="0" smtClean="0">
                <a:solidFill>
                  <a:schemeClr val="bg1"/>
                </a:solidFill>
              </a:rPr>
              <a:t>Kladný ion, </a:t>
            </a:r>
            <a:r>
              <a:rPr lang="cs-CZ" sz="1800" b="1" dirty="0" smtClean="0">
                <a:solidFill>
                  <a:srgbClr val="FF0000"/>
                </a:solidFill>
              </a:rPr>
              <a:t>kation</a:t>
            </a:r>
            <a:r>
              <a:rPr lang="cs-CZ" sz="1800" b="1" dirty="0" smtClean="0">
                <a:solidFill>
                  <a:schemeClr val="bg1"/>
                </a:solidFill>
              </a:rPr>
              <a:t>, vznikne odtržením jednoho či více elektronů z elektronového obalu atomu</a:t>
            </a:r>
          </a:p>
          <a:p>
            <a:r>
              <a:rPr lang="cs-CZ" sz="1800" b="1" dirty="0">
                <a:solidFill>
                  <a:schemeClr val="bg1"/>
                </a:solidFill>
              </a:rPr>
              <a:t>Záporný ion, </a:t>
            </a:r>
            <a:r>
              <a:rPr lang="cs-CZ" sz="1800" b="1" dirty="0">
                <a:solidFill>
                  <a:srgbClr val="FF0000"/>
                </a:solidFill>
              </a:rPr>
              <a:t>anion</a:t>
            </a:r>
            <a:r>
              <a:rPr lang="cs-CZ" sz="1800" b="1" dirty="0">
                <a:solidFill>
                  <a:schemeClr val="bg1"/>
                </a:solidFill>
              </a:rPr>
              <a:t>, vznikne dodáním záporného elektrického náboje přijetím jednoho nebo více elektronů do elektronového obalu</a:t>
            </a:r>
          </a:p>
          <a:p>
            <a:r>
              <a:rPr lang="cs-CZ" sz="1800" b="1" dirty="0" smtClean="0">
                <a:solidFill>
                  <a:schemeClr val="bg1"/>
                </a:solidFill>
              </a:rPr>
              <a:t>Minimální energie, potřebná k odstranění jednoho elektronu z elektronového obalu atomu, se označuje jako </a:t>
            </a:r>
            <a:r>
              <a:rPr lang="cs-CZ" sz="1800" b="1" dirty="0" smtClean="0">
                <a:solidFill>
                  <a:srgbClr val="FF0000"/>
                </a:solidFill>
              </a:rPr>
              <a:t>ionizační energie</a:t>
            </a:r>
          </a:p>
          <a:p>
            <a:r>
              <a:rPr lang="cs-CZ" sz="1800" b="1" dirty="0" smtClean="0">
                <a:solidFill>
                  <a:schemeClr val="bg1"/>
                </a:solidFill>
              </a:rPr>
              <a:t>Přidáním elektronu k atomu určitého prvku dojde k uvolnění jisté energie, kterou označujeme jako </a:t>
            </a:r>
            <a:r>
              <a:rPr lang="cs-CZ" sz="1800" b="1" dirty="0" smtClean="0">
                <a:solidFill>
                  <a:srgbClr val="FF0000"/>
                </a:solidFill>
              </a:rPr>
              <a:t>elektronovou afinitu</a:t>
            </a:r>
          </a:p>
        </p:txBody>
      </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additive="base">
                                        <p:cTn id="61" dur="500" fill="hold"/>
                                        <p:tgtEl>
                                          <p:spTgt spid="12"/>
                                        </p:tgtEl>
                                        <p:attrNameLst>
                                          <p:attrName>ppt_x</p:attrName>
                                        </p:attrNameLst>
                                      </p:cBhvr>
                                      <p:tavLst>
                                        <p:tav tm="0">
                                          <p:val>
                                            <p:strVal val="#ppt_x"/>
                                          </p:val>
                                        </p:tav>
                                        <p:tav tm="100000">
                                          <p:val>
                                            <p:strVal val="#ppt_x"/>
                                          </p:val>
                                        </p:tav>
                                      </p:tavLst>
                                    </p:anim>
                                    <p:anim calcmode="lin" valueType="num">
                                      <p:cBhvr additive="base">
                                        <p:cTn id="6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4"/>
          <p:cNvGrpSpPr>
            <a:grpSpLocks/>
          </p:cNvGrpSpPr>
          <p:nvPr/>
        </p:nvGrpSpPr>
        <p:grpSpPr bwMode="auto">
          <a:xfrm rot="5400000">
            <a:off x="7347421" y="4953000"/>
            <a:ext cx="1296988" cy="1519238"/>
            <a:chOff x="3912" y="862"/>
            <a:chExt cx="817" cy="957"/>
          </a:xfrm>
        </p:grpSpPr>
        <p:sp>
          <p:nvSpPr>
            <p:cNvPr id="14"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5"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6"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9"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0"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
        <p:nvSpPr>
          <p:cNvPr id="66562" name="Rectangle 2"/>
          <p:cNvSpPr>
            <a:spLocks noGrp="1" noChangeArrowheads="1"/>
          </p:cNvSpPr>
          <p:nvPr>
            <p:ph type="title"/>
          </p:nvPr>
        </p:nvSpPr>
        <p:spPr>
          <a:xfrm>
            <a:off x="1206500" y="188640"/>
            <a:ext cx="7086600" cy="1276350"/>
          </a:xfrm>
        </p:spPr>
        <p:txBody>
          <a:bodyPr/>
          <a:lstStyle/>
          <a:p>
            <a:r>
              <a:rPr lang="cs-CZ" sz="4000" dirty="0" smtClean="0">
                <a:solidFill>
                  <a:srgbClr val="669900"/>
                </a:solidFill>
              </a:rPr>
              <a:t>Vznik iontů</a:t>
            </a:r>
          </a:p>
        </p:txBody>
      </p:sp>
      <p:sp>
        <p:nvSpPr>
          <p:cNvPr id="66563" name="Rectangle 3"/>
          <p:cNvSpPr>
            <a:spLocks noGrp="1" noChangeArrowheads="1"/>
          </p:cNvSpPr>
          <p:nvPr>
            <p:ph sz="half" idx="1"/>
          </p:nvPr>
        </p:nvSpPr>
        <p:spPr>
          <a:xfrm>
            <a:off x="706065" y="2636912"/>
            <a:ext cx="7826375" cy="3420456"/>
          </a:xfrm>
        </p:spPr>
        <p:txBody>
          <a:bodyPr/>
          <a:lstStyle/>
          <a:p>
            <a:pPr>
              <a:lnSpc>
                <a:spcPct val="80000"/>
              </a:lnSpc>
            </a:pPr>
            <a:r>
              <a:rPr lang="cs-CZ" sz="2000" dirty="0" smtClean="0">
                <a:solidFill>
                  <a:schemeClr val="bg1"/>
                </a:solidFill>
              </a:rPr>
              <a:t>elektromagnetické záření: </a:t>
            </a:r>
          </a:p>
          <a:p>
            <a:pPr lvl="1">
              <a:lnSpc>
                <a:spcPct val="80000"/>
              </a:lnSpc>
            </a:pPr>
            <a:r>
              <a:rPr lang="cs-CZ" sz="1800" dirty="0" smtClean="0">
                <a:solidFill>
                  <a:schemeClr val="bg1"/>
                </a:solidFill>
              </a:rPr>
              <a:t>kosmické </a:t>
            </a:r>
            <a:r>
              <a:rPr lang="cs-CZ" sz="1800" dirty="0">
                <a:solidFill>
                  <a:schemeClr val="bg1"/>
                </a:solidFill>
              </a:rPr>
              <a:t>záření, </a:t>
            </a:r>
            <a:endParaRPr lang="cs-CZ" sz="1800" dirty="0" smtClean="0">
              <a:solidFill>
                <a:schemeClr val="bg1"/>
              </a:solidFill>
            </a:endParaRPr>
          </a:p>
          <a:p>
            <a:pPr lvl="1">
              <a:lnSpc>
                <a:spcPct val="80000"/>
              </a:lnSpc>
            </a:pPr>
            <a:r>
              <a:rPr lang="cs-CZ" sz="1800" dirty="0" smtClean="0">
                <a:solidFill>
                  <a:schemeClr val="bg1"/>
                </a:solidFill>
              </a:rPr>
              <a:t>krátkovlnná </a:t>
            </a:r>
            <a:r>
              <a:rPr lang="cs-CZ" sz="1800" dirty="0">
                <a:solidFill>
                  <a:schemeClr val="bg1"/>
                </a:solidFill>
              </a:rPr>
              <a:t>(ultrafialová) složka slunečního </a:t>
            </a:r>
            <a:r>
              <a:rPr lang="cs-CZ" sz="1800" dirty="0" smtClean="0">
                <a:solidFill>
                  <a:schemeClr val="bg1"/>
                </a:solidFill>
              </a:rPr>
              <a:t>záření, </a:t>
            </a:r>
          </a:p>
          <a:p>
            <a:pPr lvl="1">
              <a:lnSpc>
                <a:spcPct val="80000"/>
              </a:lnSpc>
            </a:pPr>
            <a:r>
              <a:rPr lang="cs-CZ" sz="1800" dirty="0" smtClean="0">
                <a:solidFill>
                  <a:schemeClr val="bg1"/>
                </a:solidFill>
              </a:rPr>
              <a:t>alfa, beta, gama </a:t>
            </a:r>
            <a:r>
              <a:rPr lang="cs-CZ" sz="1800" dirty="0">
                <a:solidFill>
                  <a:schemeClr val="bg1"/>
                </a:solidFill>
              </a:rPr>
              <a:t>záření radioaktivních </a:t>
            </a:r>
            <a:r>
              <a:rPr lang="cs-CZ" sz="1800" dirty="0" smtClean="0">
                <a:solidFill>
                  <a:schemeClr val="bg1"/>
                </a:solidFill>
              </a:rPr>
              <a:t>látek obsažených v zemské kůře </a:t>
            </a:r>
          </a:p>
          <a:p>
            <a:pPr>
              <a:lnSpc>
                <a:spcPct val="80000"/>
              </a:lnSpc>
            </a:pPr>
            <a:r>
              <a:rPr lang="cs-CZ" sz="2000" dirty="0" smtClean="0">
                <a:solidFill>
                  <a:schemeClr val="bg1"/>
                </a:solidFill>
              </a:rPr>
              <a:t>prudké </a:t>
            </a:r>
            <a:r>
              <a:rPr lang="cs-CZ" sz="2000" dirty="0">
                <a:solidFill>
                  <a:schemeClr val="bg1"/>
                </a:solidFill>
              </a:rPr>
              <a:t>rozstřikování vody (</a:t>
            </a:r>
            <a:r>
              <a:rPr lang="cs-CZ" sz="2000" dirty="0" err="1">
                <a:solidFill>
                  <a:schemeClr val="bg1"/>
                </a:solidFill>
              </a:rPr>
              <a:t>Lenardův</a:t>
            </a:r>
            <a:r>
              <a:rPr lang="cs-CZ" sz="2000" dirty="0">
                <a:solidFill>
                  <a:schemeClr val="bg1"/>
                </a:solidFill>
              </a:rPr>
              <a:t> </a:t>
            </a:r>
            <a:r>
              <a:rPr lang="cs-CZ" sz="2000" dirty="0" err="1">
                <a:solidFill>
                  <a:schemeClr val="bg1"/>
                </a:solidFill>
              </a:rPr>
              <a:t>baloelektrický</a:t>
            </a:r>
            <a:r>
              <a:rPr lang="cs-CZ" sz="2000" dirty="0">
                <a:solidFill>
                  <a:schemeClr val="bg1"/>
                </a:solidFill>
              </a:rPr>
              <a:t> efekt) </a:t>
            </a:r>
            <a:endParaRPr lang="cs-CZ" sz="2000" dirty="0" smtClean="0">
              <a:solidFill>
                <a:schemeClr val="bg1"/>
              </a:solidFill>
            </a:endParaRPr>
          </a:p>
          <a:p>
            <a:pPr>
              <a:lnSpc>
                <a:spcPct val="80000"/>
              </a:lnSpc>
            </a:pPr>
            <a:r>
              <a:rPr lang="cs-CZ" sz="2000" dirty="0" smtClean="0">
                <a:solidFill>
                  <a:schemeClr val="bg1"/>
                </a:solidFill>
              </a:rPr>
              <a:t>víření </a:t>
            </a:r>
            <a:r>
              <a:rPr lang="cs-CZ" sz="2000" dirty="0">
                <a:solidFill>
                  <a:schemeClr val="bg1"/>
                </a:solidFill>
              </a:rPr>
              <a:t>vzduchu, prachu, písku a krystalů ledu (</a:t>
            </a:r>
            <a:r>
              <a:rPr lang="cs-CZ" sz="2000" dirty="0" err="1">
                <a:solidFill>
                  <a:schemeClr val="bg1"/>
                </a:solidFill>
              </a:rPr>
              <a:t>Rudgeův</a:t>
            </a:r>
            <a:r>
              <a:rPr lang="cs-CZ" sz="2000" dirty="0">
                <a:solidFill>
                  <a:schemeClr val="bg1"/>
                </a:solidFill>
              </a:rPr>
              <a:t> efekt</a:t>
            </a:r>
            <a:r>
              <a:rPr lang="cs-CZ" sz="2000" dirty="0" smtClean="0">
                <a:solidFill>
                  <a:schemeClr val="bg1"/>
                </a:solidFill>
              </a:rPr>
              <a:t>) </a:t>
            </a:r>
          </a:p>
          <a:p>
            <a:pPr>
              <a:lnSpc>
                <a:spcPct val="80000"/>
              </a:lnSpc>
            </a:pPr>
            <a:r>
              <a:rPr lang="cs-CZ" sz="2000" dirty="0" smtClean="0">
                <a:solidFill>
                  <a:schemeClr val="bg1"/>
                </a:solidFill>
              </a:rPr>
              <a:t>různé </a:t>
            </a:r>
            <a:r>
              <a:rPr lang="cs-CZ" sz="2000" dirty="0">
                <a:solidFill>
                  <a:schemeClr val="bg1"/>
                </a:solidFill>
              </a:rPr>
              <a:t>fyzikálně-chemické procesy, </a:t>
            </a:r>
            <a:r>
              <a:rPr lang="cs-CZ" sz="2000" dirty="0" smtClean="0">
                <a:solidFill>
                  <a:schemeClr val="bg1"/>
                </a:solidFill>
              </a:rPr>
              <a:t>např</a:t>
            </a:r>
            <a:r>
              <a:rPr lang="cs-CZ" sz="2000" dirty="0">
                <a:solidFill>
                  <a:schemeClr val="bg1"/>
                </a:solidFill>
              </a:rPr>
              <a:t>. hoření, elektrostatická a elektromagnetická pole různých </a:t>
            </a:r>
            <a:r>
              <a:rPr lang="cs-CZ" sz="2000" dirty="0" smtClean="0">
                <a:solidFill>
                  <a:schemeClr val="bg1"/>
                </a:solidFill>
              </a:rPr>
              <a:t>přístrojů (rozhlasových přijímačů, vysílaček, přehrávačů, mobilů, elektrických svářeček, zdrojů </a:t>
            </a:r>
            <a:r>
              <a:rPr lang="cs-CZ" sz="2000" dirty="0">
                <a:solidFill>
                  <a:schemeClr val="bg1"/>
                </a:solidFill>
              </a:rPr>
              <a:t>RTG </a:t>
            </a:r>
            <a:r>
              <a:rPr lang="cs-CZ" sz="2000" dirty="0" smtClean="0">
                <a:solidFill>
                  <a:schemeClr val="bg1"/>
                </a:solidFill>
              </a:rPr>
              <a:t>záření, ultrafialového záření) </a:t>
            </a:r>
          </a:p>
          <a:p>
            <a:pPr>
              <a:lnSpc>
                <a:spcPct val="80000"/>
              </a:lnSpc>
            </a:pPr>
            <a:r>
              <a:rPr lang="cs-CZ" sz="2000" dirty="0" smtClean="0">
                <a:solidFill>
                  <a:schemeClr val="bg1"/>
                </a:solidFill>
              </a:rPr>
              <a:t>výboje </a:t>
            </a:r>
            <a:r>
              <a:rPr lang="cs-CZ" sz="2000" dirty="0">
                <a:solidFill>
                  <a:schemeClr val="bg1"/>
                </a:solidFill>
              </a:rPr>
              <a:t>a </a:t>
            </a:r>
            <a:r>
              <a:rPr lang="cs-CZ" sz="2000" dirty="0" smtClean="0">
                <a:solidFill>
                  <a:schemeClr val="bg1"/>
                </a:solidFill>
              </a:rPr>
              <a:t>blesky</a:t>
            </a:r>
            <a:endParaRPr lang="cs-CZ" sz="2000" dirty="0">
              <a:solidFill>
                <a:schemeClr val="bg1"/>
              </a:solidFill>
            </a:endParaRPr>
          </a:p>
          <a:p>
            <a:pPr>
              <a:lnSpc>
                <a:spcPct val="80000"/>
              </a:lnSpc>
            </a:pPr>
            <a:endParaRPr lang="cs-CZ" sz="1600" dirty="0" smtClean="0">
              <a:solidFill>
                <a:schemeClr val="bg1"/>
              </a:solidFill>
            </a:endParaRPr>
          </a:p>
        </p:txBody>
      </p:sp>
      <p:sp>
        <p:nvSpPr>
          <p:cNvPr id="3" name="Obdélník 2"/>
          <p:cNvSpPr/>
          <p:nvPr/>
        </p:nvSpPr>
        <p:spPr>
          <a:xfrm>
            <a:off x="720849" y="1313473"/>
            <a:ext cx="8027615" cy="1323439"/>
          </a:xfrm>
          <a:prstGeom prst="rect">
            <a:avLst/>
          </a:prstGeom>
        </p:spPr>
        <p:txBody>
          <a:bodyPr wrap="square">
            <a:spAutoFit/>
          </a:bodyPr>
          <a:lstStyle/>
          <a:p>
            <a:r>
              <a:rPr lang="cs-CZ" sz="2000" dirty="0">
                <a:solidFill>
                  <a:schemeClr val="bg1"/>
                </a:solidFill>
              </a:rPr>
              <a:t>Ionty </a:t>
            </a:r>
            <a:r>
              <a:rPr lang="cs-CZ" sz="2000" dirty="0" smtClean="0">
                <a:solidFill>
                  <a:schemeClr val="bg1"/>
                </a:solidFill>
              </a:rPr>
              <a:t>vznikají </a:t>
            </a:r>
            <a:r>
              <a:rPr lang="cs-CZ" sz="2000" dirty="0">
                <a:solidFill>
                  <a:schemeClr val="bg1"/>
                </a:solidFill>
              </a:rPr>
              <a:t>a zanikají neustále. Koncentrace iontů </a:t>
            </a:r>
            <a:r>
              <a:rPr lang="cs-CZ" sz="2000" dirty="0" smtClean="0">
                <a:solidFill>
                  <a:schemeClr val="bg1"/>
                </a:solidFill>
              </a:rPr>
              <a:t>v</a:t>
            </a:r>
            <a:r>
              <a:rPr lang="cs-CZ" sz="2000" dirty="0">
                <a:solidFill>
                  <a:schemeClr val="bg1"/>
                </a:solidFill>
              </a:rPr>
              <a:t> ovzduší je výsledkem dynamické rovnováhy mezi silami, které </a:t>
            </a:r>
            <a:r>
              <a:rPr lang="cs-CZ" sz="2000" dirty="0" smtClean="0">
                <a:solidFill>
                  <a:schemeClr val="bg1"/>
                </a:solidFill>
              </a:rPr>
              <a:t>tvoří </a:t>
            </a:r>
            <a:r>
              <a:rPr lang="cs-CZ" sz="2000" dirty="0">
                <a:solidFill>
                  <a:schemeClr val="bg1"/>
                </a:solidFill>
              </a:rPr>
              <a:t>nové ionty, a současně probíhajícími ději způsobujícími zánik </a:t>
            </a:r>
            <a:r>
              <a:rPr lang="cs-CZ" sz="2000" dirty="0" smtClean="0">
                <a:solidFill>
                  <a:schemeClr val="bg1"/>
                </a:solidFill>
              </a:rPr>
              <a:t>iontů.</a:t>
            </a:r>
          </a:p>
          <a:p>
            <a:r>
              <a:rPr lang="cs-CZ" sz="2000" dirty="0" smtClean="0">
                <a:solidFill>
                  <a:srgbClr val="FF0000"/>
                </a:solidFill>
              </a:rPr>
              <a:t>Vznik iontů způsobují:</a:t>
            </a:r>
            <a:endParaRPr lang="cs-CZ" sz="2000" dirty="0">
              <a:solidFill>
                <a:srgbClr val="FF0000"/>
              </a:solidFill>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6562"/>
                                        </p:tgtEl>
                                        <p:attrNameLst>
                                          <p:attrName>style.visibility</p:attrName>
                                        </p:attrNameLst>
                                      </p:cBhvr>
                                      <p:to>
                                        <p:strVal val="visible"/>
                                      </p:to>
                                    </p:set>
                                    <p:anim calcmode="lin" valueType="num">
                                      <p:cBhvr additive="base">
                                        <p:cTn id="7" dur="500" fill="hold"/>
                                        <p:tgtEl>
                                          <p:spTgt spid="66562"/>
                                        </p:tgtEl>
                                        <p:attrNameLst>
                                          <p:attrName>ppt_x</p:attrName>
                                        </p:attrNameLst>
                                      </p:cBhvr>
                                      <p:tavLst>
                                        <p:tav tm="0">
                                          <p:val>
                                            <p:strVal val="0-#ppt_w/2"/>
                                          </p:val>
                                        </p:tav>
                                        <p:tav tm="100000">
                                          <p:val>
                                            <p:strVal val="#ppt_x"/>
                                          </p:val>
                                        </p:tav>
                                      </p:tavLst>
                                    </p:anim>
                                    <p:anim calcmode="lin" valueType="num">
                                      <p:cBhvr additive="base">
                                        <p:cTn id="8" dur="500" fill="hold"/>
                                        <p:tgtEl>
                                          <p:spTgt spid="665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66563">
                                            <p:txEl>
                                              <p:pRg st="0" end="0"/>
                                            </p:txEl>
                                          </p:spTgt>
                                        </p:tgtEl>
                                        <p:attrNameLst>
                                          <p:attrName>style.visibility</p:attrName>
                                        </p:attrNameLst>
                                      </p:cBhvr>
                                      <p:to>
                                        <p:strVal val="visible"/>
                                      </p:to>
                                    </p:set>
                                    <p:anim calcmode="lin" valueType="num">
                                      <p:cBhvr additive="base">
                                        <p:cTn id="18" dur="500" fill="hold"/>
                                        <p:tgtEl>
                                          <p:spTgt spid="66563">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6656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3" fill="hold" nodeType="clickEffect">
                                  <p:stCondLst>
                                    <p:cond delay="0"/>
                                  </p:stCondLst>
                                  <p:childTnLst>
                                    <p:set>
                                      <p:cBhvr>
                                        <p:cTn id="23" dur="1" fill="hold">
                                          <p:stCondLst>
                                            <p:cond delay="0"/>
                                          </p:stCondLst>
                                        </p:cTn>
                                        <p:tgtEl>
                                          <p:spTgt spid="66563">
                                            <p:txEl>
                                              <p:pRg st="1" end="1"/>
                                            </p:txEl>
                                          </p:spTgt>
                                        </p:tgtEl>
                                        <p:attrNameLst>
                                          <p:attrName>style.visibility</p:attrName>
                                        </p:attrNameLst>
                                      </p:cBhvr>
                                      <p:to>
                                        <p:strVal val="visible"/>
                                      </p:to>
                                    </p:set>
                                    <p:anim calcmode="lin" valueType="num">
                                      <p:cBhvr additive="base">
                                        <p:cTn id="24" dur="500" fill="hold"/>
                                        <p:tgtEl>
                                          <p:spTgt spid="66563">
                                            <p:txEl>
                                              <p:pRg st="1" end="1"/>
                                            </p:txEl>
                                          </p:spTgt>
                                        </p:tgtEl>
                                        <p:attrNameLst>
                                          <p:attrName>ppt_x</p:attrName>
                                        </p:attrNameLst>
                                      </p:cBhvr>
                                      <p:tavLst>
                                        <p:tav tm="0">
                                          <p:val>
                                            <p:strVal val="1+#ppt_w/2"/>
                                          </p:val>
                                        </p:tav>
                                        <p:tav tm="100000">
                                          <p:val>
                                            <p:strVal val="#ppt_x"/>
                                          </p:val>
                                        </p:tav>
                                      </p:tavLst>
                                    </p:anim>
                                    <p:anim calcmode="lin" valueType="num">
                                      <p:cBhvr additive="base">
                                        <p:cTn id="25" dur="500" fill="hold"/>
                                        <p:tgtEl>
                                          <p:spTgt spid="66563">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3" fill="hold" nodeType="clickEffect">
                                  <p:stCondLst>
                                    <p:cond delay="0"/>
                                  </p:stCondLst>
                                  <p:childTnLst>
                                    <p:set>
                                      <p:cBhvr>
                                        <p:cTn id="29" dur="1" fill="hold">
                                          <p:stCondLst>
                                            <p:cond delay="0"/>
                                          </p:stCondLst>
                                        </p:cTn>
                                        <p:tgtEl>
                                          <p:spTgt spid="66563">
                                            <p:txEl>
                                              <p:pRg st="2" end="2"/>
                                            </p:txEl>
                                          </p:spTgt>
                                        </p:tgtEl>
                                        <p:attrNameLst>
                                          <p:attrName>style.visibility</p:attrName>
                                        </p:attrNameLst>
                                      </p:cBhvr>
                                      <p:to>
                                        <p:strVal val="visible"/>
                                      </p:to>
                                    </p:set>
                                    <p:anim calcmode="lin" valueType="num">
                                      <p:cBhvr additive="base">
                                        <p:cTn id="30" dur="500" fill="hold"/>
                                        <p:tgtEl>
                                          <p:spTgt spid="66563">
                                            <p:txEl>
                                              <p:pRg st="2" end="2"/>
                                            </p:txEl>
                                          </p:spTgt>
                                        </p:tgtEl>
                                        <p:attrNameLst>
                                          <p:attrName>ppt_x</p:attrName>
                                        </p:attrNameLst>
                                      </p:cBhvr>
                                      <p:tavLst>
                                        <p:tav tm="0">
                                          <p:val>
                                            <p:strVal val="1+#ppt_w/2"/>
                                          </p:val>
                                        </p:tav>
                                        <p:tav tm="100000">
                                          <p:val>
                                            <p:strVal val="#ppt_x"/>
                                          </p:val>
                                        </p:tav>
                                      </p:tavLst>
                                    </p:anim>
                                    <p:anim calcmode="lin" valueType="num">
                                      <p:cBhvr additive="base">
                                        <p:cTn id="31" dur="500" fill="hold"/>
                                        <p:tgtEl>
                                          <p:spTgt spid="66563">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3" fill="hold" nodeType="clickEffect">
                                  <p:stCondLst>
                                    <p:cond delay="0"/>
                                  </p:stCondLst>
                                  <p:childTnLst>
                                    <p:set>
                                      <p:cBhvr>
                                        <p:cTn id="35" dur="1" fill="hold">
                                          <p:stCondLst>
                                            <p:cond delay="0"/>
                                          </p:stCondLst>
                                        </p:cTn>
                                        <p:tgtEl>
                                          <p:spTgt spid="66563">
                                            <p:txEl>
                                              <p:pRg st="3" end="3"/>
                                            </p:txEl>
                                          </p:spTgt>
                                        </p:tgtEl>
                                        <p:attrNameLst>
                                          <p:attrName>style.visibility</p:attrName>
                                        </p:attrNameLst>
                                      </p:cBhvr>
                                      <p:to>
                                        <p:strVal val="visible"/>
                                      </p:to>
                                    </p:set>
                                    <p:anim calcmode="lin" valueType="num">
                                      <p:cBhvr additive="base">
                                        <p:cTn id="36" dur="500" fill="hold"/>
                                        <p:tgtEl>
                                          <p:spTgt spid="66563">
                                            <p:txEl>
                                              <p:pRg st="3" end="3"/>
                                            </p:txEl>
                                          </p:spTgt>
                                        </p:tgtEl>
                                        <p:attrNameLst>
                                          <p:attrName>ppt_x</p:attrName>
                                        </p:attrNameLst>
                                      </p:cBhvr>
                                      <p:tavLst>
                                        <p:tav tm="0">
                                          <p:val>
                                            <p:strVal val="1+#ppt_w/2"/>
                                          </p:val>
                                        </p:tav>
                                        <p:tav tm="100000">
                                          <p:val>
                                            <p:strVal val="#ppt_x"/>
                                          </p:val>
                                        </p:tav>
                                      </p:tavLst>
                                    </p:anim>
                                    <p:anim calcmode="lin" valueType="num">
                                      <p:cBhvr additive="base">
                                        <p:cTn id="37" dur="500" fill="hold"/>
                                        <p:tgtEl>
                                          <p:spTgt spid="66563">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8" fill="hold" nodeType="clickEffect">
                                  <p:stCondLst>
                                    <p:cond delay="0"/>
                                  </p:stCondLst>
                                  <p:childTnLst>
                                    <p:set>
                                      <p:cBhvr>
                                        <p:cTn id="41" dur="1" fill="hold">
                                          <p:stCondLst>
                                            <p:cond delay="0"/>
                                          </p:stCondLst>
                                        </p:cTn>
                                        <p:tgtEl>
                                          <p:spTgt spid="66563">
                                            <p:txEl>
                                              <p:pRg st="4" end="4"/>
                                            </p:txEl>
                                          </p:spTgt>
                                        </p:tgtEl>
                                        <p:attrNameLst>
                                          <p:attrName>style.visibility</p:attrName>
                                        </p:attrNameLst>
                                      </p:cBhvr>
                                      <p:to>
                                        <p:strVal val="visible"/>
                                      </p:to>
                                    </p:set>
                                    <p:anim calcmode="lin" valueType="num">
                                      <p:cBhvr additive="base">
                                        <p:cTn id="42" dur="500" fill="hold"/>
                                        <p:tgtEl>
                                          <p:spTgt spid="66563">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6656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8" fill="hold" nodeType="clickEffect">
                                  <p:stCondLst>
                                    <p:cond delay="0"/>
                                  </p:stCondLst>
                                  <p:childTnLst>
                                    <p:set>
                                      <p:cBhvr>
                                        <p:cTn id="47" dur="1" fill="hold">
                                          <p:stCondLst>
                                            <p:cond delay="0"/>
                                          </p:stCondLst>
                                        </p:cTn>
                                        <p:tgtEl>
                                          <p:spTgt spid="66563">
                                            <p:txEl>
                                              <p:pRg st="5" end="5"/>
                                            </p:txEl>
                                          </p:spTgt>
                                        </p:tgtEl>
                                        <p:attrNameLst>
                                          <p:attrName>style.visibility</p:attrName>
                                        </p:attrNameLst>
                                      </p:cBhvr>
                                      <p:to>
                                        <p:strVal val="visible"/>
                                      </p:to>
                                    </p:set>
                                    <p:anim calcmode="lin" valueType="num">
                                      <p:cBhvr additive="base">
                                        <p:cTn id="48" dur="500" fill="hold"/>
                                        <p:tgtEl>
                                          <p:spTgt spid="66563">
                                            <p:txEl>
                                              <p:pRg st="5" end="5"/>
                                            </p:txEl>
                                          </p:spTgt>
                                        </p:tgtEl>
                                        <p:attrNameLst>
                                          <p:attrName>ppt_x</p:attrName>
                                        </p:attrNameLst>
                                      </p:cBhvr>
                                      <p:tavLst>
                                        <p:tav tm="0">
                                          <p:val>
                                            <p:strVal val="0-#ppt_w/2"/>
                                          </p:val>
                                        </p:tav>
                                        <p:tav tm="100000">
                                          <p:val>
                                            <p:strVal val="#ppt_x"/>
                                          </p:val>
                                        </p:tav>
                                      </p:tavLst>
                                    </p:anim>
                                    <p:anim calcmode="lin" valueType="num">
                                      <p:cBhvr additive="base">
                                        <p:cTn id="49" dur="500" fill="hold"/>
                                        <p:tgtEl>
                                          <p:spTgt spid="6656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8" fill="hold" nodeType="clickEffect">
                                  <p:stCondLst>
                                    <p:cond delay="0"/>
                                  </p:stCondLst>
                                  <p:childTnLst>
                                    <p:set>
                                      <p:cBhvr>
                                        <p:cTn id="53" dur="1" fill="hold">
                                          <p:stCondLst>
                                            <p:cond delay="0"/>
                                          </p:stCondLst>
                                        </p:cTn>
                                        <p:tgtEl>
                                          <p:spTgt spid="66563">
                                            <p:txEl>
                                              <p:pRg st="6" end="6"/>
                                            </p:txEl>
                                          </p:spTgt>
                                        </p:tgtEl>
                                        <p:attrNameLst>
                                          <p:attrName>style.visibility</p:attrName>
                                        </p:attrNameLst>
                                      </p:cBhvr>
                                      <p:to>
                                        <p:strVal val="visible"/>
                                      </p:to>
                                    </p:set>
                                    <p:anim calcmode="lin" valueType="num">
                                      <p:cBhvr additive="base">
                                        <p:cTn id="54" dur="500" fill="hold"/>
                                        <p:tgtEl>
                                          <p:spTgt spid="66563">
                                            <p:txEl>
                                              <p:pRg st="6" end="6"/>
                                            </p:txEl>
                                          </p:spTgt>
                                        </p:tgtEl>
                                        <p:attrNameLst>
                                          <p:attrName>ppt_x</p:attrName>
                                        </p:attrNameLst>
                                      </p:cBhvr>
                                      <p:tavLst>
                                        <p:tav tm="0">
                                          <p:val>
                                            <p:strVal val="0-#ppt_w/2"/>
                                          </p:val>
                                        </p:tav>
                                        <p:tav tm="100000">
                                          <p:val>
                                            <p:strVal val="#ppt_x"/>
                                          </p:val>
                                        </p:tav>
                                      </p:tavLst>
                                    </p:anim>
                                    <p:anim calcmode="lin" valueType="num">
                                      <p:cBhvr additive="base">
                                        <p:cTn id="55" dur="500" fill="hold"/>
                                        <p:tgtEl>
                                          <p:spTgt spid="6656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66563">
                                            <p:txEl>
                                              <p:pRg st="7" end="7"/>
                                            </p:txEl>
                                          </p:spTgt>
                                        </p:tgtEl>
                                        <p:attrNameLst>
                                          <p:attrName>style.visibility</p:attrName>
                                        </p:attrNameLst>
                                      </p:cBhvr>
                                      <p:to>
                                        <p:strVal val="visible"/>
                                      </p:to>
                                    </p:set>
                                    <p:anim calcmode="lin" valueType="num">
                                      <p:cBhvr additive="base">
                                        <p:cTn id="60" dur="500" fill="hold"/>
                                        <p:tgtEl>
                                          <p:spTgt spid="66563">
                                            <p:txEl>
                                              <p:pRg st="7" end="7"/>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6656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nodeType="clickEffect">
                                  <p:stCondLst>
                                    <p:cond delay="0"/>
                                  </p:stCondLst>
                                  <p:childTnLst>
                                    <p:set>
                                      <p:cBhvr>
                                        <p:cTn id="65" dur="1" fill="hold">
                                          <p:stCondLst>
                                            <p:cond delay="0"/>
                                          </p:stCondLst>
                                        </p:cTn>
                                        <p:tgtEl>
                                          <p:spTgt spid="13"/>
                                        </p:tgtEl>
                                        <p:attrNameLst>
                                          <p:attrName>style.visibility</p:attrName>
                                        </p:attrNameLst>
                                      </p:cBhvr>
                                      <p:to>
                                        <p:strVal val="visible"/>
                                      </p:to>
                                    </p:set>
                                    <p:anim calcmode="lin" valueType="num">
                                      <p:cBhvr additive="base">
                                        <p:cTn id="66" dur="500" fill="hold"/>
                                        <p:tgtEl>
                                          <p:spTgt spid="13"/>
                                        </p:tgtEl>
                                        <p:attrNameLst>
                                          <p:attrName>ppt_x</p:attrName>
                                        </p:attrNameLst>
                                      </p:cBhvr>
                                      <p:tavLst>
                                        <p:tav tm="0">
                                          <p:val>
                                            <p:strVal val="#ppt_x"/>
                                          </p:val>
                                        </p:tav>
                                        <p:tav tm="100000">
                                          <p:val>
                                            <p:strVal val="#ppt_x"/>
                                          </p:val>
                                        </p:tav>
                                      </p:tavLst>
                                    </p:anim>
                                    <p:anim calcmode="lin" valueType="num">
                                      <p:cBhvr additive="base">
                                        <p:cTn id="67"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674688" y="1988840"/>
            <a:ext cx="7826375" cy="3605510"/>
          </a:xfrm>
        </p:spPr>
        <p:txBody>
          <a:bodyPr/>
          <a:lstStyle/>
          <a:p>
            <a:r>
              <a:rPr lang="cs-CZ" sz="2000" dirty="0" smtClean="0">
                <a:solidFill>
                  <a:schemeClr val="bg1"/>
                </a:solidFill>
              </a:rPr>
              <a:t>Ionty opačně nabité se vzájemně přitahují, ionty stejně nabité</a:t>
            </a:r>
            <a:br>
              <a:rPr lang="cs-CZ" sz="2000" dirty="0" smtClean="0">
                <a:solidFill>
                  <a:schemeClr val="bg1"/>
                </a:solidFill>
              </a:rPr>
            </a:br>
            <a:r>
              <a:rPr lang="cs-CZ" sz="2000" dirty="0" smtClean="0">
                <a:solidFill>
                  <a:schemeClr val="bg1"/>
                </a:solidFill>
              </a:rPr>
              <a:t>se vzájemně odpuzují</a:t>
            </a:r>
          </a:p>
          <a:p>
            <a:r>
              <a:rPr lang="cs-CZ" sz="2000" dirty="0" smtClean="0">
                <a:solidFill>
                  <a:schemeClr val="bg1"/>
                </a:solidFill>
              </a:rPr>
              <a:t>Rekombinace iontů: dva </a:t>
            </a:r>
            <a:r>
              <a:rPr lang="cs-CZ" sz="2000" dirty="0">
                <a:solidFill>
                  <a:schemeClr val="bg1"/>
                </a:solidFill>
              </a:rPr>
              <a:t>ionty opačného znaménka </a:t>
            </a:r>
            <a:r>
              <a:rPr lang="cs-CZ" sz="2000" dirty="0" smtClean="0">
                <a:solidFill>
                  <a:schemeClr val="bg1"/>
                </a:solidFill>
              </a:rPr>
              <a:t>se setkají a </a:t>
            </a:r>
            <a:r>
              <a:rPr lang="cs-CZ" sz="2000" dirty="0">
                <a:solidFill>
                  <a:schemeClr val="bg1"/>
                </a:solidFill>
              </a:rPr>
              <a:t>vymění si </a:t>
            </a:r>
            <a:r>
              <a:rPr lang="cs-CZ" sz="2000" dirty="0" smtClean="0">
                <a:solidFill>
                  <a:schemeClr val="bg1"/>
                </a:solidFill>
              </a:rPr>
              <a:t>elektron – vznikne částice elektricky neutrální </a:t>
            </a:r>
          </a:p>
          <a:p>
            <a:r>
              <a:rPr lang="cs-CZ" sz="2000" dirty="0" smtClean="0">
                <a:solidFill>
                  <a:schemeClr val="bg1"/>
                </a:solidFill>
              </a:rPr>
              <a:t>Neutralizace </a:t>
            </a:r>
            <a:r>
              <a:rPr lang="cs-CZ" sz="2000" dirty="0">
                <a:solidFill>
                  <a:schemeClr val="bg1"/>
                </a:solidFill>
              </a:rPr>
              <a:t>iontů na opačně nabitých površích, např. </a:t>
            </a:r>
            <a:r>
              <a:rPr lang="cs-CZ" sz="2000" dirty="0" smtClean="0">
                <a:solidFill>
                  <a:schemeClr val="bg1"/>
                </a:solidFill>
              </a:rPr>
              <a:t>na zemi, na stěnách jeskyň</a:t>
            </a:r>
          </a:p>
          <a:p>
            <a:r>
              <a:rPr lang="cs-CZ" sz="2000" dirty="0" smtClean="0">
                <a:solidFill>
                  <a:schemeClr val="bg1"/>
                </a:solidFill>
              </a:rPr>
              <a:t>Rychleji zanikají těžší ionty – rychleji klesnou k zemi a vybijí se</a:t>
            </a:r>
          </a:p>
          <a:p>
            <a:r>
              <a:rPr lang="cs-CZ" sz="2000" dirty="0" smtClean="0">
                <a:solidFill>
                  <a:schemeClr val="bg1"/>
                </a:solidFill>
              </a:rPr>
              <a:t>Při </a:t>
            </a:r>
            <a:r>
              <a:rPr lang="cs-CZ" sz="2000" dirty="0">
                <a:solidFill>
                  <a:schemeClr val="bg1"/>
                </a:solidFill>
              </a:rPr>
              <a:t>setkání </a:t>
            </a:r>
            <a:r>
              <a:rPr lang="cs-CZ" sz="2000" dirty="0" smtClean="0">
                <a:solidFill>
                  <a:schemeClr val="bg1"/>
                </a:solidFill>
              </a:rPr>
              <a:t>lehkých iontů s těžším kondenzačním </a:t>
            </a:r>
            <a:r>
              <a:rPr lang="cs-CZ" sz="2000" dirty="0">
                <a:solidFill>
                  <a:schemeClr val="bg1"/>
                </a:solidFill>
              </a:rPr>
              <a:t>jádrem (</a:t>
            </a:r>
            <a:r>
              <a:rPr lang="cs-CZ" sz="2000" dirty="0" smtClean="0">
                <a:solidFill>
                  <a:schemeClr val="bg1"/>
                </a:solidFill>
              </a:rPr>
              <a:t>znečišťující </a:t>
            </a:r>
            <a:r>
              <a:rPr lang="cs-CZ" sz="2000" dirty="0">
                <a:solidFill>
                  <a:schemeClr val="bg1"/>
                </a:solidFill>
              </a:rPr>
              <a:t>aerosol – </a:t>
            </a:r>
            <a:r>
              <a:rPr lang="cs-CZ" sz="2000" dirty="0" smtClean="0">
                <a:solidFill>
                  <a:schemeClr val="bg1"/>
                </a:solidFill>
              </a:rPr>
              <a:t>kouř, </a:t>
            </a:r>
            <a:r>
              <a:rPr lang="cs-CZ" sz="2000" dirty="0">
                <a:solidFill>
                  <a:schemeClr val="bg1"/>
                </a:solidFill>
              </a:rPr>
              <a:t>prach, mlha</a:t>
            </a:r>
            <a:r>
              <a:rPr lang="cs-CZ" sz="2000" dirty="0" smtClean="0">
                <a:solidFill>
                  <a:schemeClr val="bg1"/>
                </a:solidFill>
              </a:rPr>
              <a:t>) vznikají těžší ionty, které rychleji zanikají</a:t>
            </a:r>
            <a:endParaRPr lang="cs-CZ" sz="2000" dirty="0">
              <a:solidFill>
                <a:schemeClr val="bg1"/>
              </a:solidFill>
            </a:endParaRPr>
          </a:p>
          <a:p>
            <a:pPr marL="0" indent="0">
              <a:buNone/>
            </a:pPr>
            <a:r>
              <a:rPr lang="cs-CZ" sz="2000" dirty="0" smtClean="0">
                <a:solidFill>
                  <a:schemeClr val="bg1"/>
                </a:solidFill>
              </a:rPr>
              <a:t> </a:t>
            </a:r>
            <a:endParaRPr lang="cs-CZ" sz="2000" dirty="0">
              <a:solidFill>
                <a:schemeClr val="bg1"/>
              </a:solidFill>
            </a:endParaRPr>
          </a:p>
        </p:txBody>
      </p:sp>
      <p:sp>
        <p:nvSpPr>
          <p:cNvPr id="12" name="Rectangle 2"/>
          <p:cNvSpPr txBox="1">
            <a:spLocks noChangeArrowheads="1"/>
          </p:cNvSpPr>
          <p:nvPr/>
        </p:nvSpPr>
        <p:spPr bwMode="auto">
          <a:xfrm>
            <a:off x="1206500" y="188640"/>
            <a:ext cx="708660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r" rtl="0" eaLnBrk="0" fontAlgn="base" hangingPunct="0">
              <a:lnSpc>
                <a:spcPct val="90000"/>
              </a:lnSpc>
              <a:spcBef>
                <a:spcPct val="0"/>
              </a:spcBef>
              <a:spcAft>
                <a:spcPct val="0"/>
              </a:spcAft>
              <a:defRPr sz="4500">
                <a:solidFill>
                  <a:schemeClr val="bg2"/>
                </a:solidFill>
                <a:latin typeface="+mj-lt"/>
                <a:ea typeface="+mj-ea"/>
                <a:cs typeface="+mj-cs"/>
              </a:defRPr>
            </a:lvl1pPr>
            <a:lvl2pPr algn="r" rtl="0" eaLnBrk="0" fontAlgn="base" hangingPunct="0">
              <a:lnSpc>
                <a:spcPct val="90000"/>
              </a:lnSpc>
              <a:spcBef>
                <a:spcPct val="0"/>
              </a:spcBef>
              <a:spcAft>
                <a:spcPct val="0"/>
              </a:spcAft>
              <a:defRPr sz="4500">
                <a:solidFill>
                  <a:schemeClr val="bg2"/>
                </a:solidFill>
                <a:latin typeface="Arial Black" pitchFamily="34" charset="0"/>
              </a:defRPr>
            </a:lvl2pPr>
            <a:lvl3pPr algn="r" rtl="0" eaLnBrk="0" fontAlgn="base" hangingPunct="0">
              <a:lnSpc>
                <a:spcPct val="90000"/>
              </a:lnSpc>
              <a:spcBef>
                <a:spcPct val="0"/>
              </a:spcBef>
              <a:spcAft>
                <a:spcPct val="0"/>
              </a:spcAft>
              <a:defRPr sz="4500">
                <a:solidFill>
                  <a:schemeClr val="bg2"/>
                </a:solidFill>
                <a:latin typeface="Arial Black" pitchFamily="34" charset="0"/>
              </a:defRPr>
            </a:lvl3pPr>
            <a:lvl4pPr algn="r" rtl="0" eaLnBrk="0" fontAlgn="base" hangingPunct="0">
              <a:lnSpc>
                <a:spcPct val="90000"/>
              </a:lnSpc>
              <a:spcBef>
                <a:spcPct val="0"/>
              </a:spcBef>
              <a:spcAft>
                <a:spcPct val="0"/>
              </a:spcAft>
              <a:defRPr sz="4500">
                <a:solidFill>
                  <a:schemeClr val="bg2"/>
                </a:solidFill>
                <a:latin typeface="Arial Black" pitchFamily="34" charset="0"/>
              </a:defRPr>
            </a:lvl4pPr>
            <a:lvl5pPr algn="r" rtl="0" eaLnBrk="0" fontAlgn="base" hangingPunct="0">
              <a:lnSpc>
                <a:spcPct val="90000"/>
              </a:lnSpc>
              <a:spcBef>
                <a:spcPct val="0"/>
              </a:spcBef>
              <a:spcAft>
                <a:spcPct val="0"/>
              </a:spcAft>
              <a:defRPr sz="4500">
                <a:solidFill>
                  <a:schemeClr val="bg2"/>
                </a:solidFill>
                <a:latin typeface="Arial Black" pitchFamily="34" charset="0"/>
              </a:defRPr>
            </a:lvl5pPr>
            <a:lvl6pPr marL="457200" algn="r" rtl="0" fontAlgn="base">
              <a:lnSpc>
                <a:spcPct val="90000"/>
              </a:lnSpc>
              <a:spcBef>
                <a:spcPct val="0"/>
              </a:spcBef>
              <a:spcAft>
                <a:spcPct val="0"/>
              </a:spcAft>
              <a:defRPr sz="4500">
                <a:solidFill>
                  <a:schemeClr val="bg2"/>
                </a:solidFill>
                <a:latin typeface="Arial Black" pitchFamily="34" charset="0"/>
              </a:defRPr>
            </a:lvl6pPr>
            <a:lvl7pPr marL="914400" algn="r" rtl="0" fontAlgn="base">
              <a:lnSpc>
                <a:spcPct val="90000"/>
              </a:lnSpc>
              <a:spcBef>
                <a:spcPct val="0"/>
              </a:spcBef>
              <a:spcAft>
                <a:spcPct val="0"/>
              </a:spcAft>
              <a:defRPr sz="4500">
                <a:solidFill>
                  <a:schemeClr val="bg2"/>
                </a:solidFill>
                <a:latin typeface="Arial Black" pitchFamily="34" charset="0"/>
              </a:defRPr>
            </a:lvl7pPr>
            <a:lvl8pPr marL="1371600" algn="r" rtl="0" fontAlgn="base">
              <a:lnSpc>
                <a:spcPct val="90000"/>
              </a:lnSpc>
              <a:spcBef>
                <a:spcPct val="0"/>
              </a:spcBef>
              <a:spcAft>
                <a:spcPct val="0"/>
              </a:spcAft>
              <a:defRPr sz="4500">
                <a:solidFill>
                  <a:schemeClr val="bg2"/>
                </a:solidFill>
                <a:latin typeface="Arial Black" pitchFamily="34" charset="0"/>
              </a:defRPr>
            </a:lvl8pPr>
            <a:lvl9pPr marL="1828800" algn="r" rtl="0" fontAlgn="base">
              <a:lnSpc>
                <a:spcPct val="90000"/>
              </a:lnSpc>
              <a:spcBef>
                <a:spcPct val="0"/>
              </a:spcBef>
              <a:spcAft>
                <a:spcPct val="0"/>
              </a:spcAft>
              <a:defRPr sz="4500">
                <a:solidFill>
                  <a:schemeClr val="bg2"/>
                </a:solidFill>
                <a:latin typeface="Arial Black" pitchFamily="34" charset="0"/>
              </a:defRPr>
            </a:lvl9pPr>
          </a:lstStyle>
          <a:p>
            <a:r>
              <a:rPr kumimoji="0" lang="cs-CZ" sz="4000" kern="0" dirty="0" smtClean="0">
                <a:solidFill>
                  <a:srgbClr val="669900"/>
                </a:solidFill>
              </a:rPr>
              <a:t>Zánik iontů</a:t>
            </a:r>
          </a:p>
        </p:txBody>
      </p:sp>
      <p:sp>
        <p:nvSpPr>
          <p:cNvPr id="14" name="Rectangle 2"/>
          <p:cNvSpPr txBox="1">
            <a:spLocks noChangeArrowheads="1"/>
          </p:cNvSpPr>
          <p:nvPr/>
        </p:nvSpPr>
        <p:spPr bwMode="auto">
          <a:xfrm>
            <a:off x="725760" y="1268760"/>
            <a:ext cx="7086600" cy="63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r" rtl="0" eaLnBrk="0" fontAlgn="base" hangingPunct="0">
              <a:lnSpc>
                <a:spcPct val="90000"/>
              </a:lnSpc>
              <a:spcBef>
                <a:spcPct val="0"/>
              </a:spcBef>
              <a:spcAft>
                <a:spcPct val="0"/>
              </a:spcAft>
              <a:defRPr sz="4500">
                <a:solidFill>
                  <a:schemeClr val="bg2"/>
                </a:solidFill>
                <a:latin typeface="+mj-lt"/>
                <a:ea typeface="+mj-ea"/>
                <a:cs typeface="+mj-cs"/>
              </a:defRPr>
            </a:lvl1pPr>
            <a:lvl2pPr algn="r" rtl="0" eaLnBrk="0" fontAlgn="base" hangingPunct="0">
              <a:lnSpc>
                <a:spcPct val="90000"/>
              </a:lnSpc>
              <a:spcBef>
                <a:spcPct val="0"/>
              </a:spcBef>
              <a:spcAft>
                <a:spcPct val="0"/>
              </a:spcAft>
              <a:defRPr sz="4500">
                <a:solidFill>
                  <a:schemeClr val="bg2"/>
                </a:solidFill>
                <a:latin typeface="Arial Black" pitchFamily="34" charset="0"/>
              </a:defRPr>
            </a:lvl2pPr>
            <a:lvl3pPr algn="r" rtl="0" eaLnBrk="0" fontAlgn="base" hangingPunct="0">
              <a:lnSpc>
                <a:spcPct val="90000"/>
              </a:lnSpc>
              <a:spcBef>
                <a:spcPct val="0"/>
              </a:spcBef>
              <a:spcAft>
                <a:spcPct val="0"/>
              </a:spcAft>
              <a:defRPr sz="4500">
                <a:solidFill>
                  <a:schemeClr val="bg2"/>
                </a:solidFill>
                <a:latin typeface="Arial Black" pitchFamily="34" charset="0"/>
              </a:defRPr>
            </a:lvl3pPr>
            <a:lvl4pPr algn="r" rtl="0" eaLnBrk="0" fontAlgn="base" hangingPunct="0">
              <a:lnSpc>
                <a:spcPct val="90000"/>
              </a:lnSpc>
              <a:spcBef>
                <a:spcPct val="0"/>
              </a:spcBef>
              <a:spcAft>
                <a:spcPct val="0"/>
              </a:spcAft>
              <a:defRPr sz="4500">
                <a:solidFill>
                  <a:schemeClr val="bg2"/>
                </a:solidFill>
                <a:latin typeface="Arial Black" pitchFamily="34" charset="0"/>
              </a:defRPr>
            </a:lvl4pPr>
            <a:lvl5pPr algn="r" rtl="0" eaLnBrk="0" fontAlgn="base" hangingPunct="0">
              <a:lnSpc>
                <a:spcPct val="90000"/>
              </a:lnSpc>
              <a:spcBef>
                <a:spcPct val="0"/>
              </a:spcBef>
              <a:spcAft>
                <a:spcPct val="0"/>
              </a:spcAft>
              <a:defRPr sz="4500">
                <a:solidFill>
                  <a:schemeClr val="bg2"/>
                </a:solidFill>
                <a:latin typeface="Arial Black" pitchFamily="34" charset="0"/>
              </a:defRPr>
            </a:lvl5pPr>
            <a:lvl6pPr marL="457200" algn="r" rtl="0" fontAlgn="base">
              <a:lnSpc>
                <a:spcPct val="90000"/>
              </a:lnSpc>
              <a:spcBef>
                <a:spcPct val="0"/>
              </a:spcBef>
              <a:spcAft>
                <a:spcPct val="0"/>
              </a:spcAft>
              <a:defRPr sz="4500">
                <a:solidFill>
                  <a:schemeClr val="bg2"/>
                </a:solidFill>
                <a:latin typeface="Arial Black" pitchFamily="34" charset="0"/>
              </a:defRPr>
            </a:lvl6pPr>
            <a:lvl7pPr marL="914400" algn="r" rtl="0" fontAlgn="base">
              <a:lnSpc>
                <a:spcPct val="90000"/>
              </a:lnSpc>
              <a:spcBef>
                <a:spcPct val="0"/>
              </a:spcBef>
              <a:spcAft>
                <a:spcPct val="0"/>
              </a:spcAft>
              <a:defRPr sz="4500">
                <a:solidFill>
                  <a:schemeClr val="bg2"/>
                </a:solidFill>
                <a:latin typeface="Arial Black" pitchFamily="34" charset="0"/>
              </a:defRPr>
            </a:lvl7pPr>
            <a:lvl8pPr marL="1371600" algn="r" rtl="0" fontAlgn="base">
              <a:lnSpc>
                <a:spcPct val="90000"/>
              </a:lnSpc>
              <a:spcBef>
                <a:spcPct val="0"/>
              </a:spcBef>
              <a:spcAft>
                <a:spcPct val="0"/>
              </a:spcAft>
              <a:defRPr sz="4500">
                <a:solidFill>
                  <a:schemeClr val="bg2"/>
                </a:solidFill>
                <a:latin typeface="Arial Black" pitchFamily="34" charset="0"/>
              </a:defRPr>
            </a:lvl8pPr>
            <a:lvl9pPr marL="1828800" algn="r" rtl="0" fontAlgn="base">
              <a:lnSpc>
                <a:spcPct val="90000"/>
              </a:lnSpc>
              <a:spcBef>
                <a:spcPct val="0"/>
              </a:spcBef>
              <a:spcAft>
                <a:spcPct val="0"/>
              </a:spcAft>
              <a:defRPr sz="4500">
                <a:solidFill>
                  <a:schemeClr val="bg2"/>
                </a:solidFill>
                <a:latin typeface="Arial Black" pitchFamily="34" charset="0"/>
              </a:defRPr>
            </a:lvl9pPr>
          </a:lstStyle>
          <a:p>
            <a:pPr algn="l"/>
            <a:r>
              <a:rPr kumimoji="0" lang="cs-CZ" sz="2400" kern="0" dirty="0" smtClean="0">
                <a:solidFill>
                  <a:srgbClr val="FF0000"/>
                </a:solidFill>
                <a:latin typeface="+mn-lt"/>
              </a:rPr>
              <a:t>Zánik iontů způsobuje:</a:t>
            </a:r>
          </a:p>
        </p:txBody>
      </p:sp>
      <p:grpSp>
        <p:nvGrpSpPr>
          <p:cNvPr id="13" name="Group 14"/>
          <p:cNvGrpSpPr>
            <a:grpSpLocks/>
          </p:cNvGrpSpPr>
          <p:nvPr/>
        </p:nvGrpSpPr>
        <p:grpSpPr bwMode="auto">
          <a:xfrm>
            <a:off x="7467600" y="4953000"/>
            <a:ext cx="1296988" cy="1519238"/>
            <a:chOff x="3912" y="862"/>
            <a:chExt cx="817" cy="957"/>
          </a:xfrm>
        </p:grpSpPr>
        <p:sp>
          <p:nvSpPr>
            <p:cNvPr id="15" name="AutoShape 15"/>
            <p:cNvSpPr>
              <a:spLocks noChangeArrowheads="1"/>
            </p:cNvSpPr>
            <p:nvPr/>
          </p:nvSpPr>
          <p:spPr bwMode="auto">
            <a:xfrm rot="13500000" flipH="1">
              <a:off x="4181" y="1539"/>
              <a:ext cx="280" cy="280"/>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6" name="Rectangle 16"/>
            <p:cNvSpPr>
              <a:spLocks noChangeArrowheads="1"/>
            </p:cNvSpPr>
            <p:nvPr/>
          </p:nvSpPr>
          <p:spPr bwMode="auto">
            <a:xfrm>
              <a:off x="4319" y="1275"/>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7" name="AutoShape 17"/>
            <p:cNvSpPr>
              <a:spLocks noChangeArrowheads="1"/>
            </p:cNvSpPr>
            <p:nvPr/>
          </p:nvSpPr>
          <p:spPr bwMode="auto">
            <a:xfrm>
              <a:off x="4325" y="862"/>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 name="AutoShape 18"/>
            <p:cNvSpPr>
              <a:spLocks noChangeArrowheads="1"/>
            </p:cNvSpPr>
            <p:nvPr/>
          </p:nvSpPr>
          <p:spPr bwMode="auto">
            <a:xfrm rot="-5400000">
              <a:off x="3913" y="867"/>
              <a:ext cx="404" cy="40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9" name="AutoShape 19"/>
            <p:cNvSpPr>
              <a:spLocks noChangeArrowheads="1"/>
            </p:cNvSpPr>
            <p:nvPr/>
          </p:nvSpPr>
          <p:spPr bwMode="auto">
            <a:xfrm rot="10800000">
              <a:off x="4322" y="1474"/>
              <a:ext cx="203" cy="20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0" name="AutoShape 20"/>
            <p:cNvSpPr>
              <a:spLocks noChangeArrowheads="1"/>
            </p:cNvSpPr>
            <p:nvPr/>
          </p:nvSpPr>
          <p:spPr bwMode="auto">
            <a:xfrm rot="10800000" flipH="1">
              <a:off x="4111" y="1275"/>
              <a:ext cx="196" cy="19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1" name="Freeform 21"/>
            <p:cNvSpPr>
              <a:spLocks/>
            </p:cNvSpPr>
            <p:nvPr/>
          </p:nvSpPr>
          <p:spPr bwMode="auto">
            <a:xfrm>
              <a:off x="4110" y="1273"/>
              <a:ext cx="211" cy="403"/>
            </a:xfrm>
            <a:custGeom>
              <a:avLst/>
              <a:gdLst>
                <a:gd name="T0" fmla="*/ 0 w 211"/>
                <a:gd name="T1" fmla="*/ 402 h 403"/>
                <a:gd name="T2" fmla="*/ 210 w 211"/>
                <a:gd name="T3" fmla="*/ 191 h 403"/>
                <a:gd name="T4" fmla="*/ 210 w 211"/>
                <a:gd name="T5" fmla="*/ 0 h 403"/>
                <a:gd name="T6" fmla="*/ 208 w 211"/>
                <a:gd name="T7" fmla="*/ 3 h 403"/>
                <a:gd name="T8" fmla="*/ 0 w 211"/>
                <a:gd name="T9" fmla="*/ 210 h 403"/>
                <a:gd name="T10" fmla="*/ 0 w 211"/>
                <a:gd name="T11" fmla="*/ 216 h 403"/>
                <a:gd name="T12" fmla="*/ 0 w 211"/>
                <a:gd name="T13" fmla="*/ 401 h 403"/>
                <a:gd name="T14" fmla="*/ 0 w 211"/>
                <a:gd name="T15" fmla="*/ 402 h 403"/>
                <a:gd name="T16" fmla="*/ 0 60000 65536"/>
                <a:gd name="T17" fmla="*/ 0 60000 65536"/>
                <a:gd name="T18" fmla="*/ 0 60000 65536"/>
                <a:gd name="T19" fmla="*/ 0 60000 65536"/>
                <a:gd name="T20" fmla="*/ 0 60000 65536"/>
                <a:gd name="T21" fmla="*/ 0 60000 65536"/>
                <a:gd name="T22" fmla="*/ 0 60000 65536"/>
                <a:gd name="T23" fmla="*/ 0 60000 65536"/>
                <a:gd name="T24" fmla="*/ 0 w 211"/>
                <a:gd name="T25" fmla="*/ 0 h 403"/>
                <a:gd name="T26" fmla="*/ 211 w 211"/>
                <a:gd name="T27" fmla="*/ 403 h 40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1" h="403">
                  <a:moveTo>
                    <a:pt x="0" y="402"/>
                  </a:moveTo>
                  <a:lnTo>
                    <a:pt x="210" y="191"/>
                  </a:lnTo>
                  <a:lnTo>
                    <a:pt x="210" y="0"/>
                  </a:lnTo>
                  <a:lnTo>
                    <a:pt x="208" y="3"/>
                  </a:lnTo>
                  <a:lnTo>
                    <a:pt x="0" y="210"/>
                  </a:lnTo>
                  <a:lnTo>
                    <a:pt x="0" y="216"/>
                  </a:lnTo>
                  <a:lnTo>
                    <a:pt x="0" y="401"/>
                  </a:lnTo>
                  <a:lnTo>
                    <a:pt x="0" y="402"/>
                  </a:lnTo>
                </a:path>
              </a:pathLst>
            </a:custGeom>
            <a:solidFill>
              <a:schemeClr val="accent1"/>
            </a:solidFill>
            <a:ln w="12700">
              <a:solidFill>
                <a:schemeClr val="accent1"/>
              </a:solidFill>
              <a:round/>
              <a:headEnd/>
              <a:tailEnd/>
            </a:ln>
          </p:spPr>
          <p:txBody>
            <a:bodyPr wrap="none" anchor="ctr"/>
            <a:lstStyle/>
            <a:p>
              <a:endParaRPr lang="cs-CZ"/>
            </a:p>
          </p:txBody>
        </p:sp>
      </p:grpSp>
    </p:spTree>
    <p:custDataLst>
      <p:tags r:id="rId1"/>
    </p:custDataLst>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0-#ppt_w/2"/>
                                          </p:val>
                                        </p:tav>
                                        <p:tav tm="100000">
                                          <p:val>
                                            <p:strVal val="#ppt_x"/>
                                          </p:val>
                                        </p:tav>
                                      </p:tavLst>
                                    </p:anim>
                                    <p:anim calcmode="lin" valueType="num">
                                      <p:cBhvr additive="base">
                                        <p:cTn id="14"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 calcmode="lin" valueType="num">
                                      <p:cBhvr additive="base">
                                        <p:cTn id="25"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additive="base">
                                        <p:cTn id="3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anim calcmode="lin" valueType="num">
                                      <p:cBhvr additive="base">
                                        <p:cTn id="49" dur="500" fill="hold"/>
                                        <p:tgtEl>
                                          <p:spTgt spid="13"/>
                                        </p:tgtEl>
                                        <p:attrNameLst>
                                          <p:attrName>ppt_x</p:attrName>
                                        </p:attrNameLst>
                                      </p:cBhvr>
                                      <p:tavLst>
                                        <p:tav tm="0">
                                          <p:val>
                                            <p:strVal val="#ppt_x"/>
                                          </p:val>
                                        </p:tav>
                                        <p:tav tm="100000">
                                          <p:val>
                                            <p:strVal val="#ppt_x"/>
                                          </p:val>
                                        </p:tav>
                                      </p:tavLst>
                                    </p:anim>
                                    <p:anim calcmode="lin" valueType="num">
                                      <p:cBhvr additive="base">
                                        <p:cTn id="5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5"/>
          <p:cNvGrpSpPr>
            <a:grpSpLocks/>
          </p:cNvGrpSpPr>
          <p:nvPr/>
        </p:nvGrpSpPr>
        <p:grpSpPr bwMode="auto">
          <a:xfrm>
            <a:off x="7308304" y="5397599"/>
            <a:ext cx="1450975" cy="1020329"/>
            <a:chOff x="631" y="2294"/>
            <a:chExt cx="914" cy="707"/>
          </a:xfrm>
        </p:grpSpPr>
        <p:sp>
          <p:nvSpPr>
            <p:cNvPr id="14" name="AutoShape 16"/>
            <p:cNvSpPr>
              <a:spLocks noChangeArrowheads="1"/>
            </p:cNvSpPr>
            <p:nvPr/>
          </p:nvSpPr>
          <p:spPr bwMode="auto">
            <a:xfrm flipH="1">
              <a:off x="776" y="2357"/>
              <a:ext cx="281" cy="281"/>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5" name="Rectangle 17"/>
            <p:cNvSpPr>
              <a:spLocks noChangeArrowheads="1"/>
            </p:cNvSpPr>
            <p:nvPr/>
          </p:nvSpPr>
          <p:spPr bwMode="auto">
            <a:xfrm>
              <a:off x="776" y="2648"/>
              <a:ext cx="203" cy="206"/>
            </a:xfrm>
            <a:prstGeom prst="rect">
              <a:avLst/>
            </a:prstGeom>
            <a:solidFill>
              <a:schemeClr val="accent1"/>
            </a:solidFill>
            <a:ln w="12700">
              <a:solidFill>
                <a:schemeClr val="accent1"/>
              </a:solidFill>
              <a:miter lim="800000"/>
              <a:headEnd/>
              <a:tailEnd/>
            </a:ln>
          </p:spPr>
          <p:txBody>
            <a:bodyPr wrap="none" anchor="ctr"/>
            <a:lstStyle/>
            <a:p>
              <a:endParaRPr lang="cs-CZ"/>
            </a:p>
          </p:txBody>
        </p:sp>
        <p:sp>
          <p:nvSpPr>
            <p:cNvPr id="16" name="AutoShape 18"/>
            <p:cNvSpPr>
              <a:spLocks noChangeArrowheads="1"/>
            </p:cNvSpPr>
            <p:nvPr/>
          </p:nvSpPr>
          <p:spPr bwMode="auto">
            <a:xfrm rot="-8100000">
              <a:off x="860" y="2380"/>
              <a:ext cx="404" cy="40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7" name="AutoShape 19"/>
            <p:cNvSpPr>
              <a:spLocks noChangeArrowheads="1"/>
            </p:cNvSpPr>
            <p:nvPr/>
          </p:nvSpPr>
          <p:spPr bwMode="auto">
            <a:xfrm rot="-5400000">
              <a:off x="932" y="2590"/>
              <a:ext cx="410" cy="408"/>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8" name="AutoShape 20"/>
            <p:cNvSpPr>
              <a:spLocks noChangeArrowheads="1"/>
            </p:cNvSpPr>
            <p:nvPr/>
          </p:nvSpPr>
          <p:spPr bwMode="auto">
            <a:xfrm rot="10800000">
              <a:off x="1065" y="2294"/>
              <a:ext cx="193" cy="194"/>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19" name="AutoShape 21"/>
            <p:cNvSpPr>
              <a:spLocks noChangeArrowheads="1"/>
            </p:cNvSpPr>
            <p:nvPr/>
          </p:nvSpPr>
          <p:spPr bwMode="auto">
            <a:xfrm rot="5400000" flipH="1">
              <a:off x="1348" y="2586"/>
              <a:ext cx="198" cy="196"/>
            </a:xfrm>
            <a:prstGeom prst="rtTriangle">
              <a:avLst/>
            </a:prstGeom>
            <a:solidFill>
              <a:schemeClr val="accent1"/>
            </a:solidFill>
            <a:ln w="12700">
              <a:solidFill>
                <a:schemeClr val="accent1"/>
              </a:solidFill>
              <a:miter lim="800000"/>
              <a:headEnd/>
              <a:tailEnd/>
            </a:ln>
          </p:spPr>
          <p:txBody>
            <a:bodyPr wrap="none" anchor="ctr"/>
            <a:lstStyle/>
            <a:p>
              <a:endParaRPr lang="cs-CZ"/>
            </a:p>
          </p:txBody>
        </p:sp>
        <p:sp>
          <p:nvSpPr>
            <p:cNvPr id="20" name="Freeform 22"/>
            <p:cNvSpPr>
              <a:spLocks/>
            </p:cNvSpPr>
            <p:nvPr/>
          </p:nvSpPr>
          <p:spPr bwMode="auto">
            <a:xfrm>
              <a:off x="631" y="2864"/>
              <a:ext cx="433" cy="137"/>
            </a:xfrm>
            <a:custGeom>
              <a:avLst/>
              <a:gdLst>
                <a:gd name="T0" fmla="*/ 0 w 433"/>
                <a:gd name="T1" fmla="*/ 136 h 137"/>
                <a:gd name="T2" fmla="*/ 297 w 433"/>
                <a:gd name="T3" fmla="*/ 135 h 137"/>
                <a:gd name="T4" fmla="*/ 432 w 433"/>
                <a:gd name="T5" fmla="*/ 0 h 137"/>
                <a:gd name="T6" fmla="*/ 429 w 433"/>
                <a:gd name="T7" fmla="*/ 1 h 137"/>
                <a:gd name="T8" fmla="*/ 135 w 433"/>
                <a:gd name="T9" fmla="*/ 0 h 137"/>
                <a:gd name="T10" fmla="*/ 131 w 433"/>
                <a:gd name="T11" fmla="*/ 4 h 137"/>
                <a:gd name="T12" fmla="*/ 0 w 433"/>
                <a:gd name="T13" fmla="*/ 135 h 137"/>
                <a:gd name="T14" fmla="*/ 0 w 433"/>
                <a:gd name="T15" fmla="*/ 136 h 137"/>
                <a:gd name="T16" fmla="*/ 0 60000 65536"/>
                <a:gd name="T17" fmla="*/ 0 60000 65536"/>
                <a:gd name="T18" fmla="*/ 0 60000 65536"/>
                <a:gd name="T19" fmla="*/ 0 60000 65536"/>
                <a:gd name="T20" fmla="*/ 0 60000 65536"/>
                <a:gd name="T21" fmla="*/ 0 60000 65536"/>
                <a:gd name="T22" fmla="*/ 0 60000 65536"/>
                <a:gd name="T23" fmla="*/ 0 60000 65536"/>
                <a:gd name="T24" fmla="*/ 0 w 433"/>
                <a:gd name="T25" fmla="*/ 0 h 137"/>
                <a:gd name="T26" fmla="*/ 433 w 433"/>
                <a:gd name="T27" fmla="*/ 137 h 13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33" h="137">
                  <a:moveTo>
                    <a:pt x="0" y="136"/>
                  </a:moveTo>
                  <a:lnTo>
                    <a:pt x="297" y="135"/>
                  </a:lnTo>
                  <a:lnTo>
                    <a:pt x="432" y="0"/>
                  </a:lnTo>
                  <a:lnTo>
                    <a:pt x="429" y="1"/>
                  </a:lnTo>
                  <a:lnTo>
                    <a:pt x="135" y="0"/>
                  </a:lnTo>
                  <a:lnTo>
                    <a:pt x="131" y="4"/>
                  </a:lnTo>
                  <a:lnTo>
                    <a:pt x="0" y="135"/>
                  </a:lnTo>
                  <a:lnTo>
                    <a:pt x="0" y="136"/>
                  </a:lnTo>
                </a:path>
              </a:pathLst>
            </a:custGeom>
            <a:solidFill>
              <a:schemeClr val="accent1"/>
            </a:solidFill>
            <a:ln w="12700">
              <a:solidFill>
                <a:schemeClr val="accent1"/>
              </a:solidFill>
              <a:round/>
              <a:headEnd/>
              <a:tailEnd/>
            </a:ln>
          </p:spPr>
          <p:txBody>
            <a:bodyPr wrap="none" anchor="ctr"/>
            <a:lstStyle/>
            <a:p>
              <a:endParaRPr lang="cs-CZ"/>
            </a:p>
          </p:txBody>
        </p:sp>
      </p:grpSp>
      <p:sp>
        <p:nvSpPr>
          <p:cNvPr id="2" name="Nadpis 1"/>
          <p:cNvSpPr>
            <a:spLocks noGrp="1"/>
          </p:cNvSpPr>
          <p:nvPr>
            <p:ph type="title"/>
          </p:nvPr>
        </p:nvSpPr>
        <p:spPr>
          <a:xfrm>
            <a:off x="1206500" y="476672"/>
            <a:ext cx="7086600" cy="1276350"/>
          </a:xfrm>
        </p:spPr>
        <p:txBody>
          <a:bodyPr/>
          <a:lstStyle/>
          <a:p>
            <a:r>
              <a:rPr lang="cs-CZ" sz="4000" dirty="0" smtClean="0">
                <a:solidFill>
                  <a:srgbClr val="669900"/>
                </a:solidFill>
              </a:rPr>
              <a:t>Ionizace v různých prostředích</a:t>
            </a:r>
          </a:p>
        </p:txBody>
      </p:sp>
      <p:sp>
        <p:nvSpPr>
          <p:cNvPr id="4" name="Zástupný symbol pro obsah 3"/>
          <p:cNvSpPr>
            <a:spLocks noGrp="1"/>
          </p:cNvSpPr>
          <p:nvPr>
            <p:ph idx="1"/>
          </p:nvPr>
        </p:nvSpPr>
        <p:spPr>
          <a:xfrm>
            <a:off x="778073" y="1700808"/>
            <a:ext cx="7826375" cy="769441"/>
          </a:xfrm>
        </p:spPr>
        <p:txBody>
          <a:bodyPr/>
          <a:lstStyle/>
          <a:p>
            <a:pPr marL="0" indent="0">
              <a:buNone/>
            </a:pPr>
            <a:r>
              <a:rPr lang="cs-CZ" sz="2000" dirty="0" smtClean="0">
                <a:solidFill>
                  <a:schemeClr val="bg1"/>
                </a:solidFill>
              </a:rPr>
              <a:t>Průměrný počet </a:t>
            </a:r>
            <a:r>
              <a:rPr lang="cs-CZ" sz="2000" dirty="0">
                <a:solidFill>
                  <a:schemeClr val="bg1"/>
                </a:solidFill>
              </a:rPr>
              <a:t>lehkých negativních iontů v různých prostředích </a:t>
            </a:r>
            <a:r>
              <a:rPr lang="cs-CZ" sz="2000" dirty="0" smtClean="0">
                <a:solidFill>
                  <a:schemeClr val="bg1"/>
                </a:solidFill>
              </a:rPr>
              <a:t/>
            </a:r>
            <a:br>
              <a:rPr lang="cs-CZ" sz="2000" dirty="0" smtClean="0">
                <a:solidFill>
                  <a:schemeClr val="bg1"/>
                </a:solidFill>
              </a:rPr>
            </a:br>
            <a:r>
              <a:rPr lang="cs-CZ" sz="2000" dirty="0" smtClean="0">
                <a:solidFill>
                  <a:schemeClr val="bg1"/>
                </a:solidFill>
              </a:rPr>
              <a:t>je </a:t>
            </a:r>
            <a:r>
              <a:rPr lang="cs-CZ" sz="2000" dirty="0">
                <a:solidFill>
                  <a:schemeClr val="bg1"/>
                </a:solidFill>
              </a:rPr>
              <a:t>uveden v </a:t>
            </a:r>
            <a:r>
              <a:rPr lang="cs-CZ" sz="2000" dirty="0" smtClean="0">
                <a:solidFill>
                  <a:schemeClr val="bg1"/>
                </a:solidFill>
              </a:rPr>
              <a:t>tabulce:</a:t>
            </a:r>
          </a:p>
          <a:p>
            <a:pPr marL="0" indent="0">
              <a:buNone/>
            </a:pPr>
            <a:endParaRPr lang="cs-CZ" sz="2000" dirty="0">
              <a:solidFill>
                <a:schemeClr val="bg1"/>
              </a:solidFill>
            </a:endParaRPr>
          </a:p>
        </p:txBody>
      </p:sp>
      <p:graphicFrame>
        <p:nvGraphicFramePr>
          <p:cNvPr id="7" name="Tabulka 6"/>
          <p:cNvGraphicFramePr>
            <a:graphicFrameLocks noGrp="1"/>
          </p:cNvGraphicFramePr>
          <p:nvPr>
            <p:extLst>
              <p:ext uri="{D42A27DB-BD31-4B8C-83A1-F6EECF244321}">
                <p14:modId xmlns:p14="http://schemas.microsoft.com/office/powerpoint/2010/main" val="1255286252"/>
              </p:ext>
            </p:extLst>
          </p:nvPr>
        </p:nvGraphicFramePr>
        <p:xfrm>
          <a:off x="810144" y="2591538"/>
          <a:ext cx="7452000" cy="3460640"/>
        </p:xfrm>
        <a:graphic>
          <a:graphicData uri="http://schemas.openxmlformats.org/drawingml/2006/table">
            <a:tbl>
              <a:tblPr firstRow="1">
                <a:tableStyleId>{073A0DAA-6AF3-43AB-8588-CEC1D06C72B9}</a:tableStyleId>
              </a:tblPr>
              <a:tblGrid>
                <a:gridCol w="3726000"/>
                <a:gridCol w="3726000"/>
              </a:tblGrid>
              <a:tr h="364000">
                <a:tc>
                  <a:txBody>
                    <a:bodyPr/>
                    <a:lstStyle/>
                    <a:p>
                      <a:pPr algn="ctr">
                        <a:spcAft>
                          <a:spcPts val="0"/>
                        </a:spcAft>
                      </a:pPr>
                      <a:r>
                        <a:rPr lang="cs-CZ" sz="1800" b="1" dirty="0">
                          <a:ln>
                            <a:noFill/>
                          </a:ln>
                          <a:solidFill>
                            <a:schemeClr val="bg1"/>
                          </a:solidFill>
                          <a:effectLst/>
                        </a:rPr>
                        <a:t>Prostředí</a:t>
                      </a:r>
                      <a:endParaRPr lang="cs-CZ" sz="1800" b="1" dirty="0">
                        <a:ln>
                          <a:noFill/>
                        </a:ln>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c>
                  <a:txBody>
                    <a:bodyPr/>
                    <a:lstStyle/>
                    <a:p>
                      <a:pPr algn="ctr">
                        <a:spcAft>
                          <a:spcPts val="0"/>
                        </a:spcAft>
                      </a:pPr>
                      <a:r>
                        <a:rPr lang="cs-CZ" sz="1800" b="1" dirty="0">
                          <a:ln>
                            <a:noFill/>
                          </a:ln>
                          <a:solidFill>
                            <a:schemeClr val="bg1"/>
                          </a:solidFill>
                          <a:effectLst/>
                        </a:rPr>
                        <a:t>Počet lehkých negativních iontů </a:t>
                      </a:r>
                      <a:r>
                        <a:rPr lang="cs-CZ" sz="1800" b="1" dirty="0" smtClean="0">
                          <a:ln>
                            <a:noFill/>
                          </a:ln>
                          <a:solidFill>
                            <a:schemeClr val="bg1"/>
                          </a:solidFill>
                          <a:effectLst/>
                        </a:rPr>
                        <a:t/>
                      </a:r>
                      <a:br>
                        <a:rPr lang="cs-CZ" sz="1800" b="1" dirty="0" smtClean="0">
                          <a:ln>
                            <a:noFill/>
                          </a:ln>
                          <a:solidFill>
                            <a:schemeClr val="bg1"/>
                          </a:solidFill>
                          <a:effectLst/>
                        </a:rPr>
                      </a:br>
                      <a:r>
                        <a:rPr lang="cs-CZ" sz="1800" b="1" dirty="0" smtClean="0">
                          <a:ln>
                            <a:noFill/>
                          </a:ln>
                          <a:solidFill>
                            <a:schemeClr val="bg1"/>
                          </a:solidFill>
                          <a:effectLst/>
                        </a:rPr>
                        <a:t>v </a:t>
                      </a:r>
                      <a:r>
                        <a:rPr lang="cs-CZ" sz="1800" b="1" dirty="0">
                          <a:ln>
                            <a:noFill/>
                          </a:ln>
                          <a:solidFill>
                            <a:schemeClr val="bg1"/>
                          </a:solidFill>
                          <a:effectLst/>
                        </a:rPr>
                        <a:t>cm</a:t>
                      </a:r>
                      <a:r>
                        <a:rPr lang="cs-CZ" sz="1800" b="1" baseline="30000" dirty="0">
                          <a:ln>
                            <a:noFill/>
                          </a:ln>
                          <a:solidFill>
                            <a:schemeClr val="bg1"/>
                          </a:solidFill>
                          <a:effectLst/>
                        </a:rPr>
                        <a:t>3</a:t>
                      </a:r>
                      <a:endParaRPr lang="cs-CZ" sz="1800" b="1" dirty="0">
                        <a:ln>
                          <a:noFill/>
                        </a:ln>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4"/>
                    </a:solidFill>
                  </a:tcPr>
                </a:tc>
              </a:tr>
              <a:tr h="364000">
                <a:tc>
                  <a:txBody>
                    <a:bodyPr/>
                    <a:lstStyle/>
                    <a:p>
                      <a:pPr algn="just">
                        <a:spcAft>
                          <a:spcPts val="0"/>
                        </a:spcAft>
                      </a:pPr>
                      <a:r>
                        <a:rPr lang="cs-CZ" sz="1800" b="1" dirty="0">
                          <a:ln>
                            <a:noFill/>
                          </a:ln>
                          <a:solidFill>
                            <a:schemeClr val="bg1"/>
                          </a:solidFill>
                          <a:effectLst/>
                        </a:rPr>
                        <a:t>místnosti městských bytů</a:t>
                      </a:r>
                      <a:endParaRPr lang="cs-CZ" sz="1800" b="1" dirty="0">
                        <a:ln>
                          <a:noFill/>
                        </a:ln>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cs-CZ" sz="1800" b="1" dirty="0">
                          <a:ln>
                            <a:noFill/>
                          </a:ln>
                          <a:solidFill>
                            <a:schemeClr val="bg1"/>
                          </a:solidFill>
                          <a:effectLst/>
                        </a:rPr>
                        <a:t>50 – 100</a:t>
                      </a:r>
                      <a:endParaRPr lang="cs-CZ" sz="1800" b="1" dirty="0">
                        <a:ln>
                          <a:noFill/>
                        </a:ln>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64000">
                <a:tc>
                  <a:txBody>
                    <a:bodyPr/>
                    <a:lstStyle/>
                    <a:p>
                      <a:pPr algn="just">
                        <a:spcAft>
                          <a:spcPts val="0"/>
                        </a:spcAft>
                      </a:pPr>
                      <a:r>
                        <a:rPr lang="cs-CZ" sz="1800" b="1" dirty="0">
                          <a:ln>
                            <a:noFill/>
                          </a:ln>
                          <a:solidFill>
                            <a:schemeClr val="bg1"/>
                          </a:solidFill>
                          <a:effectLst/>
                        </a:rPr>
                        <a:t>městské ulice</a:t>
                      </a:r>
                      <a:endParaRPr lang="cs-CZ" sz="1800" b="1" dirty="0">
                        <a:ln>
                          <a:noFill/>
                        </a:ln>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cs-CZ" sz="1800" b="1" dirty="0">
                          <a:ln>
                            <a:noFill/>
                          </a:ln>
                          <a:solidFill>
                            <a:schemeClr val="bg1"/>
                          </a:solidFill>
                          <a:effectLst/>
                        </a:rPr>
                        <a:t>100 -500</a:t>
                      </a:r>
                      <a:endParaRPr lang="cs-CZ" sz="1800" b="1" dirty="0">
                        <a:ln>
                          <a:noFill/>
                        </a:ln>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64000">
                <a:tc>
                  <a:txBody>
                    <a:bodyPr/>
                    <a:lstStyle/>
                    <a:p>
                      <a:pPr algn="just">
                        <a:spcAft>
                          <a:spcPts val="0"/>
                        </a:spcAft>
                      </a:pPr>
                      <a:r>
                        <a:rPr lang="cs-CZ" sz="1800" b="1" dirty="0">
                          <a:ln>
                            <a:noFill/>
                          </a:ln>
                          <a:solidFill>
                            <a:schemeClr val="bg1"/>
                          </a:solidFill>
                          <a:effectLst/>
                        </a:rPr>
                        <a:t>klimatizované místnosti</a:t>
                      </a:r>
                      <a:endParaRPr lang="cs-CZ" sz="1800" b="1" dirty="0">
                        <a:ln>
                          <a:noFill/>
                        </a:ln>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cs-CZ" sz="1800" b="1" dirty="0">
                          <a:ln>
                            <a:noFill/>
                          </a:ln>
                          <a:solidFill>
                            <a:schemeClr val="bg1"/>
                          </a:solidFill>
                          <a:effectLst/>
                        </a:rPr>
                        <a:t>0-80</a:t>
                      </a:r>
                      <a:endParaRPr lang="cs-CZ" sz="1800" b="1" dirty="0">
                        <a:ln>
                          <a:noFill/>
                        </a:ln>
                        <a:solidFill>
                          <a:schemeClr val="bg1"/>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64000">
                <a:tc>
                  <a:txBody>
                    <a:bodyPr/>
                    <a:lstStyle/>
                    <a:p>
                      <a:pPr algn="just">
                        <a:spcAft>
                          <a:spcPts val="0"/>
                        </a:spcAft>
                      </a:pPr>
                      <a:r>
                        <a:rPr lang="cs-CZ" sz="1800" b="1" dirty="0">
                          <a:ln>
                            <a:noFill/>
                          </a:ln>
                          <a:solidFill>
                            <a:srgbClr val="FF0000"/>
                          </a:solidFill>
                          <a:effectLst/>
                        </a:rPr>
                        <a:t>moře a les</a:t>
                      </a:r>
                      <a:endParaRPr lang="cs-CZ" sz="1800" b="1" dirty="0">
                        <a:ln>
                          <a:noFill/>
                        </a:ln>
                        <a:solidFill>
                          <a:srgbClr val="FF0000"/>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cs-CZ" sz="1800" b="1" dirty="0">
                          <a:ln>
                            <a:noFill/>
                          </a:ln>
                          <a:solidFill>
                            <a:srgbClr val="FF0000"/>
                          </a:solidFill>
                          <a:effectLst/>
                        </a:rPr>
                        <a:t>1000-5000</a:t>
                      </a:r>
                      <a:endParaRPr lang="cs-CZ" sz="1800" b="1" dirty="0">
                        <a:ln>
                          <a:noFill/>
                        </a:ln>
                        <a:solidFill>
                          <a:srgbClr val="FF0000"/>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64000">
                <a:tc>
                  <a:txBody>
                    <a:bodyPr/>
                    <a:lstStyle/>
                    <a:p>
                      <a:pPr algn="just">
                        <a:spcAft>
                          <a:spcPts val="0"/>
                        </a:spcAft>
                      </a:pPr>
                      <a:r>
                        <a:rPr lang="cs-CZ" sz="1800" b="1" dirty="0" smtClean="0">
                          <a:ln>
                            <a:noFill/>
                          </a:ln>
                          <a:solidFill>
                            <a:srgbClr val="FF0000"/>
                          </a:solidFill>
                          <a:effectLst/>
                        </a:rPr>
                        <a:t>hory</a:t>
                      </a:r>
                      <a:endParaRPr lang="cs-CZ" sz="1800" b="1" dirty="0">
                        <a:ln>
                          <a:noFill/>
                        </a:ln>
                        <a:solidFill>
                          <a:srgbClr val="FF0000"/>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cs-CZ" sz="1800" b="1" dirty="0">
                          <a:ln>
                            <a:noFill/>
                          </a:ln>
                          <a:solidFill>
                            <a:srgbClr val="FF0000"/>
                          </a:solidFill>
                          <a:effectLst/>
                        </a:rPr>
                        <a:t>5000-10000</a:t>
                      </a:r>
                      <a:endParaRPr lang="cs-CZ" sz="1800" b="1" dirty="0">
                        <a:ln>
                          <a:noFill/>
                        </a:ln>
                        <a:solidFill>
                          <a:srgbClr val="FF0000"/>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64000">
                <a:tc>
                  <a:txBody>
                    <a:bodyPr/>
                    <a:lstStyle/>
                    <a:p>
                      <a:pPr algn="just">
                        <a:spcAft>
                          <a:spcPts val="0"/>
                        </a:spcAft>
                      </a:pPr>
                      <a:r>
                        <a:rPr lang="cs-CZ" sz="1800" b="1" dirty="0">
                          <a:ln>
                            <a:noFill/>
                          </a:ln>
                          <a:solidFill>
                            <a:srgbClr val="FF0000"/>
                          </a:solidFill>
                          <a:effectLst/>
                        </a:rPr>
                        <a:t>jeskynní prostory</a:t>
                      </a:r>
                      <a:endParaRPr lang="cs-CZ" sz="1800" b="1" dirty="0">
                        <a:ln>
                          <a:noFill/>
                        </a:ln>
                        <a:solidFill>
                          <a:srgbClr val="FF0000"/>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cs-CZ" sz="1800" b="1" dirty="0">
                          <a:ln>
                            <a:noFill/>
                          </a:ln>
                          <a:solidFill>
                            <a:srgbClr val="FF0000"/>
                          </a:solidFill>
                          <a:effectLst/>
                        </a:rPr>
                        <a:t>5000-30000</a:t>
                      </a:r>
                      <a:endParaRPr lang="cs-CZ" sz="1800" b="1" dirty="0">
                        <a:ln>
                          <a:noFill/>
                        </a:ln>
                        <a:solidFill>
                          <a:srgbClr val="FF0000"/>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64000">
                <a:tc>
                  <a:txBody>
                    <a:bodyPr/>
                    <a:lstStyle/>
                    <a:p>
                      <a:pPr algn="just">
                        <a:spcAft>
                          <a:spcPts val="0"/>
                        </a:spcAft>
                      </a:pPr>
                      <a:r>
                        <a:rPr lang="cs-CZ" sz="1800" b="1" dirty="0" smtClean="0">
                          <a:ln>
                            <a:noFill/>
                          </a:ln>
                          <a:solidFill>
                            <a:srgbClr val="FF0000"/>
                          </a:solidFill>
                          <a:effectLst/>
                        </a:rPr>
                        <a:t>vodopády</a:t>
                      </a:r>
                      <a:endParaRPr lang="cs-CZ" sz="1800" b="1" dirty="0">
                        <a:ln>
                          <a:noFill/>
                        </a:ln>
                        <a:solidFill>
                          <a:srgbClr val="FF0000"/>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cs-CZ" sz="1800" b="1" dirty="0">
                          <a:ln>
                            <a:noFill/>
                          </a:ln>
                          <a:solidFill>
                            <a:srgbClr val="FF0000"/>
                          </a:solidFill>
                          <a:effectLst/>
                        </a:rPr>
                        <a:t>10000-50000</a:t>
                      </a:r>
                      <a:endParaRPr lang="cs-CZ" sz="1800" b="1" dirty="0">
                        <a:ln>
                          <a:noFill/>
                        </a:ln>
                        <a:solidFill>
                          <a:srgbClr val="FF0000"/>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r h="364000">
                <a:tc>
                  <a:txBody>
                    <a:bodyPr/>
                    <a:lstStyle/>
                    <a:p>
                      <a:pPr algn="just">
                        <a:spcAft>
                          <a:spcPts val="0"/>
                        </a:spcAft>
                      </a:pPr>
                      <a:r>
                        <a:rPr lang="cs-CZ" sz="1800" b="1" dirty="0">
                          <a:ln>
                            <a:noFill/>
                          </a:ln>
                          <a:solidFill>
                            <a:srgbClr val="FF0000"/>
                          </a:solidFill>
                          <a:effectLst/>
                        </a:rPr>
                        <a:t>ovzduší po bouřce</a:t>
                      </a:r>
                      <a:endParaRPr lang="cs-CZ" sz="1800" b="1" dirty="0">
                        <a:ln>
                          <a:noFill/>
                        </a:ln>
                        <a:solidFill>
                          <a:srgbClr val="FF0000"/>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cs-CZ" sz="1800" b="1" dirty="0">
                          <a:ln>
                            <a:noFill/>
                          </a:ln>
                          <a:solidFill>
                            <a:srgbClr val="FF0000"/>
                          </a:solidFill>
                          <a:effectLst/>
                        </a:rPr>
                        <a:t>50000 a více</a:t>
                      </a:r>
                      <a:endParaRPr lang="cs-CZ" sz="1800" b="1" dirty="0">
                        <a:ln>
                          <a:noFill/>
                        </a:ln>
                        <a:solidFill>
                          <a:srgbClr val="FF0000"/>
                        </a:solidFill>
                        <a:effectLst/>
                        <a:latin typeface="Times New Roman"/>
                        <a:ea typeface="Times New Roman"/>
                        <a:cs typeface="Times New Roman"/>
                      </a:endParaRPr>
                    </a:p>
                  </a:txBody>
                  <a:tcPr marL="68580" marR="6858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1000"/>
                                        <p:tgtEl>
                                          <p:spTgt spid="4">
                                            <p:txEl>
                                              <p:pRg st="0" end="0"/>
                                            </p:txEl>
                                          </p:spTgt>
                                        </p:tgtEl>
                                      </p:cBhvr>
                                    </p:animEffect>
                                    <p:anim calcmode="lin" valueType="num">
                                      <p:cBhvr>
                                        <p:cTn id="14"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1000" fill="hold"/>
                                        <p:tgtEl>
                                          <p:spTgt spid="7"/>
                                        </p:tgtEl>
                                        <p:attrNameLst>
                                          <p:attrName>ppt_w</p:attrName>
                                        </p:attrNameLst>
                                      </p:cBhvr>
                                      <p:tavLst>
                                        <p:tav tm="0">
                                          <p:val>
                                            <p:fltVal val="0"/>
                                          </p:val>
                                        </p:tav>
                                        <p:tav tm="100000">
                                          <p:val>
                                            <p:strVal val="#ppt_w"/>
                                          </p:val>
                                        </p:tav>
                                      </p:tavLst>
                                    </p:anim>
                                    <p:anim calcmode="lin" valueType="num">
                                      <p:cBhvr>
                                        <p:cTn id="21" dur="1000" fill="hold"/>
                                        <p:tgtEl>
                                          <p:spTgt spid="7"/>
                                        </p:tgtEl>
                                        <p:attrNameLst>
                                          <p:attrName>ppt_h</p:attrName>
                                        </p:attrNameLst>
                                      </p:cBhvr>
                                      <p:tavLst>
                                        <p:tav tm="0">
                                          <p:val>
                                            <p:fltVal val="0"/>
                                          </p:val>
                                        </p:tav>
                                        <p:tav tm="100000">
                                          <p:val>
                                            <p:strVal val="#ppt_h"/>
                                          </p:val>
                                        </p:tav>
                                      </p:tavLst>
                                    </p:anim>
                                    <p:anim calcmode="lin" valueType="num">
                                      <p:cBhvr>
                                        <p:cTn id="22" dur="1000" fill="hold"/>
                                        <p:tgtEl>
                                          <p:spTgt spid="7"/>
                                        </p:tgtEl>
                                        <p:attrNameLst>
                                          <p:attrName>style.rotation</p:attrName>
                                        </p:attrNameLst>
                                      </p:cBhvr>
                                      <p:tavLst>
                                        <p:tav tm="0">
                                          <p:val>
                                            <p:fltVal val="90"/>
                                          </p:val>
                                        </p:tav>
                                        <p:tav tm="100000">
                                          <p:val>
                                            <p:fltVal val="0"/>
                                          </p:val>
                                        </p:tav>
                                      </p:tavLst>
                                    </p:anim>
                                    <p:animEffect transition="in" filter="fade">
                                      <p:cBhvr>
                                        <p:cTn id="23" dur="10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0-#ppt_w/2"/>
                                          </p:val>
                                        </p:tav>
                                        <p:tav tm="100000">
                                          <p:val>
                                            <p:strVal val="#ppt_x"/>
                                          </p:val>
                                        </p:tav>
                                      </p:tavLst>
                                    </p:anim>
                                    <p:anim calcmode="lin" valueType="num">
                                      <p:cBhvr additive="base">
                                        <p:cTn id="29"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9|1|0.7|0.7"/>
</p:tagLst>
</file>

<file path=ppt/tags/tag10.xml><?xml version="1.0" encoding="utf-8"?>
<p:tagLst xmlns:a="http://schemas.openxmlformats.org/drawingml/2006/main" xmlns:r="http://schemas.openxmlformats.org/officeDocument/2006/relationships" xmlns:p="http://schemas.openxmlformats.org/presentationml/2006/main">
  <p:tag name="TIMING" val="|0.8|0.9|0.9|0.8|0.7|0.7|0.8|0.7"/>
</p:tagLst>
</file>

<file path=ppt/tags/tag11.xml><?xml version="1.0" encoding="utf-8"?>
<p:tagLst xmlns:a="http://schemas.openxmlformats.org/drawingml/2006/main" xmlns:r="http://schemas.openxmlformats.org/officeDocument/2006/relationships" xmlns:p="http://schemas.openxmlformats.org/presentationml/2006/main">
  <p:tag name="TIMING" val="|0.9|1|0.9|1.4|0.9|1.9|1.2"/>
</p:tagLst>
</file>

<file path=ppt/tags/tag12.xml><?xml version="1.0" encoding="utf-8"?>
<p:tagLst xmlns:a="http://schemas.openxmlformats.org/drawingml/2006/main" xmlns:r="http://schemas.openxmlformats.org/officeDocument/2006/relationships" xmlns:p="http://schemas.openxmlformats.org/presentationml/2006/main">
  <p:tag name="TIMING" val="|0.9|0.9|1|1.5|1.9"/>
</p:tagLst>
</file>

<file path=ppt/tags/tag13.xml><?xml version="1.0" encoding="utf-8"?>
<p:tagLst xmlns:a="http://schemas.openxmlformats.org/drawingml/2006/main" xmlns:r="http://schemas.openxmlformats.org/officeDocument/2006/relationships" xmlns:p="http://schemas.openxmlformats.org/presentationml/2006/main">
  <p:tag name="TIMING" val="|0.9|0.9|1|1.5|1.9"/>
</p:tagLst>
</file>

<file path=ppt/tags/tag14.xml><?xml version="1.0" encoding="utf-8"?>
<p:tagLst xmlns:a="http://schemas.openxmlformats.org/drawingml/2006/main" xmlns:r="http://schemas.openxmlformats.org/officeDocument/2006/relationships" xmlns:p="http://schemas.openxmlformats.org/presentationml/2006/main">
  <p:tag name="TIMING" val="|0.9|0.9|1|1.5|1.9"/>
</p:tagLst>
</file>

<file path=ppt/tags/tag15.xml><?xml version="1.0" encoding="utf-8"?>
<p:tagLst xmlns:a="http://schemas.openxmlformats.org/drawingml/2006/main" xmlns:r="http://schemas.openxmlformats.org/officeDocument/2006/relationships" xmlns:p="http://schemas.openxmlformats.org/presentationml/2006/main">
  <p:tag name="TIMING" val="|0.9|0.9|1|1.5|1.9"/>
</p:tagLst>
</file>

<file path=ppt/tags/tag16.xml><?xml version="1.0" encoding="utf-8"?>
<p:tagLst xmlns:a="http://schemas.openxmlformats.org/drawingml/2006/main" xmlns:r="http://schemas.openxmlformats.org/officeDocument/2006/relationships" xmlns:p="http://schemas.openxmlformats.org/presentationml/2006/main">
  <p:tag name="TIMING" val="|0.9|0.9|1|1.5|1.9"/>
</p:tagLst>
</file>

<file path=ppt/tags/tag17.xml><?xml version="1.0" encoding="utf-8"?>
<p:tagLst xmlns:a="http://schemas.openxmlformats.org/drawingml/2006/main" xmlns:r="http://schemas.openxmlformats.org/officeDocument/2006/relationships" xmlns:p="http://schemas.openxmlformats.org/presentationml/2006/main">
  <p:tag name="TIMING" val="|0.6|0.9|0.9|0.8|0.8|0.9|0.9|0.9|0.8|0.8|0.9"/>
</p:tagLst>
</file>

<file path=ppt/tags/tag18.xml><?xml version="1.0" encoding="utf-8"?>
<p:tagLst xmlns:a="http://schemas.openxmlformats.org/drawingml/2006/main" xmlns:r="http://schemas.openxmlformats.org/officeDocument/2006/relationships" xmlns:p="http://schemas.openxmlformats.org/presentationml/2006/main">
  <p:tag name="TIMING" val="|0.9|0.8|0.9|2.4|1.1|1|0.8|0.9|1|0.8|0.8|0.9|1|1|1.6"/>
</p:tagLst>
</file>

<file path=ppt/tags/tag19.xml><?xml version="1.0" encoding="utf-8"?>
<p:tagLst xmlns:a="http://schemas.openxmlformats.org/drawingml/2006/main" xmlns:r="http://schemas.openxmlformats.org/officeDocument/2006/relationships" xmlns:p="http://schemas.openxmlformats.org/presentationml/2006/main">
  <p:tag name="TIMING" val="|1.4|2.6|1.2|1.8|1.7|1.1|0.9|1|1.4|1|0.9|0.9|1"/>
</p:tagLst>
</file>

<file path=ppt/tags/tag2.xml><?xml version="1.0" encoding="utf-8"?>
<p:tagLst xmlns:a="http://schemas.openxmlformats.org/drawingml/2006/main" xmlns:r="http://schemas.openxmlformats.org/officeDocument/2006/relationships" xmlns:p="http://schemas.openxmlformats.org/presentationml/2006/main">
  <p:tag name="TIMING" val="|0.8|0.7|0.8|0.7|0.8|0.9|0.8|0.7|0.6|0.8|0.7|0.7|0.7|0.8"/>
</p:tagLst>
</file>

<file path=ppt/tags/tag20.xml><?xml version="1.0" encoding="utf-8"?>
<p:tagLst xmlns:a="http://schemas.openxmlformats.org/drawingml/2006/main" xmlns:r="http://schemas.openxmlformats.org/officeDocument/2006/relationships" xmlns:p="http://schemas.openxmlformats.org/presentationml/2006/main">
  <p:tag name="TIMING" val="|1.4|2.6|1.2|1.8|1.7|1.1|0.9|1|1.4|1|0.9|0.9|1"/>
</p:tagLst>
</file>

<file path=ppt/tags/tag21.xml><?xml version="1.0" encoding="utf-8"?>
<p:tagLst xmlns:a="http://schemas.openxmlformats.org/drawingml/2006/main" xmlns:r="http://schemas.openxmlformats.org/officeDocument/2006/relationships" xmlns:p="http://schemas.openxmlformats.org/presentationml/2006/main">
  <p:tag name="TIMING" val="|2.8|2.1|2.3|2.2|1.5"/>
</p:tagLst>
</file>

<file path=ppt/tags/tag22.xml><?xml version="1.0" encoding="utf-8"?>
<p:tagLst xmlns:a="http://schemas.openxmlformats.org/drawingml/2006/main" xmlns:r="http://schemas.openxmlformats.org/officeDocument/2006/relationships" xmlns:p="http://schemas.openxmlformats.org/presentationml/2006/main">
  <p:tag name="TIMING" val="|0.5|1.4|1.3|2.4"/>
</p:tagLst>
</file>

<file path=ppt/tags/tag3.xml><?xml version="1.0" encoding="utf-8"?>
<p:tagLst xmlns:a="http://schemas.openxmlformats.org/drawingml/2006/main" xmlns:r="http://schemas.openxmlformats.org/officeDocument/2006/relationships" xmlns:p="http://schemas.openxmlformats.org/presentationml/2006/main">
  <p:tag name="TIMING" val="|0.3|0.9|0.9|0.7|0.8|0.9"/>
</p:tagLst>
</file>

<file path=ppt/tags/tag4.xml><?xml version="1.0" encoding="utf-8"?>
<p:tagLst xmlns:a="http://schemas.openxmlformats.org/drawingml/2006/main" xmlns:r="http://schemas.openxmlformats.org/officeDocument/2006/relationships" xmlns:p="http://schemas.openxmlformats.org/presentationml/2006/main">
  <p:tag name="TIMING" val="|0.3|0.9|0.9|0.7|0.8|0.9"/>
</p:tagLst>
</file>

<file path=ppt/tags/tag5.xml><?xml version="1.0" encoding="utf-8"?>
<p:tagLst xmlns:a="http://schemas.openxmlformats.org/drawingml/2006/main" xmlns:r="http://schemas.openxmlformats.org/officeDocument/2006/relationships" xmlns:p="http://schemas.openxmlformats.org/presentationml/2006/main">
  <p:tag name="TIMING" val="|0.6|0.8|0.8|0.8|0.8|0.8|0.8"/>
</p:tagLst>
</file>

<file path=ppt/tags/tag6.xml><?xml version="1.0" encoding="utf-8"?>
<p:tagLst xmlns:a="http://schemas.openxmlformats.org/drawingml/2006/main" xmlns:r="http://schemas.openxmlformats.org/officeDocument/2006/relationships" xmlns:p="http://schemas.openxmlformats.org/presentationml/2006/main">
  <p:tag name="TIMING" val="|0.6|0.8|0.8"/>
</p:tagLst>
</file>

<file path=ppt/tags/tag7.xml><?xml version="1.0" encoding="utf-8"?>
<p:tagLst xmlns:a="http://schemas.openxmlformats.org/drawingml/2006/main" xmlns:r="http://schemas.openxmlformats.org/officeDocument/2006/relationships" xmlns:p="http://schemas.openxmlformats.org/presentationml/2006/main">
  <p:tag name="TIMING" val="|0.6|0.8|0.8|0.8|0.9|0.8|0.9|0.9"/>
</p:tagLst>
</file>

<file path=ppt/tags/tag8.xml><?xml version="1.0" encoding="utf-8"?>
<p:tagLst xmlns:a="http://schemas.openxmlformats.org/drawingml/2006/main" xmlns:r="http://schemas.openxmlformats.org/officeDocument/2006/relationships" xmlns:p="http://schemas.openxmlformats.org/presentationml/2006/main">
  <p:tag name="TIMING" val="|0.4|0.9|0.8|0.8|0.8|0.7|0.8|0.8|0.8|0.8|0.9|0.8|0.9"/>
</p:tagLst>
</file>

<file path=ppt/tags/tag9.xml><?xml version="1.0" encoding="utf-8"?>
<p:tagLst xmlns:a="http://schemas.openxmlformats.org/drawingml/2006/main" xmlns:r="http://schemas.openxmlformats.org/officeDocument/2006/relationships" xmlns:p="http://schemas.openxmlformats.org/presentationml/2006/main">
  <p:tag name="TIMING" val="|0.8|0.9|0.9|0.8|0.7|0.7|0.8|0.7"/>
</p:tagLst>
</file>

<file path=ppt/theme/theme1.xml><?xml version="1.0" encoding="utf-8"?>
<a:theme xmlns:a="http://schemas.openxmlformats.org/drawingml/2006/main" name="Motiv1">
  <a:themeElements>
    <a:clrScheme name="">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Pracovní debata">
      <a:majorFont>
        <a:latin typeface="Arial Black"/>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racovní debata 1">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Pracovní debata 2">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7552</TotalTime>
  <Words>1885</Words>
  <Application>Microsoft Office PowerPoint</Application>
  <PresentationFormat>Předvádění na obrazovce (4:3)</PresentationFormat>
  <Paragraphs>347</Paragraphs>
  <Slides>41</Slides>
  <Notes>16</Notes>
  <HiddenSlides>0</HiddenSlides>
  <MMClips>4</MMClips>
  <ScaleCrop>false</ScaleCrop>
  <HeadingPairs>
    <vt:vector size="4" baseType="variant">
      <vt:variant>
        <vt:lpstr>Motiv</vt:lpstr>
      </vt:variant>
      <vt:variant>
        <vt:i4>1</vt:i4>
      </vt:variant>
      <vt:variant>
        <vt:lpstr>Nadpisy snímků</vt:lpstr>
      </vt:variant>
      <vt:variant>
        <vt:i4>41</vt:i4>
      </vt:variant>
    </vt:vector>
  </HeadingPairs>
  <TitlesOfParts>
    <vt:vector size="42" baseType="lpstr">
      <vt:lpstr>Motiv1</vt:lpstr>
      <vt:lpstr>KČT oblast Pardubický kraj</vt:lpstr>
      <vt:lpstr>Jak se chovat při bouřce, a hlavně  proč tak, a ne jinak</vt:lpstr>
      <vt:lpstr>Obsah</vt:lpstr>
      <vt:lpstr>Složení ovzduší</vt:lpstr>
      <vt:lpstr>Atom</vt:lpstr>
      <vt:lpstr>Ionizace, ionty</vt:lpstr>
      <vt:lpstr>Vznik iontů</vt:lpstr>
      <vt:lpstr>Prezentace aplikace PowerPoint</vt:lpstr>
      <vt:lpstr>Ionizace v různých prostředích</vt:lpstr>
      <vt:lpstr>Ionizace ovzduší</vt:lpstr>
      <vt:lpstr>Proč je vysoká ionizace v jeskyních</vt:lpstr>
      <vt:lpstr>Proč je vysoká ionizace v jeskyních</vt:lpstr>
      <vt:lpstr>Čím přispívá k ionizaci člověk</vt:lpstr>
      <vt:lpstr>Čím přispívá k ionizaci člověk</vt:lpstr>
      <vt:lpstr>Účinek elektrického proudu na člověka</vt:lpstr>
      <vt:lpstr>Člověk je velmi zranitelný</vt:lpstr>
      <vt:lpstr>Elektrické vlastnosti vzduchu</vt:lpstr>
      <vt:lpstr>Vznik a zánik bouřky</vt:lpstr>
      <vt:lpstr>Vznik a zánik bouřky</vt:lpstr>
      <vt:lpstr>Vznik a zánik bouřky</vt:lpstr>
      <vt:lpstr>Vznik a zánik bouřky</vt:lpstr>
      <vt:lpstr>Blesk</vt:lpstr>
      <vt:lpstr>Prezentace aplikace PowerPoint</vt:lpstr>
      <vt:lpstr>Blesk</vt:lpstr>
      <vt:lpstr>Blesk</vt:lpstr>
      <vt:lpstr>Blesk</vt:lpstr>
      <vt:lpstr>Prezentace aplikace PowerPoint</vt:lpstr>
      <vt:lpstr>Energie blesku</vt:lpstr>
      <vt:lpstr>Prezentace aplikace PowerPoint</vt:lpstr>
      <vt:lpstr>Nejlepší je prevence</vt:lpstr>
      <vt:lpstr>Je auto bezpečným úkrytem?</vt:lpstr>
      <vt:lpstr>Člověk v krajině</vt:lpstr>
      <vt:lpstr>Zprávy o zasažení bleskem</vt:lpstr>
      <vt:lpstr>Jak se chovat při bouřce</vt:lpstr>
      <vt:lpstr>Jak se chovat při bouřce</vt:lpstr>
      <vt:lpstr>Jak se chovat při bouřce</vt:lpstr>
      <vt:lpstr>Jak se chovat při bouřce</vt:lpstr>
      <vt:lpstr>Jak se chovat při bouřce</vt:lpstr>
      <vt:lpstr>Prezentace aplikace PowerPoint</vt:lpstr>
      <vt:lpstr>Prezentace aplikace PowerPoint</vt:lpstr>
      <vt:lpstr>Konec        </vt:lpstr>
    </vt:vector>
  </TitlesOfParts>
  <Company>UPa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Školení</dc:title>
  <dc:creator>Josef Kotyk</dc:creator>
  <cp:lastModifiedBy>Kotyk</cp:lastModifiedBy>
  <cp:revision>495</cp:revision>
  <cp:lastPrinted>1601-01-01T00:00:00Z</cp:lastPrinted>
  <dcterms:created xsi:type="dcterms:W3CDTF">2004-11-12T08:48:25Z</dcterms:created>
  <dcterms:modified xsi:type="dcterms:W3CDTF">2023-07-25T07:21:24Z</dcterms:modified>
</cp:coreProperties>
</file>