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69" r:id="rId2"/>
    <p:sldId id="286" r:id="rId3"/>
    <p:sldId id="272" r:id="rId4"/>
    <p:sldId id="306" r:id="rId5"/>
    <p:sldId id="284" r:id="rId6"/>
    <p:sldId id="302" r:id="rId7"/>
    <p:sldId id="285" r:id="rId8"/>
    <p:sldId id="303" r:id="rId9"/>
    <p:sldId id="310" r:id="rId10"/>
    <p:sldId id="287" r:id="rId11"/>
    <p:sldId id="276" r:id="rId12"/>
    <p:sldId id="259" r:id="rId13"/>
    <p:sldId id="307" r:id="rId14"/>
    <p:sldId id="274" r:id="rId15"/>
    <p:sldId id="261" r:id="rId16"/>
    <p:sldId id="314" r:id="rId17"/>
    <p:sldId id="260" r:id="rId18"/>
    <p:sldId id="313" r:id="rId19"/>
    <p:sldId id="308" r:id="rId20"/>
    <p:sldId id="316" r:id="rId21"/>
    <p:sldId id="309" r:id="rId22"/>
    <p:sldId id="288" r:id="rId23"/>
    <p:sldId id="298" r:id="rId24"/>
    <p:sldId id="297" r:id="rId25"/>
    <p:sldId id="280" r:id="rId26"/>
    <p:sldId id="281" r:id="rId27"/>
    <p:sldId id="304" r:id="rId28"/>
    <p:sldId id="319" r:id="rId29"/>
    <p:sldId id="300" r:id="rId30"/>
    <p:sldId id="282" r:id="rId31"/>
    <p:sldId id="283" r:id="rId32"/>
    <p:sldId id="317" r:id="rId33"/>
    <p:sldId id="289" r:id="rId34"/>
    <p:sldId id="290" r:id="rId35"/>
    <p:sldId id="293" r:id="rId36"/>
    <p:sldId id="292" r:id="rId37"/>
    <p:sldId id="291" r:id="rId38"/>
    <p:sldId id="325" r:id="rId39"/>
    <p:sldId id="330" r:id="rId40"/>
    <p:sldId id="329" r:id="rId41"/>
    <p:sldId id="327" r:id="rId42"/>
    <p:sldId id="328" r:id="rId43"/>
    <p:sldId id="324" r:id="rId44"/>
    <p:sldId id="262" r:id="rId45"/>
    <p:sldId id="311" r:id="rId46"/>
    <p:sldId id="312" r:id="rId47"/>
    <p:sldId id="263" r:id="rId48"/>
    <p:sldId id="271" r:id="rId49"/>
    <p:sldId id="301" r:id="rId50"/>
    <p:sldId id="320" r:id="rId51"/>
    <p:sldId id="275" r:id="rId52"/>
    <p:sldId id="305" r:id="rId53"/>
    <p:sldId id="278" r:id="rId54"/>
    <p:sldId id="277" r:id="rId55"/>
    <p:sldId id="279" r:id="rId56"/>
    <p:sldId id="264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0000"/>
    <a:srgbClr val="0000FF"/>
    <a:srgbClr val="66FF66"/>
    <a:srgbClr val="CC0000"/>
    <a:srgbClr val="FF3300"/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7" autoAdjust="0"/>
    <p:restoredTop sz="90614" autoAdjust="0"/>
  </p:normalViewPr>
  <p:slideViewPr>
    <p:cSldViewPr>
      <p:cViewPr varScale="1">
        <p:scale>
          <a:sx n="104" d="100"/>
          <a:sy n="104" d="100"/>
        </p:scale>
        <p:origin x="-12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8ACE0E48-1141-4831-9FB9-EF4FAE306D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95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/>
            </a:lvl1pPr>
          </a:lstStyle>
          <a:p>
            <a:pPr>
              <a:defRPr/>
            </a:pPr>
            <a:fld id="{A4D3EE48-7AAB-4165-8573-38740DA6D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4250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9229CCA-57BB-436D-B31C-3505993E7F9D}" type="slidenum">
              <a:rPr kumimoji="0" lang="cs-CZ" sz="1200" smtClean="0"/>
              <a:pPr/>
              <a:t>1</a:t>
            </a:fld>
            <a:endParaRPr kumimoji="0" lang="cs-CZ" sz="1200" smtClean="0"/>
          </a:p>
        </p:txBody>
      </p:sp>
      <p:sp>
        <p:nvSpPr>
          <p:cNvPr id="48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0AAB32F-5CE3-4E10-BA12-1348FC0A69DE}" type="slidenum">
              <a:rPr kumimoji="0" lang="cs-CZ" sz="1200" smtClean="0"/>
              <a:pPr/>
              <a:t>19</a:t>
            </a:fld>
            <a:endParaRPr kumimoji="0" lang="cs-CZ" sz="1200" smtClean="0"/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0AAB32F-5CE3-4E10-BA12-1348FC0A69DE}" type="slidenum">
              <a:rPr kumimoji="0" lang="cs-CZ" sz="1200" smtClean="0"/>
              <a:pPr/>
              <a:t>20</a:t>
            </a:fld>
            <a:endParaRPr kumimoji="0" lang="cs-CZ" sz="1200" smtClean="0"/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808A30-4E04-4F20-ACBF-352C3AC9AC12}" type="slidenum">
              <a:rPr kumimoji="0" lang="cs-CZ" sz="1200" smtClean="0"/>
              <a:pPr/>
              <a:t>26</a:t>
            </a:fld>
            <a:endParaRPr kumimoji="0" lang="cs-CZ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221F50-DEFC-4A20-A16E-EC79A6D446AF}" type="slidenum">
              <a:rPr kumimoji="0" lang="cs-CZ" sz="1200" smtClean="0"/>
              <a:pPr/>
              <a:t>27</a:t>
            </a:fld>
            <a:endParaRPr kumimoji="0" lang="cs-CZ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221F50-DEFC-4A20-A16E-EC79A6D446AF}" type="slidenum">
              <a:rPr kumimoji="0" lang="cs-CZ" sz="1200" smtClean="0"/>
              <a:pPr/>
              <a:t>28</a:t>
            </a:fld>
            <a:endParaRPr kumimoji="0" lang="cs-CZ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8176C00-E13F-487A-B9ED-C87F7D406A8A}" type="slidenum">
              <a:rPr kumimoji="0" lang="cs-CZ" sz="1200" smtClean="0"/>
              <a:pPr/>
              <a:t>44</a:t>
            </a:fld>
            <a:endParaRPr kumimoji="0" lang="cs-CZ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4DF6CBA-A1C8-4391-A3F1-5D6046D9C2AB}" type="slidenum">
              <a:rPr kumimoji="0" lang="cs-CZ" sz="1200" smtClean="0"/>
              <a:pPr/>
              <a:t>47</a:t>
            </a:fld>
            <a:endParaRPr kumimoji="0" lang="cs-CZ" sz="1200" smtClean="0"/>
          </a:p>
        </p:txBody>
      </p:sp>
      <p:sp>
        <p:nvSpPr>
          <p:cNvPr id="593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38E634-D0FF-4130-9115-45451C1D0CF2}" type="slidenum">
              <a:rPr kumimoji="0" lang="cs-CZ" sz="1200" smtClean="0"/>
              <a:pPr/>
              <a:t>48</a:t>
            </a:fld>
            <a:endParaRPr kumimoji="0" lang="cs-CZ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9E1A3D-3E50-4FBD-A9E1-AB4DFA23D1FA}" type="slidenum">
              <a:rPr kumimoji="0" lang="cs-CZ" sz="1200" smtClean="0"/>
              <a:pPr/>
              <a:t>49</a:t>
            </a:fld>
            <a:endParaRPr kumimoji="0" lang="cs-CZ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91ADD5A-A922-4DBD-B3F7-06EF7A267918}" type="slidenum">
              <a:rPr kumimoji="0" lang="cs-CZ" sz="1200" smtClean="0"/>
              <a:pPr/>
              <a:t>56</a:t>
            </a:fld>
            <a:endParaRPr kumimoji="0" 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E1EB777-5840-4F65-A865-9DF5BADC99C1}" type="slidenum">
              <a:rPr kumimoji="0" lang="cs-CZ" sz="1200" smtClean="0"/>
              <a:pPr/>
              <a:t>2</a:t>
            </a:fld>
            <a:endParaRPr kumimoji="0" lang="cs-CZ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14C9380-F34D-4DC4-A4EF-B8BEB1DB13DF}" type="slidenum">
              <a:rPr kumimoji="0" lang="cs-CZ" sz="1200" smtClean="0"/>
              <a:pPr/>
              <a:t>10</a:t>
            </a:fld>
            <a:endParaRPr kumimoji="0" lang="cs-CZ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FB9E536-1984-4F01-8ECB-8533D6B436AC}" type="slidenum">
              <a:rPr kumimoji="0" lang="cs-CZ" sz="1200" smtClean="0"/>
              <a:pPr/>
              <a:t>12</a:t>
            </a:fld>
            <a:endParaRPr kumimoji="0" lang="cs-CZ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337DEE-DE24-42AA-A11C-B68406CDF248}" type="slidenum">
              <a:rPr kumimoji="0" lang="cs-CZ" sz="1200" smtClean="0"/>
              <a:pPr/>
              <a:t>13</a:t>
            </a:fld>
            <a:endParaRPr kumimoji="0" lang="cs-CZ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A87AF-579D-4CFE-A122-071759F9DBEB}" type="slidenum">
              <a:rPr kumimoji="0" lang="cs-CZ" sz="1200" smtClean="0"/>
              <a:pPr/>
              <a:t>15</a:t>
            </a:fld>
            <a:endParaRPr kumimoji="0" lang="cs-CZ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C01D3A2-19FC-41B1-B375-3499CEEE48FF}" type="slidenum">
              <a:rPr kumimoji="0" lang="cs-CZ" sz="1200" smtClean="0"/>
              <a:pPr/>
              <a:t>16</a:t>
            </a:fld>
            <a:endParaRPr kumimoji="0" lang="cs-CZ" sz="1200" smtClean="0"/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C01D3A2-19FC-41B1-B375-3499CEEE48FF}" type="slidenum">
              <a:rPr kumimoji="0" lang="cs-CZ" sz="1200" smtClean="0"/>
              <a:pPr/>
              <a:t>17</a:t>
            </a:fld>
            <a:endParaRPr kumimoji="0" lang="cs-CZ" sz="1200" smtClean="0"/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C01D3A2-19FC-41B1-B375-3499CEEE48FF}" type="slidenum">
              <a:rPr kumimoji="0" lang="cs-CZ" sz="1200" smtClean="0"/>
              <a:pPr/>
              <a:t>18</a:t>
            </a:fld>
            <a:endParaRPr kumimoji="0" lang="cs-CZ" sz="1200" smtClean="0"/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40"/>
          <p:cNvGrpSpPr>
            <a:grpSpLocks/>
          </p:cNvGrpSpPr>
          <p:nvPr/>
        </p:nvGrpSpPr>
        <p:grpSpPr bwMode="auto">
          <a:xfrm>
            <a:off x="4365625" y="1951038"/>
            <a:ext cx="4770438" cy="5062537"/>
            <a:chOff x="2750" y="1229"/>
            <a:chExt cx="3005" cy="3189"/>
          </a:xfrm>
        </p:grpSpPr>
        <p:sp>
          <p:nvSpPr>
            <p:cNvPr id="5" name="AutoShape 1029"/>
            <p:cNvSpPr>
              <a:spLocks noChangeArrowheads="1"/>
            </p:cNvSpPr>
            <p:nvPr/>
          </p:nvSpPr>
          <p:spPr bwMode="auto">
            <a:xfrm rot="13500000" flipH="1">
              <a:off x="4453" y="3780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1030"/>
            <p:cNvSpPr>
              <a:spLocks noChangeArrowheads="1"/>
            </p:cNvSpPr>
            <p:nvPr/>
          </p:nvSpPr>
          <p:spPr bwMode="auto">
            <a:xfrm rot="-5400000">
              <a:off x="4711" y="3319"/>
              <a:ext cx="858" cy="852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AutoShape 1031"/>
            <p:cNvSpPr>
              <a:spLocks noChangeArrowheads="1"/>
            </p:cNvSpPr>
            <p:nvPr/>
          </p:nvSpPr>
          <p:spPr bwMode="auto">
            <a:xfrm>
              <a:off x="4947" y="2612"/>
              <a:ext cx="808" cy="808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AutoShape 1032"/>
            <p:cNvSpPr>
              <a:spLocks noChangeArrowheads="1"/>
            </p:cNvSpPr>
            <p:nvPr/>
          </p:nvSpPr>
          <p:spPr bwMode="auto">
            <a:xfrm rot="-8100000">
              <a:off x="2750" y="3164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AutoShape 1033"/>
            <p:cNvSpPr>
              <a:spLocks noChangeArrowheads="1"/>
            </p:cNvSpPr>
            <p:nvPr/>
          </p:nvSpPr>
          <p:spPr bwMode="auto">
            <a:xfrm rot="8100000" flipH="1">
              <a:off x="3721" y="2495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0" name="Group 1038"/>
            <p:cNvGrpSpPr>
              <a:grpSpLocks/>
            </p:cNvGrpSpPr>
            <p:nvPr/>
          </p:nvGrpSpPr>
          <p:grpSpPr bwMode="auto">
            <a:xfrm>
              <a:off x="4384" y="2184"/>
              <a:ext cx="402" cy="1198"/>
              <a:chOff x="4384" y="2184"/>
              <a:chExt cx="402" cy="1198"/>
            </a:xfrm>
          </p:grpSpPr>
          <p:sp>
            <p:nvSpPr>
              <p:cNvPr id="12" name="Line 1034"/>
              <p:cNvSpPr>
                <a:spLocks noChangeShapeType="1"/>
              </p:cNvSpPr>
              <p:nvPr/>
            </p:nvSpPr>
            <p:spPr bwMode="auto">
              <a:xfrm>
                <a:off x="4784" y="2194"/>
                <a:ext cx="0" cy="78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" name="Line 1035"/>
              <p:cNvSpPr>
                <a:spLocks noChangeShapeType="1"/>
              </p:cNvSpPr>
              <p:nvPr/>
            </p:nvSpPr>
            <p:spPr bwMode="auto">
              <a:xfrm>
                <a:off x="4388" y="2582"/>
                <a:ext cx="0" cy="80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" name="Line 1036"/>
              <p:cNvSpPr>
                <a:spLocks noChangeShapeType="1"/>
              </p:cNvSpPr>
              <p:nvPr/>
            </p:nvSpPr>
            <p:spPr bwMode="auto">
              <a:xfrm flipV="1">
                <a:off x="4388" y="2980"/>
                <a:ext cx="398" cy="3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" name="Line 1037"/>
              <p:cNvSpPr>
                <a:spLocks noChangeShapeType="1"/>
              </p:cNvSpPr>
              <p:nvPr/>
            </p:nvSpPr>
            <p:spPr bwMode="auto">
              <a:xfrm flipV="1">
                <a:off x="4384" y="2184"/>
                <a:ext cx="402" cy="40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1" name="AutoShape 1039"/>
            <p:cNvSpPr>
              <a:spLocks noChangeArrowheads="1"/>
            </p:cNvSpPr>
            <p:nvPr/>
          </p:nvSpPr>
          <p:spPr bwMode="auto">
            <a:xfrm rot="-2700000">
              <a:off x="4388" y="1229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6" name="Group 1050"/>
          <p:cNvGrpSpPr>
            <a:grpSpLocks/>
          </p:cNvGrpSpPr>
          <p:nvPr/>
        </p:nvGrpSpPr>
        <p:grpSpPr bwMode="auto">
          <a:xfrm>
            <a:off x="3344863" y="2457450"/>
            <a:ext cx="5449887" cy="4497388"/>
            <a:chOff x="2107" y="1548"/>
            <a:chExt cx="3433" cy="2833"/>
          </a:xfrm>
        </p:grpSpPr>
        <p:sp>
          <p:nvSpPr>
            <p:cNvPr id="17" name="AutoShape 1043"/>
            <p:cNvSpPr>
              <a:spLocks noChangeArrowheads="1"/>
            </p:cNvSpPr>
            <p:nvPr/>
          </p:nvSpPr>
          <p:spPr bwMode="auto">
            <a:xfrm>
              <a:off x="4732" y="2114"/>
              <a:ext cx="808" cy="80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Freeform 1044"/>
            <p:cNvSpPr>
              <a:spLocks/>
            </p:cNvSpPr>
            <p:nvPr/>
          </p:nvSpPr>
          <p:spPr bwMode="auto">
            <a:xfrm>
              <a:off x="4061" y="1935"/>
              <a:ext cx="403" cy="1192"/>
            </a:xfrm>
            <a:custGeom>
              <a:avLst/>
              <a:gdLst>
                <a:gd name="T0" fmla="*/ 399 w 403"/>
                <a:gd name="T1" fmla="*/ 0 h 1192"/>
                <a:gd name="T2" fmla="*/ 0 w 403"/>
                <a:gd name="T3" fmla="*/ 399 h 1192"/>
                <a:gd name="T4" fmla="*/ 0 w 403"/>
                <a:gd name="T5" fmla="*/ 1191 h 1192"/>
                <a:gd name="T6" fmla="*/ 402 w 403"/>
                <a:gd name="T7" fmla="*/ 789 h 1192"/>
                <a:gd name="T8" fmla="*/ 399 w 403"/>
                <a:gd name="T9" fmla="*/ 0 h 1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1192">
                  <a:moveTo>
                    <a:pt x="399" y="0"/>
                  </a:moveTo>
                  <a:lnTo>
                    <a:pt x="0" y="399"/>
                  </a:lnTo>
                  <a:lnTo>
                    <a:pt x="0" y="1191"/>
                  </a:lnTo>
                  <a:lnTo>
                    <a:pt x="402" y="789"/>
                  </a:lnTo>
                  <a:lnTo>
                    <a:pt x="399" y="0"/>
                  </a:lnTo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045"/>
            <p:cNvSpPr>
              <a:spLocks noChangeArrowheads="1"/>
            </p:cNvSpPr>
            <p:nvPr/>
          </p:nvSpPr>
          <p:spPr bwMode="auto">
            <a:xfrm rot="-2700000">
              <a:off x="2527" y="2630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046"/>
            <p:cNvSpPr>
              <a:spLocks noChangeArrowheads="1"/>
            </p:cNvSpPr>
            <p:nvPr/>
          </p:nvSpPr>
          <p:spPr bwMode="auto">
            <a:xfrm rot="13500000" flipH="1">
              <a:off x="3812" y="3813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AutoShape 1047"/>
            <p:cNvSpPr>
              <a:spLocks noChangeArrowheads="1"/>
            </p:cNvSpPr>
            <p:nvPr/>
          </p:nvSpPr>
          <p:spPr bwMode="auto">
            <a:xfrm rot="-5400000">
              <a:off x="4423" y="2927"/>
              <a:ext cx="858" cy="85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AutoShape 1048"/>
            <p:cNvSpPr>
              <a:spLocks noChangeArrowheads="1"/>
            </p:cNvSpPr>
            <p:nvPr/>
          </p:nvSpPr>
          <p:spPr bwMode="auto">
            <a:xfrm rot="10800000">
              <a:off x="2107" y="1548"/>
              <a:ext cx="1254" cy="125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AutoShape 1049"/>
            <p:cNvSpPr>
              <a:spLocks noChangeArrowheads="1"/>
            </p:cNvSpPr>
            <p:nvPr/>
          </p:nvSpPr>
          <p:spPr bwMode="auto">
            <a:xfrm rot="8100000" flipH="1">
              <a:off x="3410" y="2702"/>
              <a:ext cx="568" cy="56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4" name="Rectangle 1052"/>
          <p:cNvSpPr>
            <a:spLocks noChangeArrowheads="1"/>
          </p:cNvSpPr>
          <p:nvPr/>
        </p:nvSpPr>
        <p:spPr bwMode="auto">
          <a:xfrm>
            <a:off x="6588125" y="5181600"/>
            <a:ext cx="2555875" cy="381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89" name="Rectangle 104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7772400" cy="2438400"/>
          </a:xfrm>
        </p:spPr>
        <p:txBody>
          <a:bodyPr anchor="b"/>
          <a:lstStyle>
            <a:lvl1pPr>
              <a:lnSpc>
                <a:spcPct val="100000"/>
              </a:lnSpc>
              <a:defRPr sz="5500">
                <a:solidFill>
                  <a:schemeClr val="tx2"/>
                </a:solidFill>
              </a:defRPr>
            </a:lvl1pPr>
          </a:lstStyle>
          <a:p>
            <a:r>
              <a:rPr lang="cs-CZ"/>
              <a:t>Nadpis předlohy </a:t>
            </a:r>
          </a:p>
        </p:txBody>
      </p:sp>
      <p:sp>
        <p:nvSpPr>
          <p:cNvPr id="3090" name="Rectangle 10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76800" y="4733925"/>
            <a:ext cx="4259263" cy="37782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lIns="91440" tIns="0" rIns="91440" bIns="0" anchor="b">
            <a:spAutoFit/>
          </a:bodyPr>
          <a:lstStyle>
            <a:lvl1pPr marL="0" indent="0">
              <a:spcBef>
                <a:spcPct val="0"/>
              </a:spcBef>
              <a:buClrTx/>
              <a:buSzTx/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Podnadpis</a:t>
            </a:r>
          </a:p>
        </p:txBody>
      </p:sp>
      <p:sp>
        <p:nvSpPr>
          <p:cNvPr id="25" name="Rectangle 105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" name="Rectangle 105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" name="Rectangle 105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A7CD-6711-4696-BDED-89213BCC05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31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370C-AE36-4191-8998-7C54B1F0F8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46953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5263" y="315913"/>
            <a:ext cx="1955800" cy="55943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4688" y="315913"/>
            <a:ext cx="5718175" cy="55943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5DCF-D101-4959-A1C1-0002BCC2AD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17053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315913"/>
            <a:ext cx="7086600" cy="12763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4688" y="1795463"/>
            <a:ext cx="3836987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64075" y="1795463"/>
            <a:ext cx="3836988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64075" y="3929063"/>
            <a:ext cx="3836988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4615-E814-426C-82B7-3E06AB3998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7883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73B47-8BAA-468F-99C2-B5A50214C7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71006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2E4EF-6EFD-4D82-822C-5B47AF30B5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2673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4688" y="1795463"/>
            <a:ext cx="38369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4075" y="1795463"/>
            <a:ext cx="38369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84B14-D808-48AC-BC64-F44CB66C0E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19992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78049-B2E6-4FA6-96DD-8AA764B65B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72695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19114-8232-4C75-889F-BE1790B59C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37089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D9F9B-2880-4BEE-A6CF-2B312FE38F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77745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00CB-8B28-4BA2-BF30-344AE3073B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1768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0A66E-CA32-47B1-8F54-63857314E2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71883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 rot="6480000" flipH="1">
            <a:off x="730250" y="1489075"/>
            <a:ext cx="901700" cy="901700"/>
          </a:xfrm>
          <a:prstGeom prst="rtTriangle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algn="ctr"/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315913"/>
            <a:ext cx="7086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688" y="1795463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45213"/>
            <a:ext cx="1371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71600" y="6477000"/>
            <a:ext cx="3048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030C545-CEBA-4B9D-AD1A-DBEB9174CD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2" name="Group 19"/>
          <p:cNvGrpSpPr>
            <a:grpSpLocks/>
          </p:cNvGrpSpPr>
          <p:nvPr/>
        </p:nvGrpSpPr>
        <p:grpSpPr bwMode="auto">
          <a:xfrm>
            <a:off x="4365625" y="1951038"/>
            <a:ext cx="4770438" cy="5062537"/>
            <a:chOff x="2750" y="1229"/>
            <a:chExt cx="3005" cy="3189"/>
          </a:xfrm>
        </p:grpSpPr>
        <p:sp>
          <p:nvSpPr>
            <p:cNvPr id="1033" name="AutoShape 8"/>
            <p:cNvSpPr>
              <a:spLocks noChangeArrowheads="1"/>
            </p:cNvSpPr>
            <p:nvPr/>
          </p:nvSpPr>
          <p:spPr bwMode="auto">
            <a:xfrm rot="13500000" flipH="1">
              <a:off x="4453" y="3780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4" name="AutoShape 9"/>
            <p:cNvSpPr>
              <a:spLocks noChangeArrowheads="1"/>
            </p:cNvSpPr>
            <p:nvPr/>
          </p:nvSpPr>
          <p:spPr bwMode="auto">
            <a:xfrm rot="-5400000">
              <a:off x="4711" y="3319"/>
              <a:ext cx="858" cy="852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5" name="AutoShape 10"/>
            <p:cNvSpPr>
              <a:spLocks noChangeArrowheads="1"/>
            </p:cNvSpPr>
            <p:nvPr/>
          </p:nvSpPr>
          <p:spPr bwMode="auto">
            <a:xfrm>
              <a:off x="4947" y="2612"/>
              <a:ext cx="808" cy="808"/>
            </a:xfrm>
            <a:prstGeom prst="diamond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6" name="AutoShape 11"/>
            <p:cNvSpPr>
              <a:spLocks noChangeArrowheads="1"/>
            </p:cNvSpPr>
            <p:nvPr/>
          </p:nvSpPr>
          <p:spPr bwMode="auto">
            <a:xfrm rot="-8100000">
              <a:off x="2750" y="3164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7" name="AutoShape 12"/>
            <p:cNvSpPr>
              <a:spLocks noChangeArrowheads="1"/>
            </p:cNvSpPr>
            <p:nvPr/>
          </p:nvSpPr>
          <p:spPr bwMode="auto">
            <a:xfrm rot="8100000" flipH="1">
              <a:off x="3721" y="2495"/>
              <a:ext cx="568" cy="568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038" name="Group 17"/>
            <p:cNvGrpSpPr>
              <a:grpSpLocks/>
            </p:cNvGrpSpPr>
            <p:nvPr/>
          </p:nvGrpSpPr>
          <p:grpSpPr bwMode="auto">
            <a:xfrm>
              <a:off x="4384" y="2184"/>
              <a:ext cx="402" cy="1198"/>
              <a:chOff x="4384" y="2184"/>
              <a:chExt cx="402" cy="1198"/>
            </a:xfrm>
          </p:grpSpPr>
          <p:sp>
            <p:nvSpPr>
              <p:cNvPr id="1040" name="Line 13"/>
              <p:cNvSpPr>
                <a:spLocks noChangeShapeType="1"/>
              </p:cNvSpPr>
              <p:nvPr/>
            </p:nvSpPr>
            <p:spPr bwMode="auto">
              <a:xfrm>
                <a:off x="4784" y="2194"/>
                <a:ext cx="0" cy="784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1" name="Line 14"/>
              <p:cNvSpPr>
                <a:spLocks noChangeShapeType="1"/>
              </p:cNvSpPr>
              <p:nvPr/>
            </p:nvSpPr>
            <p:spPr bwMode="auto">
              <a:xfrm>
                <a:off x="4388" y="2582"/>
                <a:ext cx="0" cy="80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2" name="Line 15"/>
              <p:cNvSpPr>
                <a:spLocks noChangeShapeType="1"/>
              </p:cNvSpPr>
              <p:nvPr/>
            </p:nvSpPr>
            <p:spPr bwMode="auto">
              <a:xfrm flipV="1">
                <a:off x="4388" y="2980"/>
                <a:ext cx="398" cy="39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3" name="Line 16"/>
              <p:cNvSpPr>
                <a:spLocks noChangeShapeType="1"/>
              </p:cNvSpPr>
              <p:nvPr/>
            </p:nvSpPr>
            <p:spPr bwMode="auto">
              <a:xfrm flipV="1">
                <a:off x="4384" y="2184"/>
                <a:ext cx="402" cy="402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39" name="AutoShape 18"/>
            <p:cNvSpPr>
              <a:spLocks noChangeArrowheads="1"/>
            </p:cNvSpPr>
            <p:nvPr/>
          </p:nvSpPr>
          <p:spPr bwMode="auto">
            <a:xfrm rot="-2700000">
              <a:off x="4388" y="1229"/>
              <a:ext cx="1254" cy="1254"/>
            </a:xfrm>
            <a:prstGeom prst="rtTriangle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>
    <p:random/>
  </p:transition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bg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video" Target="file:///E:\Turistika\Lightning%20Storm%20Formation%20(HD%20timelapse%20video).mp4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1115616" y="532447"/>
            <a:ext cx="7772400" cy="822176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rgbClr val="FFFF00"/>
                </a:solidFill>
              </a:rPr>
              <a:t>KČT oblast Pardubický kraj</a:t>
            </a:r>
          </a:p>
        </p:txBody>
      </p:sp>
      <p:sp>
        <p:nvSpPr>
          <p:cNvPr id="4126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76800" y="5390300"/>
            <a:ext cx="4259263" cy="1477328"/>
          </a:xfr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b="1" dirty="0" smtClean="0"/>
              <a:t>Pro školení</a:t>
            </a:r>
          </a:p>
          <a:p>
            <a:pPr algn="ctr"/>
            <a:r>
              <a:rPr lang="cs-CZ" b="1" dirty="0" smtClean="0"/>
              <a:t>a doškolovací semináře</a:t>
            </a:r>
          </a:p>
          <a:p>
            <a:pPr algn="ctr"/>
            <a:r>
              <a:rPr lang="cs-CZ" b="1" dirty="0" smtClean="0"/>
              <a:t>metodických pracovníků</a:t>
            </a:r>
          </a:p>
          <a:p>
            <a:pPr algn="ctr"/>
            <a:r>
              <a:rPr lang="cs-CZ" b="1" dirty="0" smtClean="0"/>
              <a:t>Klubu českých turistů</a:t>
            </a:r>
          </a:p>
        </p:txBody>
      </p:sp>
      <p:pic>
        <p:nvPicPr>
          <p:cNvPr id="4131" name="Picture 35" descr="znak KČ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5" y="326033"/>
            <a:ext cx="1374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36" descr="červená z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8" y="4997066"/>
            <a:ext cx="1318451" cy="9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1570647"/>
            <a:ext cx="82809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FFFF00"/>
                </a:solidFill>
              </a:rPr>
              <a:t>Příprava a vedení výletu</a:t>
            </a:r>
          </a:p>
          <a:p>
            <a:pPr algn="ctr"/>
            <a:r>
              <a:rPr lang="cs-CZ" sz="3200" b="1" dirty="0" smtClean="0">
                <a:solidFill>
                  <a:srgbClr val="FFFF00"/>
                </a:solidFill>
              </a:rPr>
              <a:t>Zpracoval: Josef Kotyk</a:t>
            </a:r>
            <a:endParaRPr lang="cs-CZ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5" grpId="0" autoUpdateAnimBg="0"/>
      <p:bldP spid="4126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388225" y="5430838"/>
            <a:ext cx="1450975" cy="1122362"/>
            <a:chOff x="631" y="2294"/>
            <a:chExt cx="914" cy="707"/>
          </a:xfrm>
        </p:grpSpPr>
        <p:sp>
          <p:nvSpPr>
            <p:cNvPr id="12294" name="AutoShape 16"/>
            <p:cNvSpPr>
              <a:spLocks noChangeArrowheads="1"/>
            </p:cNvSpPr>
            <p:nvPr/>
          </p:nvSpPr>
          <p:spPr bwMode="auto">
            <a:xfrm flipH="1">
              <a:off x="776" y="2357"/>
              <a:ext cx="281" cy="28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5" name="Rectangle 17"/>
            <p:cNvSpPr>
              <a:spLocks noChangeArrowheads="1"/>
            </p:cNvSpPr>
            <p:nvPr/>
          </p:nvSpPr>
          <p:spPr bwMode="auto">
            <a:xfrm>
              <a:off x="776" y="2648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6" name="AutoShape 18"/>
            <p:cNvSpPr>
              <a:spLocks noChangeArrowheads="1"/>
            </p:cNvSpPr>
            <p:nvPr/>
          </p:nvSpPr>
          <p:spPr bwMode="auto">
            <a:xfrm rot="-8100000">
              <a:off x="860" y="2380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7" name="AutoShape 19"/>
            <p:cNvSpPr>
              <a:spLocks noChangeArrowheads="1"/>
            </p:cNvSpPr>
            <p:nvPr/>
          </p:nvSpPr>
          <p:spPr bwMode="auto">
            <a:xfrm rot="-5400000">
              <a:off x="932" y="2590"/>
              <a:ext cx="410" cy="40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8" name="AutoShape 20"/>
            <p:cNvSpPr>
              <a:spLocks noChangeArrowheads="1"/>
            </p:cNvSpPr>
            <p:nvPr/>
          </p:nvSpPr>
          <p:spPr bwMode="auto">
            <a:xfrm rot="10800000">
              <a:off x="1065" y="2294"/>
              <a:ext cx="193" cy="19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9" name="AutoShape 21"/>
            <p:cNvSpPr>
              <a:spLocks noChangeArrowheads="1"/>
            </p:cNvSpPr>
            <p:nvPr/>
          </p:nvSpPr>
          <p:spPr bwMode="auto">
            <a:xfrm rot="5400000" flipH="1">
              <a:off x="1348" y="2586"/>
              <a:ext cx="198" cy="19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00" name="Freeform 22"/>
            <p:cNvSpPr>
              <a:spLocks/>
            </p:cNvSpPr>
            <p:nvPr/>
          </p:nvSpPr>
          <p:spPr bwMode="auto">
            <a:xfrm>
              <a:off x="631" y="2864"/>
              <a:ext cx="433" cy="137"/>
            </a:xfrm>
            <a:custGeom>
              <a:avLst/>
              <a:gdLst>
                <a:gd name="T0" fmla="*/ 0 w 433"/>
                <a:gd name="T1" fmla="*/ 136 h 137"/>
                <a:gd name="T2" fmla="*/ 297 w 433"/>
                <a:gd name="T3" fmla="*/ 135 h 137"/>
                <a:gd name="T4" fmla="*/ 432 w 433"/>
                <a:gd name="T5" fmla="*/ 0 h 137"/>
                <a:gd name="T6" fmla="*/ 429 w 433"/>
                <a:gd name="T7" fmla="*/ 1 h 137"/>
                <a:gd name="T8" fmla="*/ 135 w 433"/>
                <a:gd name="T9" fmla="*/ 0 h 137"/>
                <a:gd name="T10" fmla="*/ 131 w 433"/>
                <a:gd name="T11" fmla="*/ 4 h 137"/>
                <a:gd name="T12" fmla="*/ 0 w 433"/>
                <a:gd name="T13" fmla="*/ 135 h 137"/>
                <a:gd name="T14" fmla="*/ 0 w 433"/>
                <a:gd name="T15" fmla="*/ 136 h 1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3"/>
                <a:gd name="T25" fmla="*/ 0 h 137"/>
                <a:gd name="T26" fmla="*/ 433 w 433"/>
                <a:gd name="T27" fmla="*/ 137 h 1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3" h="137">
                  <a:moveTo>
                    <a:pt x="0" y="136"/>
                  </a:moveTo>
                  <a:lnTo>
                    <a:pt x="297" y="135"/>
                  </a:lnTo>
                  <a:lnTo>
                    <a:pt x="432" y="0"/>
                  </a:lnTo>
                  <a:lnTo>
                    <a:pt x="429" y="1"/>
                  </a:lnTo>
                  <a:lnTo>
                    <a:pt x="135" y="0"/>
                  </a:lnTo>
                  <a:lnTo>
                    <a:pt x="131" y="4"/>
                  </a:lnTo>
                  <a:lnTo>
                    <a:pt x="0" y="135"/>
                  </a:lnTo>
                  <a:lnTo>
                    <a:pt x="0" y="136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158" name="Picture 14" descr="ma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27781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>
          <a:xfrm>
            <a:off x="1206500" y="315913"/>
            <a:ext cx="7086600" cy="903287"/>
          </a:xfrm>
        </p:spPr>
        <p:txBody>
          <a:bodyPr/>
          <a:lstStyle/>
          <a:p>
            <a:r>
              <a:rPr lang="cs-CZ" dirty="0" smtClean="0">
                <a:solidFill>
                  <a:srgbClr val="669900"/>
                </a:solidFill>
              </a:rPr>
              <a:t>Příprava akce (výletu)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idx="1"/>
          </p:nvPr>
        </p:nvSpPr>
        <p:spPr>
          <a:xfrm>
            <a:off x="571500" y="1114400"/>
            <a:ext cx="7826375" cy="53300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inspirace (kam vyrazit?)</a:t>
            </a:r>
          </a:p>
          <a:p>
            <a:pPr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získávání informací:</a:t>
            </a:r>
          </a:p>
          <a:p>
            <a:pPr lvl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literatura (průvodce, kroniky, články, encyklopedie, </a:t>
            </a:r>
            <a:br>
              <a:rPr lang="cs-CZ" sz="1800" b="1" dirty="0" smtClean="0">
                <a:solidFill>
                  <a:srgbClr val="0033CC"/>
                </a:solidFill>
              </a:rPr>
            </a:br>
            <a:r>
              <a:rPr lang="cs-CZ" sz="1800" b="1" dirty="0" smtClean="0">
                <a:solidFill>
                  <a:srgbClr val="0033CC"/>
                </a:solidFill>
              </a:rPr>
              <a:t>odborná literatura, prospekty, …)</a:t>
            </a:r>
          </a:p>
          <a:p>
            <a:pPr lvl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TV a rozhlasové pořady, vyprávění</a:t>
            </a:r>
          </a:p>
          <a:p>
            <a:pPr lvl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mapy </a:t>
            </a:r>
            <a:r>
              <a:rPr lang="cs-CZ" sz="1800" b="1" dirty="0">
                <a:solidFill>
                  <a:srgbClr val="0033CC"/>
                </a:solidFill>
              </a:rPr>
              <a:t>(</a:t>
            </a:r>
            <a:r>
              <a:rPr lang="cs-CZ" sz="1800" b="1" dirty="0" smtClean="0">
                <a:solidFill>
                  <a:srgbClr val="0033CC"/>
                </a:solidFill>
              </a:rPr>
              <a:t>mapy.cz, mapy KČT- nejnovější vydání, </a:t>
            </a:r>
            <a:br>
              <a:rPr lang="cs-CZ" sz="1800" b="1" dirty="0" smtClean="0">
                <a:solidFill>
                  <a:srgbClr val="0033CC"/>
                </a:solidFill>
              </a:rPr>
            </a:br>
            <a:r>
              <a:rPr lang="cs-CZ" sz="1800" b="1" dirty="0" smtClean="0">
                <a:solidFill>
                  <a:srgbClr val="0033CC"/>
                </a:solidFill>
              </a:rPr>
              <a:t>autoatlas, …)</a:t>
            </a:r>
          </a:p>
          <a:p>
            <a:pPr lvl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internet, telefon (aktualizace, omezení </a:t>
            </a:r>
            <a:br>
              <a:rPr lang="cs-CZ" sz="1800" b="1" dirty="0" smtClean="0">
                <a:solidFill>
                  <a:srgbClr val="0033CC"/>
                </a:solidFill>
              </a:rPr>
            </a:br>
            <a:r>
              <a:rPr lang="cs-CZ" sz="1800" b="1" dirty="0" smtClean="0">
                <a:solidFill>
                  <a:srgbClr val="0033CC"/>
                </a:solidFill>
              </a:rPr>
              <a:t>v dopravě, zákazy vstupu)</a:t>
            </a:r>
          </a:p>
          <a:p>
            <a:pPr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příprava programu pro účastníky:</a:t>
            </a:r>
          </a:p>
          <a:p>
            <a:pPr lvl="2">
              <a:lnSpc>
                <a:spcPct val="90000"/>
              </a:lnSpc>
            </a:pPr>
            <a:r>
              <a:rPr lang="cs-CZ" sz="1800" b="1" dirty="0">
                <a:solidFill>
                  <a:schemeClr val="accent2"/>
                </a:solidFill>
              </a:rPr>
              <a:t>určení </a:t>
            </a:r>
            <a:r>
              <a:rPr lang="cs-CZ" sz="1800" b="1" dirty="0" smtClean="0">
                <a:solidFill>
                  <a:schemeClr val="accent2"/>
                </a:solidFill>
              </a:rPr>
              <a:t>náročnosti (délka, profil, stoupání)</a:t>
            </a:r>
            <a:endParaRPr lang="cs-CZ" sz="1800" b="1" dirty="0">
              <a:solidFill>
                <a:schemeClr val="accent2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1800" b="1" dirty="0">
                <a:solidFill>
                  <a:schemeClr val="accent2"/>
                </a:solidFill>
              </a:rPr>
              <a:t>odhady časů, nákladů</a:t>
            </a:r>
          </a:p>
          <a:p>
            <a:pPr lvl="2">
              <a:lnSpc>
                <a:spcPct val="90000"/>
              </a:lnSpc>
            </a:pPr>
            <a:r>
              <a:rPr lang="cs-CZ" sz="1800" b="1" dirty="0">
                <a:solidFill>
                  <a:schemeClr val="accent2"/>
                </a:solidFill>
              </a:rPr>
              <a:t>každá túra má mít </a:t>
            </a:r>
            <a:r>
              <a:rPr lang="cs-CZ" sz="1800" b="1" dirty="0">
                <a:solidFill>
                  <a:srgbClr val="FF0000"/>
                </a:solidFill>
              </a:rPr>
              <a:t>„zlatý hřeb“ </a:t>
            </a:r>
            <a:r>
              <a:rPr lang="cs-CZ" sz="1800" b="1" dirty="0">
                <a:solidFill>
                  <a:schemeClr val="accent2"/>
                </a:solidFill>
              </a:rPr>
              <a:t>(zařazujeme do 2. poloviny túry)</a:t>
            </a:r>
          </a:p>
          <a:p>
            <a:pPr lvl="2">
              <a:lnSpc>
                <a:spcPct val="90000"/>
              </a:lnSpc>
            </a:pPr>
            <a:r>
              <a:rPr lang="cs-CZ" sz="1800" b="1" dirty="0" smtClean="0">
                <a:solidFill>
                  <a:srgbClr val="FF0000"/>
                </a:solidFill>
              </a:rPr>
              <a:t>každý </a:t>
            </a:r>
            <a:r>
              <a:rPr lang="cs-CZ" sz="1800" b="1" dirty="0">
                <a:solidFill>
                  <a:srgbClr val="FF0000"/>
                </a:solidFill>
              </a:rPr>
              <a:t>turista musí mít možnost seznámit se s programem předem</a:t>
            </a:r>
          </a:p>
          <a:p>
            <a:pPr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zásada: výlet je </a:t>
            </a:r>
            <a:r>
              <a:rPr lang="cs-CZ" sz="1800" b="1" dirty="0" smtClean="0">
                <a:solidFill>
                  <a:srgbClr val="FF0000"/>
                </a:solidFill>
              </a:rPr>
              <a:t>společná a společenská záležitost</a:t>
            </a:r>
          </a:p>
          <a:p>
            <a:pPr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cíl: vyvolat </a:t>
            </a:r>
            <a:r>
              <a:rPr lang="cs-CZ" sz="1800" b="1" dirty="0" smtClean="0">
                <a:solidFill>
                  <a:srgbClr val="FF0000"/>
                </a:solidFill>
              </a:rPr>
              <a:t>pozitivní emoce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6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6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6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6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6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6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6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61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61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61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61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 autoUpdateAnimBg="0"/>
      <p:bldP spid="615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00800" y="4876800"/>
            <a:ext cx="1916113" cy="1487488"/>
            <a:chOff x="4348" y="3273"/>
            <a:chExt cx="1207" cy="937"/>
          </a:xfrm>
        </p:grpSpPr>
        <p:sp>
          <p:nvSpPr>
            <p:cNvPr id="13317" name="AutoShape 5"/>
            <p:cNvSpPr>
              <a:spLocks noChangeArrowheads="1"/>
            </p:cNvSpPr>
            <p:nvPr/>
          </p:nvSpPr>
          <p:spPr bwMode="auto">
            <a:xfrm rot="1200000" flipH="1">
              <a:off x="4739" y="3914"/>
              <a:ext cx="200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18" name="AutoShape 6"/>
            <p:cNvSpPr>
              <a:spLocks noChangeArrowheads="1"/>
            </p:cNvSpPr>
            <p:nvPr/>
          </p:nvSpPr>
          <p:spPr bwMode="auto">
            <a:xfrm rot="8100000">
              <a:off x="4348" y="3273"/>
              <a:ext cx="306" cy="3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19" name="AutoShape 7"/>
            <p:cNvSpPr>
              <a:spLocks noChangeArrowheads="1"/>
            </p:cNvSpPr>
            <p:nvPr/>
          </p:nvSpPr>
          <p:spPr bwMode="auto">
            <a:xfrm rot="8100000">
              <a:off x="5109" y="3733"/>
              <a:ext cx="446" cy="44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20" name="AutoShape 8"/>
            <p:cNvSpPr>
              <a:spLocks noChangeArrowheads="1"/>
            </p:cNvSpPr>
            <p:nvPr/>
          </p:nvSpPr>
          <p:spPr bwMode="auto">
            <a:xfrm rot="17280000" flipH="1">
              <a:off x="5178" y="4008"/>
              <a:ext cx="202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21" name="AutoShape 9"/>
            <p:cNvSpPr>
              <a:spLocks noChangeArrowheads="1"/>
            </p:cNvSpPr>
            <p:nvPr/>
          </p:nvSpPr>
          <p:spPr bwMode="auto">
            <a:xfrm rot="-2700000">
              <a:off x="4791" y="3403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auto">
            <a:xfrm>
              <a:off x="4516" y="3633"/>
              <a:ext cx="409" cy="219"/>
            </a:xfrm>
            <a:custGeom>
              <a:avLst/>
              <a:gdLst>
                <a:gd name="T0" fmla="*/ 408 w 409"/>
                <a:gd name="T1" fmla="*/ 218 h 219"/>
                <a:gd name="T2" fmla="*/ 203 w 409"/>
                <a:gd name="T3" fmla="*/ 217 h 219"/>
                <a:gd name="T4" fmla="*/ 0 w 409"/>
                <a:gd name="T5" fmla="*/ 0 h 219"/>
                <a:gd name="T6" fmla="*/ 206 w 409"/>
                <a:gd name="T7" fmla="*/ 0 h 219"/>
                <a:gd name="T8" fmla="*/ 408 w 409"/>
                <a:gd name="T9" fmla="*/ 218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19"/>
                <a:gd name="T17" fmla="*/ 409 w 409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19">
                  <a:moveTo>
                    <a:pt x="408" y="218"/>
                  </a:moveTo>
                  <a:lnTo>
                    <a:pt x="203" y="217"/>
                  </a:lnTo>
                  <a:lnTo>
                    <a:pt x="0" y="0"/>
                  </a:lnTo>
                  <a:lnTo>
                    <a:pt x="206" y="0"/>
                  </a:lnTo>
                  <a:lnTo>
                    <a:pt x="408" y="218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23" name="Rectangle 11"/>
            <p:cNvSpPr>
              <a:spLocks noChangeArrowheads="1"/>
            </p:cNvSpPr>
            <p:nvPr/>
          </p:nvSpPr>
          <p:spPr bwMode="auto">
            <a:xfrm>
              <a:off x="4512" y="3423"/>
              <a:ext cx="199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133350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Program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235869"/>
            <a:ext cx="7826375" cy="47854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FF0000"/>
                </a:solidFill>
              </a:rPr>
              <a:t>záhlaví: název odboru KČT, logo, loga sponzorů, …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>
                <a:solidFill>
                  <a:schemeClr val="bg1"/>
                </a:solidFill>
              </a:rPr>
              <a:t>název výletu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kdo </a:t>
            </a:r>
            <a:r>
              <a:rPr lang="cs-CZ" sz="1800" b="1" dirty="0">
                <a:solidFill>
                  <a:schemeClr val="bg1"/>
                </a:solidFill>
              </a:rPr>
              <a:t>výlet připravil a vede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>
                <a:solidFill>
                  <a:schemeClr val="bg1"/>
                </a:solidFill>
              </a:rPr>
              <a:t>přihlášky (kde, dokdy, za kolik)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datum, místo a čas odjezdu, předpokládaný návrat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možnosti přistoupení po trase (zájemcům pokud možno vyhovíme)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pokyny (oblečení, obutí, doklady, ...)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>
                <a:solidFill>
                  <a:schemeClr val="bg1"/>
                </a:solidFill>
              </a:rPr>
              <a:t>vymezení oblasti, charakteristika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varianty tras podle obtížnosti (I, II, …)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popis tras (tur. značky, významná místa, km, profil, stoupání, charakter terénu, časy, možnosti stravování, únikové varianty, ...)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doporučené mapy, literatura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místopis, pozoruhodnosti (aktuální informace nejen z rubů map, ale i z internetu, místních informačních středisek apod.)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při cestě do zahraničí slovníček základních slov a frází (pozdravy, dotazy, prosby, poděkování), výslovnost místopisných názvů</a:t>
            </a:r>
          </a:p>
          <a:p>
            <a:pPr eaLnBrk="1" hangingPunct="1">
              <a:lnSpc>
                <a:spcPct val="90000"/>
              </a:lnSpc>
            </a:pPr>
            <a:endParaRPr lang="cs-CZ" sz="1800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  <p:bldP spid="53251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086600" y="4343400"/>
            <a:ext cx="1192213" cy="1905000"/>
            <a:chOff x="4910" y="3031"/>
            <a:chExt cx="751" cy="1200"/>
          </a:xfrm>
        </p:grpSpPr>
        <p:sp>
          <p:nvSpPr>
            <p:cNvPr id="14341" name="AutoShape 15"/>
            <p:cNvSpPr>
              <a:spLocks noChangeArrowheads="1"/>
            </p:cNvSpPr>
            <p:nvPr/>
          </p:nvSpPr>
          <p:spPr bwMode="auto">
            <a:xfrm rot="-2700000">
              <a:off x="4971" y="3080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2" name="AutoShape 16"/>
            <p:cNvSpPr>
              <a:spLocks noChangeArrowheads="1"/>
            </p:cNvSpPr>
            <p:nvPr/>
          </p:nvSpPr>
          <p:spPr bwMode="auto">
            <a:xfrm rot="8100000">
              <a:off x="4923" y="3031"/>
              <a:ext cx="312" cy="31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3" name="AutoShape 17"/>
            <p:cNvSpPr>
              <a:spLocks noChangeArrowheads="1"/>
            </p:cNvSpPr>
            <p:nvPr/>
          </p:nvSpPr>
          <p:spPr bwMode="auto">
            <a:xfrm>
              <a:off x="5086" y="3812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4" name="AutoShape 18"/>
            <p:cNvSpPr>
              <a:spLocks noChangeArrowheads="1"/>
            </p:cNvSpPr>
            <p:nvPr/>
          </p:nvSpPr>
          <p:spPr bwMode="auto">
            <a:xfrm rot="16200000" flipH="1">
              <a:off x="5001" y="3577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AutoShape 19"/>
            <p:cNvSpPr>
              <a:spLocks noChangeArrowheads="1"/>
            </p:cNvSpPr>
            <p:nvPr/>
          </p:nvSpPr>
          <p:spPr bwMode="auto">
            <a:xfrm flipH="1">
              <a:off x="5110" y="4029"/>
              <a:ext cx="197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AutoShape 20"/>
            <p:cNvSpPr>
              <a:spLocks noChangeArrowheads="1"/>
            </p:cNvSpPr>
            <p:nvPr/>
          </p:nvSpPr>
          <p:spPr bwMode="auto">
            <a:xfrm rot="8100000">
              <a:off x="4910" y="3360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Freeform 21"/>
            <p:cNvSpPr>
              <a:spLocks/>
            </p:cNvSpPr>
            <p:nvPr/>
          </p:nvSpPr>
          <p:spPr bwMode="auto">
            <a:xfrm>
              <a:off x="5460" y="3833"/>
              <a:ext cx="201" cy="398"/>
            </a:xfrm>
            <a:custGeom>
              <a:avLst/>
              <a:gdLst>
                <a:gd name="T0" fmla="*/ 0 w 201"/>
                <a:gd name="T1" fmla="*/ 0 h 398"/>
                <a:gd name="T2" fmla="*/ 0 w 201"/>
                <a:gd name="T3" fmla="*/ 199 h 398"/>
                <a:gd name="T4" fmla="*/ 200 w 201"/>
                <a:gd name="T5" fmla="*/ 397 h 398"/>
                <a:gd name="T6" fmla="*/ 200 w 201"/>
                <a:gd name="T7" fmla="*/ 196 h 398"/>
                <a:gd name="T8" fmla="*/ 0 w 201"/>
                <a:gd name="T9" fmla="*/ 0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398"/>
                <a:gd name="T17" fmla="*/ 201 w 201"/>
                <a:gd name="T18" fmla="*/ 398 h 3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398">
                  <a:moveTo>
                    <a:pt x="0" y="0"/>
                  </a:moveTo>
                  <a:lnTo>
                    <a:pt x="0" y="199"/>
                  </a:lnTo>
                  <a:lnTo>
                    <a:pt x="200" y="397"/>
                  </a:lnTo>
                  <a:lnTo>
                    <a:pt x="200" y="196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>
          <a:xfrm>
            <a:off x="1206500" y="123825"/>
            <a:ext cx="7086600" cy="127635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Pěší turistika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1457325"/>
            <a:ext cx="7826375" cy="4475162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pěší turistika je nejstarším a základním druhem </a:t>
            </a:r>
            <a:r>
              <a:rPr lang="cs-CZ" sz="2400" b="1" dirty="0">
                <a:solidFill>
                  <a:schemeClr val="bg1"/>
                </a:solidFill>
              </a:rPr>
              <a:t>turistiky; </a:t>
            </a:r>
            <a:r>
              <a:rPr lang="cs-CZ" sz="2400" b="1" dirty="0" smtClean="0">
                <a:solidFill>
                  <a:srgbClr val="FF0000"/>
                </a:solidFill>
              </a:rPr>
              <a:t>chůze je nejpřirozenějším </a:t>
            </a:r>
            <a:r>
              <a:rPr lang="cs-CZ" sz="2400" b="1" dirty="0">
                <a:solidFill>
                  <a:srgbClr val="FF0000"/>
                </a:solidFill>
              </a:rPr>
              <a:t>druhem </a:t>
            </a:r>
            <a:r>
              <a:rPr lang="cs-CZ" sz="2400" b="1" dirty="0" smtClean="0">
                <a:solidFill>
                  <a:srgbClr val="FF0000"/>
                </a:solidFill>
              </a:rPr>
              <a:t>pohybu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je nejčastěji provozována v nížinných oblastech </a:t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a v podhůřích nebo nižších horských polohách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pěší túry obvykle vedou po cestách, chodnících </a:t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a pěšinách ve snadném a neexponovaném terénu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k pěší turistice není zapotřebí žádných jisticích </a:t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ani dalších pomůcek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obvykle se jedná o jednodenní nebo několikadenní výlety bez speciální výstroje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7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7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7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utoUpdateAnimBg="0"/>
      <p:bldP spid="7181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086600" y="4343400"/>
            <a:ext cx="1192213" cy="1905000"/>
            <a:chOff x="4910" y="3031"/>
            <a:chExt cx="751" cy="1200"/>
          </a:xfrm>
        </p:grpSpPr>
        <p:sp>
          <p:nvSpPr>
            <p:cNvPr id="15365" name="AutoShape 15"/>
            <p:cNvSpPr>
              <a:spLocks noChangeArrowheads="1"/>
            </p:cNvSpPr>
            <p:nvPr/>
          </p:nvSpPr>
          <p:spPr bwMode="auto">
            <a:xfrm rot="-2700000">
              <a:off x="4971" y="3080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6" name="AutoShape 16"/>
            <p:cNvSpPr>
              <a:spLocks noChangeArrowheads="1"/>
            </p:cNvSpPr>
            <p:nvPr/>
          </p:nvSpPr>
          <p:spPr bwMode="auto">
            <a:xfrm rot="8100000">
              <a:off x="4923" y="3031"/>
              <a:ext cx="312" cy="31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7" name="AutoShape 17"/>
            <p:cNvSpPr>
              <a:spLocks noChangeArrowheads="1"/>
            </p:cNvSpPr>
            <p:nvPr/>
          </p:nvSpPr>
          <p:spPr bwMode="auto">
            <a:xfrm>
              <a:off x="5086" y="3812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AutoShape 18"/>
            <p:cNvSpPr>
              <a:spLocks noChangeArrowheads="1"/>
            </p:cNvSpPr>
            <p:nvPr/>
          </p:nvSpPr>
          <p:spPr bwMode="auto">
            <a:xfrm rot="16200000" flipH="1">
              <a:off x="5001" y="3577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AutoShape 19"/>
            <p:cNvSpPr>
              <a:spLocks noChangeArrowheads="1"/>
            </p:cNvSpPr>
            <p:nvPr/>
          </p:nvSpPr>
          <p:spPr bwMode="auto">
            <a:xfrm flipH="1">
              <a:off x="5110" y="4029"/>
              <a:ext cx="197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70" name="AutoShape 20"/>
            <p:cNvSpPr>
              <a:spLocks noChangeArrowheads="1"/>
            </p:cNvSpPr>
            <p:nvPr/>
          </p:nvSpPr>
          <p:spPr bwMode="auto">
            <a:xfrm rot="8100000">
              <a:off x="4910" y="3360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71" name="Freeform 21"/>
            <p:cNvSpPr>
              <a:spLocks/>
            </p:cNvSpPr>
            <p:nvPr/>
          </p:nvSpPr>
          <p:spPr bwMode="auto">
            <a:xfrm>
              <a:off x="5460" y="3833"/>
              <a:ext cx="201" cy="398"/>
            </a:xfrm>
            <a:custGeom>
              <a:avLst/>
              <a:gdLst>
                <a:gd name="T0" fmla="*/ 0 w 201"/>
                <a:gd name="T1" fmla="*/ 0 h 398"/>
                <a:gd name="T2" fmla="*/ 0 w 201"/>
                <a:gd name="T3" fmla="*/ 199 h 398"/>
                <a:gd name="T4" fmla="*/ 200 w 201"/>
                <a:gd name="T5" fmla="*/ 397 h 398"/>
                <a:gd name="T6" fmla="*/ 200 w 201"/>
                <a:gd name="T7" fmla="*/ 196 h 398"/>
                <a:gd name="T8" fmla="*/ 0 w 201"/>
                <a:gd name="T9" fmla="*/ 0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398"/>
                <a:gd name="T17" fmla="*/ 201 w 201"/>
                <a:gd name="T18" fmla="*/ 398 h 3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398">
                  <a:moveTo>
                    <a:pt x="0" y="0"/>
                  </a:moveTo>
                  <a:lnTo>
                    <a:pt x="0" y="199"/>
                  </a:lnTo>
                  <a:lnTo>
                    <a:pt x="200" y="397"/>
                  </a:lnTo>
                  <a:lnTo>
                    <a:pt x="200" y="196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>
          <a:xfrm>
            <a:off x="1206500" y="123825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Pěší výlet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1196752"/>
            <a:ext cx="7826375" cy="4791075"/>
          </a:xfrm>
        </p:spPr>
        <p:txBody>
          <a:bodyPr/>
          <a:lstStyle/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seřazení účastníků: první jde vedoucí – určuje cestu</a:t>
            </a:r>
          </a:p>
          <a:p>
            <a:pPr eaLnBrk="1" hangingPunct="1"/>
            <a:r>
              <a:rPr lang="cs-CZ" sz="2000" b="1" dirty="0" smtClean="0">
                <a:solidFill>
                  <a:srgbClr val="FF0000"/>
                </a:solidFill>
              </a:rPr>
              <a:t>pak jdou nejslabší (děti a nejstarší)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sz="2000" b="1" dirty="0" smtClean="0">
                <a:solidFill>
                  <a:srgbClr val="FF0000"/>
                </a:solidFill>
              </a:rPr>
              <a:t>nejzdatnější jdou poslední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průměrná rychlost  2,5 – 3,5 km/h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kontrola na zadního (jdoucího za mnou, pokud ho nevidím, upozorním toho přede mnou a zastavím, až zastaví všichni)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skupiny (min. 3 osoby)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výklad a poznávání, příp. soutěže a hry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odpočinek, občerstvení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děti jdou společně s dospělými, NESEPARUJEME JE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batoh si každý plní a nese SÁM</a:t>
            </a:r>
          </a:p>
          <a:p>
            <a:pPr eaLnBrk="1" hangingPunct="1"/>
            <a:r>
              <a:rPr lang="cs-CZ" sz="2000" b="1" dirty="0" smtClean="0">
                <a:solidFill>
                  <a:schemeClr val="bg1"/>
                </a:solidFill>
              </a:rPr>
              <a:t>všichni si vzájemně pomáhají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7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7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7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7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7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7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71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71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71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utoUpdateAnimBg="0"/>
      <p:bldP spid="718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Po neznačených cestách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1028700"/>
            <a:ext cx="7826375" cy="56406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bg1"/>
                </a:solidFill>
              </a:rPr>
              <a:t>kdy: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značky nejsou vidět (mlha, sněžení, noc, 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značku jsme ztratili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značená trasa je neprůchodná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značka vede po frekventované silnici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značení neexistuje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chceme navštívit místo, kam značka nevede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bg1"/>
                </a:solidFill>
              </a:rPr>
              <a:t>jak si poradit: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technické pomůcky: mapa, buzola, </a:t>
            </a:r>
            <a:r>
              <a:rPr lang="cs-CZ" sz="1800" b="1" smtClean="0">
                <a:solidFill>
                  <a:srgbClr val="0033CC"/>
                </a:solidFill>
              </a:rPr>
              <a:t>mobil, GPS</a:t>
            </a:r>
            <a:r>
              <a:rPr lang="cs-CZ" sz="1800" b="1" dirty="0" smtClean="0">
                <a:solidFill>
                  <a:srgbClr val="0033CC"/>
                </a:solidFill>
              </a:rPr>
              <a:t>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intuice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bg1"/>
                </a:solidFill>
              </a:rPr>
              <a:t>kudy: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po cestách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podle potoků a řek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po hrázích rybníků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po hřebenech hor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podle okraje lesa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.............</a:t>
            </a:r>
          </a:p>
          <a:p>
            <a:pPr lvl="1" eaLnBrk="1" hangingPunct="1">
              <a:lnSpc>
                <a:spcPct val="90000"/>
              </a:lnSpc>
            </a:pPr>
            <a:endParaRPr lang="cs-CZ" sz="1600" dirty="0" smtClean="0">
              <a:solidFill>
                <a:srgbClr val="0033CC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5181600"/>
            <a:ext cx="1292225" cy="958850"/>
            <a:chOff x="1804" y="2390"/>
            <a:chExt cx="814" cy="604"/>
          </a:xfrm>
        </p:grpSpPr>
        <p:sp>
          <p:nvSpPr>
            <p:cNvPr id="16392" name="Rectangle 15"/>
            <p:cNvSpPr>
              <a:spLocks noChangeArrowheads="1"/>
            </p:cNvSpPr>
            <p:nvPr/>
          </p:nvSpPr>
          <p:spPr bwMode="auto">
            <a:xfrm>
              <a:off x="2415" y="2788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3" name="AutoShape 16"/>
            <p:cNvSpPr>
              <a:spLocks noChangeArrowheads="1"/>
            </p:cNvSpPr>
            <p:nvPr/>
          </p:nvSpPr>
          <p:spPr bwMode="auto">
            <a:xfrm rot="8100000">
              <a:off x="1913" y="2390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4" name="AutoShape 17"/>
            <p:cNvSpPr>
              <a:spLocks noChangeArrowheads="1"/>
            </p:cNvSpPr>
            <p:nvPr/>
          </p:nvSpPr>
          <p:spPr bwMode="auto">
            <a:xfrm rot="10800000">
              <a:off x="1999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5" name="AutoShape 18"/>
            <p:cNvSpPr>
              <a:spLocks noChangeArrowheads="1"/>
            </p:cNvSpPr>
            <p:nvPr/>
          </p:nvSpPr>
          <p:spPr bwMode="auto">
            <a:xfrm rot="-5400000">
              <a:off x="1814" y="2790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6" name="AutoShape 19"/>
            <p:cNvSpPr>
              <a:spLocks noChangeArrowheads="1"/>
            </p:cNvSpPr>
            <p:nvPr/>
          </p:nvSpPr>
          <p:spPr bwMode="auto">
            <a:xfrm rot="5400000" flipH="1">
              <a:off x="2213" y="2788"/>
              <a:ext cx="202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7" name="Freeform 20"/>
            <p:cNvSpPr>
              <a:spLocks/>
            </p:cNvSpPr>
            <p:nvPr/>
          </p:nvSpPr>
          <p:spPr bwMode="auto">
            <a:xfrm>
              <a:off x="1804" y="2577"/>
              <a:ext cx="403" cy="211"/>
            </a:xfrm>
            <a:custGeom>
              <a:avLst/>
              <a:gdLst>
                <a:gd name="T0" fmla="*/ 0 w 403"/>
                <a:gd name="T1" fmla="*/ 0 h 211"/>
                <a:gd name="T2" fmla="*/ 211 w 403"/>
                <a:gd name="T3" fmla="*/ 210 h 211"/>
                <a:gd name="T4" fmla="*/ 402 w 403"/>
                <a:gd name="T5" fmla="*/ 210 h 211"/>
                <a:gd name="T6" fmla="*/ 399 w 403"/>
                <a:gd name="T7" fmla="*/ 208 h 211"/>
                <a:gd name="T8" fmla="*/ 192 w 403"/>
                <a:gd name="T9" fmla="*/ 0 h 211"/>
                <a:gd name="T10" fmla="*/ 186 w 403"/>
                <a:gd name="T11" fmla="*/ 0 h 211"/>
                <a:gd name="T12" fmla="*/ 1 w 403"/>
                <a:gd name="T13" fmla="*/ 0 h 211"/>
                <a:gd name="T14" fmla="*/ 0 w 403"/>
                <a:gd name="T15" fmla="*/ 0 h 2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3"/>
                <a:gd name="T25" fmla="*/ 0 h 211"/>
                <a:gd name="T26" fmla="*/ 403 w 403"/>
                <a:gd name="T27" fmla="*/ 211 h 2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3" h="211">
                  <a:moveTo>
                    <a:pt x="0" y="0"/>
                  </a:moveTo>
                  <a:lnTo>
                    <a:pt x="211" y="210"/>
                  </a:lnTo>
                  <a:lnTo>
                    <a:pt x="402" y="210"/>
                  </a:lnTo>
                  <a:lnTo>
                    <a:pt x="399" y="208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237" name="AutoShape 21"/>
          <p:cNvSpPr>
            <a:spLocks noChangeArrowheads="1"/>
          </p:cNvSpPr>
          <p:nvPr/>
        </p:nvSpPr>
        <p:spPr bwMode="auto">
          <a:xfrm rot="18900000" flipH="1">
            <a:off x="6172200" y="4800600"/>
            <a:ext cx="446088" cy="446088"/>
          </a:xfrm>
          <a:prstGeom prst="rtTriangle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cs-CZ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5181600" y="4052888"/>
            <a:ext cx="2855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cs-CZ" sz="2800" b="1">
                <a:solidFill>
                  <a:srgbClr val="FF3300"/>
                </a:solidFill>
              </a:rPr>
              <a:t>Neztratit hlavu !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5181600" y="3262313"/>
            <a:ext cx="3824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cs-CZ" sz="2800" b="1">
                <a:solidFill>
                  <a:srgbClr val="FF3300"/>
                </a:solidFill>
              </a:rPr>
              <a:t>Držet se pohromadě !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9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9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9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9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9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92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92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9" dur="500"/>
                                        <p:tgtEl>
                                          <p:spTgt spid="92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92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500"/>
                                        <p:tgtEl>
                                          <p:spTgt spid="92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92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92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4" dur="500"/>
                                        <p:tgtEl>
                                          <p:spTgt spid="92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dba - chyba progr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utoUpdateAnimBg="0"/>
      <p:bldP spid="9229" grpId="0" uiExpand="1" build="p" autoUpdateAnimBg="0"/>
      <p:bldP spid="9237" grpId="0" animBg="1" autoUpdateAnimBg="0"/>
      <p:bldP spid="9238" grpId="0" autoUpdateAnimBg="0"/>
      <p:bldP spid="923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2" descr="žlutá z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571625"/>
            <a:ext cx="12303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67600" y="4953000"/>
            <a:ext cx="1296988" cy="1519238"/>
            <a:chOff x="3912" y="862"/>
            <a:chExt cx="817" cy="957"/>
          </a:xfrm>
        </p:grpSpPr>
        <p:sp>
          <p:nvSpPr>
            <p:cNvPr id="17414" name="AutoShape 15"/>
            <p:cNvSpPr>
              <a:spLocks noChangeArrowheads="1"/>
            </p:cNvSpPr>
            <p:nvPr/>
          </p:nvSpPr>
          <p:spPr bwMode="auto">
            <a:xfrm rot="13500000" flipH="1">
              <a:off x="4181" y="1539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5" name="Rectangle 16"/>
            <p:cNvSpPr>
              <a:spLocks noChangeArrowheads="1"/>
            </p:cNvSpPr>
            <p:nvPr/>
          </p:nvSpPr>
          <p:spPr bwMode="auto">
            <a:xfrm>
              <a:off x="4319" y="1275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6" name="AutoShape 17"/>
            <p:cNvSpPr>
              <a:spLocks noChangeArrowheads="1"/>
            </p:cNvSpPr>
            <p:nvPr/>
          </p:nvSpPr>
          <p:spPr bwMode="auto">
            <a:xfrm>
              <a:off x="4325" y="862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7" name="AutoShape 18"/>
            <p:cNvSpPr>
              <a:spLocks noChangeArrowheads="1"/>
            </p:cNvSpPr>
            <p:nvPr/>
          </p:nvSpPr>
          <p:spPr bwMode="auto">
            <a:xfrm rot="-5400000">
              <a:off x="3913" y="867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8" name="AutoShape 19"/>
            <p:cNvSpPr>
              <a:spLocks noChangeArrowheads="1"/>
            </p:cNvSpPr>
            <p:nvPr/>
          </p:nvSpPr>
          <p:spPr bwMode="auto">
            <a:xfrm rot="10800000">
              <a:off x="4322" y="1474"/>
              <a:ext cx="203" cy="20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9" name="AutoShape 20"/>
            <p:cNvSpPr>
              <a:spLocks noChangeArrowheads="1"/>
            </p:cNvSpPr>
            <p:nvPr/>
          </p:nvSpPr>
          <p:spPr bwMode="auto">
            <a:xfrm rot="10800000" flipH="1">
              <a:off x="4111" y="1275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0" name="Freeform 21"/>
            <p:cNvSpPr>
              <a:spLocks/>
            </p:cNvSpPr>
            <p:nvPr/>
          </p:nvSpPr>
          <p:spPr bwMode="auto">
            <a:xfrm>
              <a:off x="4110" y="1273"/>
              <a:ext cx="211" cy="403"/>
            </a:xfrm>
            <a:custGeom>
              <a:avLst/>
              <a:gdLst>
                <a:gd name="T0" fmla="*/ 0 w 211"/>
                <a:gd name="T1" fmla="*/ 402 h 403"/>
                <a:gd name="T2" fmla="*/ 210 w 211"/>
                <a:gd name="T3" fmla="*/ 191 h 403"/>
                <a:gd name="T4" fmla="*/ 210 w 211"/>
                <a:gd name="T5" fmla="*/ 0 h 403"/>
                <a:gd name="T6" fmla="*/ 208 w 211"/>
                <a:gd name="T7" fmla="*/ 3 h 403"/>
                <a:gd name="T8" fmla="*/ 0 w 211"/>
                <a:gd name="T9" fmla="*/ 210 h 403"/>
                <a:gd name="T10" fmla="*/ 0 w 211"/>
                <a:gd name="T11" fmla="*/ 216 h 403"/>
                <a:gd name="T12" fmla="*/ 0 w 211"/>
                <a:gd name="T13" fmla="*/ 401 h 403"/>
                <a:gd name="T14" fmla="*/ 0 w 211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403"/>
                <a:gd name="T26" fmla="*/ 211 w 211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403">
                  <a:moveTo>
                    <a:pt x="0" y="402"/>
                  </a:moveTo>
                  <a:lnTo>
                    <a:pt x="210" y="191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1771650" y="223838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err="1" smtClean="0">
                <a:solidFill>
                  <a:srgbClr val="669900"/>
                </a:solidFill>
              </a:rPr>
              <a:t>Treking</a:t>
            </a:r>
            <a:endParaRPr lang="cs-CZ" dirty="0" smtClean="0">
              <a:solidFill>
                <a:srgbClr val="669900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714375" y="1268759"/>
            <a:ext cx="7826375" cy="449704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královská disciplína pěší turistiky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spojovací můstek </a:t>
            </a:r>
            <a:r>
              <a:rPr lang="cs-CZ" sz="2400" b="1" dirty="0">
                <a:solidFill>
                  <a:schemeClr val="bg1"/>
                </a:solidFill>
              </a:rPr>
              <a:t>mezi pěší turistikou </a:t>
            </a:r>
            <a:r>
              <a:rPr lang="cs-CZ" sz="2400" b="1" dirty="0" smtClean="0">
                <a:solidFill>
                  <a:schemeClr val="bg1"/>
                </a:solidFill>
              </a:rPr>
              <a:t/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a </a:t>
            </a:r>
            <a:r>
              <a:rPr lang="cs-CZ" sz="2400" b="1" dirty="0">
                <a:solidFill>
                  <a:schemeClr val="bg1"/>
                </a:solidFill>
              </a:rPr>
              <a:t>vysokohorskou turistikou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pochod </a:t>
            </a:r>
            <a:r>
              <a:rPr lang="cs-CZ" sz="2400" b="1" dirty="0">
                <a:solidFill>
                  <a:srgbClr val="FF0000"/>
                </a:solidFill>
              </a:rPr>
              <a:t>se zátěží a s minimálně jedním </a:t>
            </a:r>
            <a:r>
              <a:rPr lang="cs-CZ" sz="2400" b="1" dirty="0" smtClean="0">
                <a:solidFill>
                  <a:srgbClr val="FF0000"/>
                </a:solidFill>
              </a:rPr>
              <a:t>bivakem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vedle </a:t>
            </a:r>
            <a:r>
              <a:rPr lang="cs-CZ" sz="2400" b="1" dirty="0">
                <a:solidFill>
                  <a:schemeClr val="bg1"/>
                </a:solidFill>
              </a:rPr>
              <a:t>dodatečné výstroje a </a:t>
            </a:r>
            <a:r>
              <a:rPr lang="cs-CZ" sz="2400" b="1" dirty="0" smtClean="0">
                <a:solidFill>
                  <a:schemeClr val="bg1"/>
                </a:solidFill>
              </a:rPr>
              <a:t>příp. jisticích </a:t>
            </a:r>
            <a:r>
              <a:rPr lang="cs-CZ" sz="2400" b="1" dirty="0">
                <a:solidFill>
                  <a:schemeClr val="bg1"/>
                </a:solidFill>
              </a:rPr>
              <a:t>pomůcek </a:t>
            </a:r>
            <a:r>
              <a:rPr lang="cs-CZ" sz="2400" b="1" dirty="0" smtClean="0">
                <a:solidFill>
                  <a:schemeClr val="bg1"/>
                </a:solidFill>
              </a:rPr>
              <a:t>neseme </a:t>
            </a:r>
            <a:r>
              <a:rPr lang="cs-CZ" sz="2400" b="1" dirty="0">
                <a:solidFill>
                  <a:schemeClr val="bg1"/>
                </a:solidFill>
              </a:rPr>
              <a:t>i </a:t>
            </a:r>
            <a:r>
              <a:rPr lang="cs-CZ" sz="2400" b="1" dirty="0" err="1">
                <a:solidFill>
                  <a:schemeClr val="bg1"/>
                </a:solidFill>
              </a:rPr>
              <a:t>bivakovací</a:t>
            </a:r>
            <a:r>
              <a:rPr lang="cs-CZ" sz="2400" b="1" dirty="0">
                <a:solidFill>
                  <a:schemeClr val="bg1"/>
                </a:solidFill>
              </a:rPr>
              <a:t> výstroj </a:t>
            </a:r>
            <a:r>
              <a:rPr lang="cs-CZ" sz="2400" b="1" dirty="0" smtClean="0">
                <a:solidFill>
                  <a:schemeClr val="bg1"/>
                </a:solidFill>
              </a:rPr>
              <a:t>(stan, spací pytel, …) 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trasa může </a:t>
            </a:r>
            <a:r>
              <a:rPr lang="cs-CZ" sz="2400" b="1" dirty="0">
                <a:solidFill>
                  <a:schemeClr val="bg1"/>
                </a:solidFill>
              </a:rPr>
              <a:t>vést ve vysokohorském i nížinném prostředí, technická obtížnost nepřesahuje II. st. </a:t>
            </a:r>
            <a:r>
              <a:rPr lang="cs-CZ" sz="2400" b="1" dirty="0" smtClean="0">
                <a:solidFill>
                  <a:schemeClr val="bg1"/>
                </a:solidFill>
              </a:rPr>
              <a:t>UIAA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nejpopulárnější </a:t>
            </a:r>
            <a:r>
              <a:rPr lang="cs-CZ" sz="2400" b="1" dirty="0" err="1" smtClean="0">
                <a:solidFill>
                  <a:schemeClr val="bg1"/>
                </a:solidFill>
              </a:rPr>
              <a:t>trekové</a:t>
            </a:r>
            <a:r>
              <a:rPr lang="cs-CZ" sz="2400" b="1" dirty="0" smtClean="0">
                <a:solidFill>
                  <a:schemeClr val="bg1"/>
                </a:solidFill>
              </a:rPr>
              <a:t> trasy </a:t>
            </a:r>
            <a:r>
              <a:rPr lang="cs-CZ" sz="2400" b="1" dirty="0">
                <a:solidFill>
                  <a:schemeClr val="bg1"/>
                </a:solidFill>
              </a:rPr>
              <a:t>v našich </a:t>
            </a:r>
            <a:r>
              <a:rPr lang="cs-CZ" sz="2400" b="1" dirty="0" smtClean="0">
                <a:solidFill>
                  <a:schemeClr val="bg1"/>
                </a:solidFill>
              </a:rPr>
              <a:t>končinách: </a:t>
            </a:r>
            <a:r>
              <a:rPr lang="cs-CZ" sz="2400" b="1" dirty="0">
                <a:solidFill>
                  <a:schemeClr val="bg1"/>
                </a:solidFill>
              </a:rPr>
              <a:t>přechod Jeseníků, Rychlebských hor či </a:t>
            </a:r>
            <a:r>
              <a:rPr lang="cs-CZ" sz="2400" b="1" dirty="0" smtClean="0">
                <a:solidFill>
                  <a:schemeClr val="bg1"/>
                </a:solidFill>
              </a:rPr>
              <a:t>Krkonoš, hřebenovky Nízkých Tater, Velké Fatry, Západních Tater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3387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2" descr="žlutá z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571625"/>
            <a:ext cx="12303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67600" y="4953000"/>
            <a:ext cx="1296988" cy="1519238"/>
            <a:chOff x="3912" y="862"/>
            <a:chExt cx="817" cy="957"/>
          </a:xfrm>
        </p:grpSpPr>
        <p:sp>
          <p:nvSpPr>
            <p:cNvPr id="17414" name="AutoShape 15"/>
            <p:cNvSpPr>
              <a:spLocks noChangeArrowheads="1"/>
            </p:cNvSpPr>
            <p:nvPr/>
          </p:nvSpPr>
          <p:spPr bwMode="auto">
            <a:xfrm rot="13500000" flipH="1">
              <a:off x="4181" y="1539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5" name="Rectangle 16"/>
            <p:cNvSpPr>
              <a:spLocks noChangeArrowheads="1"/>
            </p:cNvSpPr>
            <p:nvPr/>
          </p:nvSpPr>
          <p:spPr bwMode="auto">
            <a:xfrm>
              <a:off x="4319" y="1275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6" name="AutoShape 17"/>
            <p:cNvSpPr>
              <a:spLocks noChangeArrowheads="1"/>
            </p:cNvSpPr>
            <p:nvPr/>
          </p:nvSpPr>
          <p:spPr bwMode="auto">
            <a:xfrm>
              <a:off x="4325" y="862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7" name="AutoShape 18"/>
            <p:cNvSpPr>
              <a:spLocks noChangeArrowheads="1"/>
            </p:cNvSpPr>
            <p:nvPr/>
          </p:nvSpPr>
          <p:spPr bwMode="auto">
            <a:xfrm rot="-5400000">
              <a:off x="3913" y="867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8" name="AutoShape 19"/>
            <p:cNvSpPr>
              <a:spLocks noChangeArrowheads="1"/>
            </p:cNvSpPr>
            <p:nvPr/>
          </p:nvSpPr>
          <p:spPr bwMode="auto">
            <a:xfrm rot="10800000">
              <a:off x="4322" y="1474"/>
              <a:ext cx="203" cy="20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9" name="AutoShape 20"/>
            <p:cNvSpPr>
              <a:spLocks noChangeArrowheads="1"/>
            </p:cNvSpPr>
            <p:nvPr/>
          </p:nvSpPr>
          <p:spPr bwMode="auto">
            <a:xfrm rot="10800000" flipH="1">
              <a:off x="4111" y="1275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0" name="Freeform 21"/>
            <p:cNvSpPr>
              <a:spLocks/>
            </p:cNvSpPr>
            <p:nvPr/>
          </p:nvSpPr>
          <p:spPr bwMode="auto">
            <a:xfrm>
              <a:off x="4110" y="1273"/>
              <a:ext cx="211" cy="403"/>
            </a:xfrm>
            <a:custGeom>
              <a:avLst/>
              <a:gdLst>
                <a:gd name="T0" fmla="*/ 0 w 211"/>
                <a:gd name="T1" fmla="*/ 402 h 403"/>
                <a:gd name="T2" fmla="*/ 210 w 211"/>
                <a:gd name="T3" fmla="*/ 191 h 403"/>
                <a:gd name="T4" fmla="*/ 210 w 211"/>
                <a:gd name="T5" fmla="*/ 0 h 403"/>
                <a:gd name="T6" fmla="*/ 208 w 211"/>
                <a:gd name="T7" fmla="*/ 3 h 403"/>
                <a:gd name="T8" fmla="*/ 0 w 211"/>
                <a:gd name="T9" fmla="*/ 210 h 403"/>
                <a:gd name="T10" fmla="*/ 0 w 211"/>
                <a:gd name="T11" fmla="*/ 216 h 403"/>
                <a:gd name="T12" fmla="*/ 0 w 211"/>
                <a:gd name="T13" fmla="*/ 401 h 403"/>
                <a:gd name="T14" fmla="*/ 0 w 211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403"/>
                <a:gd name="T26" fmla="*/ 211 w 211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403">
                  <a:moveTo>
                    <a:pt x="0" y="402"/>
                  </a:moveTo>
                  <a:lnTo>
                    <a:pt x="210" y="191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1771650" y="223838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Vysokohorská turistika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714375" y="1762472"/>
            <a:ext cx="7826375" cy="432162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turistika v horském či vysokohorském prostředí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túry vedou ve vyšších nadmořských výškách, </a:t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obvykle nad přirozeným pásmem lesa, </a:t>
            </a:r>
            <a:br>
              <a:rPr lang="cs-CZ" sz="2400" b="1" dirty="0" smtClean="0">
                <a:solidFill>
                  <a:schemeClr val="bg1"/>
                </a:solidFill>
              </a:rPr>
            </a:br>
            <a:r>
              <a:rPr lang="cs-CZ" sz="2400" b="1" dirty="0" smtClean="0">
                <a:solidFill>
                  <a:schemeClr val="bg1"/>
                </a:solidFill>
              </a:rPr>
              <a:t>obvykle nepřekračují hranici sněžné čáry 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technická obtížnost túry nepřesahuje II. </a:t>
            </a:r>
            <a:r>
              <a:rPr lang="cs-CZ" sz="2400" b="1" smtClean="0">
                <a:solidFill>
                  <a:schemeClr val="bg1"/>
                </a:solidFill>
              </a:rPr>
              <a:t>stupeň UIAA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smtClean="0">
                <a:solidFill>
                  <a:schemeClr val="bg1"/>
                </a:solidFill>
              </a:rPr>
              <a:t>a </a:t>
            </a:r>
            <a:r>
              <a:rPr lang="cs-CZ" sz="2400" b="1" dirty="0" smtClean="0">
                <a:solidFill>
                  <a:schemeClr val="bg1"/>
                </a:solidFill>
              </a:rPr>
              <a:t>obvykle nejsou nutné technické pomůcky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podle KČT je za vysokohorskou považována túra, která má </a:t>
            </a:r>
            <a:r>
              <a:rPr lang="cs-CZ" sz="2400" b="1" dirty="0" smtClean="0">
                <a:solidFill>
                  <a:srgbClr val="FF0000"/>
                </a:solidFill>
              </a:rPr>
              <a:t>logický cíl </a:t>
            </a:r>
            <a:r>
              <a:rPr lang="cs-CZ" sz="2400" b="1" dirty="0" smtClean="0">
                <a:solidFill>
                  <a:schemeClr val="bg1"/>
                </a:solidFill>
              </a:rPr>
              <a:t>(vrchol, sedlo, jezero, chatu apod.), podle průvodcovského času </a:t>
            </a:r>
            <a:r>
              <a:rPr lang="cs-CZ" sz="2400" b="1" dirty="0" smtClean="0">
                <a:solidFill>
                  <a:srgbClr val="FF0000"/>
                </a:solidFill>
              </a:rPr>
              <a:t>trvá alespoň 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b="1" dirty="0" smtClean="0">
                <a:solidFill>
                  <a:srgbClr val="FF0000"/>
                </a:solidFill>
              </a:rPr>
              <a:t>6 hodin</a:t>
            </a:r>
            <a:r>
              <a:rPr lang="cs-CZ" sz="2400" b="1" dirty="0" smtClean="0">
                <a:solidFill>
                  <a:schemeClr val="bg1"/>
                </a:solidFill>
              </a:rPr>
              <a:t> a dosáhne součtu </a:t>
            </a:r>
            <a:r>
              <a:rPr lang="cs-CZ" sz="2400" b="1" dirty="0" smtClean="0">
                <a:solidFill>
                  <a:srgbClr val="FF0000"/>
                </a:solidFill>
              </a:rPr>
              <a:t>stoupání minimálně </a:t>
            </a:r>
            <a:br>
              <a:rPr lang="cs-CZ" sz="2400" b="1" dirty="0" smtClean="0">
                <a:solidFill>
                  <a:srgbClr val="FF0000"/>
                </a:solidFill>
              </a:rPr>
            </a:br>
            <a:r>
              <a:rPr lang="cs-CZ" sz="2400" b="1" dirty="0" smtClean="0">
                <a:solidFill>
                  <a:srgbClr val="FF0000"/>
                </a:solidFill>
              </a:rPr>
              <a:t>500 metrů</a:t>
            </a:r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2" descr="žlutá z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571625"/>
            <a:ext cx="12303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67600" y="4953000"/>
            <a:ext cx="1296988" cy="1519238"/>
            <a:chOff x="3912" y="862"/>
            <a:chExt cx="817" cy="957"/>
          </a:xfrm>
        </p:grpSpPr>
        <p:sp>
          <p:nvSpPr>
            <p:cNvPr id="17414" name="AutoShape 15"/>
            <p:cNvSpPr>
              <a:spLocks noChangeArrowheads="1"/>
            </p:cNvSpPr>
            <p:nvPr/>
          </p:nvSpPr>
          <p:spPr bwMode="auto">
            <a:xfrm rot="13500000" flipH="1">
              <a:off x="4181" y="1539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5" name="Rectangle 16"/>
            <p:cNvSpPr>
              <a:spLocks noChangeArrowheads="1"/>
            </p:cNvSpPr>
            <p:nvPr/>
          </p:nvSpPr>
          <p:spPr bwMode="auto">
            <a:xfrm>
              <a:off x="4319" y="1275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6" name="AutoShape 17"/>
            <p:cNvSpPr>
              <a:spLocks noChangeArrowheads="1"/>
            </p:cNvSpPr>
            <p:nvPr/>
          </p:nvSpPr>
          <p:spPr bwMode="auto">
            <a:xfrm>
              <a:off x="4325" y="862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7" name="AutoShape 18"/>
            <p:cNvSpPr>
              <a:spLocks noChangeArrowheads="1"/>
            </p:cNvSpPr>
            <p:nvPr/>
          </p:nvSpPr>
          <p:spPr bwMode="auto">
            <a:xfrm rot="-5400000">
              <a:off x="3913" y="867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8" name="AutoShape 19"/>
            <p:cNvSpPr>
              <a:spLocks noChangeArrowheads="1"/>
            </p:cNvSpPr>
            <p:nvPr/>
          </p:nvSpPr>
          <p:spPr bwMode="auto">
            <a:xfrm rot="10800000">
              <a:off x="4322" y="1474"/>
              <a:ext cx="203" cy="20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9" name="AutoShape 20"/>
            <p:cNvSpPr>
              <a:spLocks noChangeArrowheads="1"/>
            </p:cNvSpPr>
            <p:nvPr/>
          </p:nvSpPr>
          <p:spPr bwMode="auto">
            <a:xfrm rot="10800000" flipH="1">
              <a:off x="4111" y="1275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0" name="Freeform 21"/>
            <p:cNvSpPr>
              <a:spLocks/>
            </p:cNvSpPr>
            <p:nvPr/>
          </p:nvSpPr>
          <p:spPr bwMode="auto">
            <a:xfrm>
              <a:off x="4110" y="1273"/>
              <a:ext cx="211" cy="403"/>
            </a:xfrm>
            <a:custGeom>
              <a:avLst/>
              <a:gdLst>
                <a:gd name="T0" fmla="*/ 0 w 211"/>
                <a:gd name="T1" fmla="*/ 402 h 403"/>
                <a:gd name="T2" fmla="*/ 210 w 211"/>
                <a:gd name="T3" fmla="*/ 191 h 403"/>
                <a:gd name="T4" fmla="*/ 210 w 211"/>
                <a:gd name="T5" fmla="*/ 0 h 403"/>
                <a:gd name="T6" fmla="*/ 208 w 211"/>
                <a:gd name="T7" fmla="*/ 3 h 403"/>
                <a:gd name="T8" fmla="*/ 0 w 211"/>
                <a:gd name="T9" fmla="*/ 210 h 403"/>
                <a:gd name="T10" fmla="*/ 0 w 211"/>
                <a:gd name="T11" fmla="*/ 216 h 403"/>
                <a:gd name="T12" fmla="*/ 0 w 211"/>
                <a:gd name="T13" fmla="*/ 401 h 403"/>
                <a:gd name="T14" fmla="*/ 0 w 211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403"/>
                <a:gd name="T26" fmla="*/ 211 w 211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403">
                  <a:moveTo>
                    <a:pt x="0" y="402"/>
                  </a:moveTo>
                  <a:lnTo>
                    <a:pt x="210" y="191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1771650" y="223838"/>
            <a:ext cx="7086600" cy="127635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Vysokohorská turistika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714375" y="1583108"/>
            <a:ext cx="7826375" cy="4510188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bg1"/>
                </a:solidFill>
                <a:effectLst/>
              </a:rPr>
              <a:t>Klasifikační stupnice UIAA</a:t>
            </a:r>
            <a:br>
              <a:rPr lang="cs-CZ" sz="2800" b="1" dirty="0" smtClean="0">
                <a:solidFill>
                  <a:schemeClr val="bg1"/>
                </a:solidFill>
                <a:effectLst/>
              </a:rPr>
            </a:br>
            <a:r>
              <a:rPr lang="cs-CZ" sz="2300" b="1" dirty="0" smtClean="0">
                <a:solidFill>
                  <a:schemeClr val="bg1"/>
                </a:solidFill>
              </a:rPr>
              <a:t>(</a:t>
            </a:r>
            <a:r>
              <a:rPr lang="fr-FR" sz="2300" b="1" dirty="0" smtClean="0">
                <a:solidFill>
                  <a:schemeClr val="bg1"/>
                </a:solidFill>
                <a:effectLst/>
              </a:rPr>
              <a:t>Union Internationale des Associations d'Alpinisme</a:t>
            </a:r>
            <a:r>
              <a:rPr lang="cs-CZ" sz="2300" b="1" dirty="0" smtClean="0">
                <a:solidFill>
                  <a:schemeClr val="bg1"/>
                </a:solidFill>
                <a:effectLst/>
              </a:rPr>
              <a:t>)</a:t>
            </a:r>
          </a:p>
          <a:p>
            <a:pPr lvl="1"/>
            <a:r>
              <a:rPr lang="cs-CZ" sz="2300" b="1" dirty="0" smtClean="0">
                <a:solidFill>
                  <a:schemeClr val="bg1"/>
                </a:solidFill>
              </a:rPr>
              <a:t>I. lehké: nejedná se již pouze a bezvýhradně </a:t>
            </a:r>
            <a:br>
              <a:rPr lang="cs-CZ" sz="2300" b="1" dirty="0" smtClean="0">
                <a:solidFill>
                  <a:schemeClr val="bg1"/>
                </a:solidFill>
              </a:rPr>
            </a:br>
            <a:r>
              <a:rPr lang="cs-CZ" sz="2300" b="1" dirty="0" smtClean="0">
                <a:solidFill>
                  <a:schemeClr val="bg1"/>
                </a:solidFill>
              </a:rPr>
              <a:t>o chodecký terén; </a:t>
            </a:r>
            <a:r>
              <a:rPr lang="cs-CZ" sz="2300" b="1" dirty="0">
                <a:solidFill>
                  <a:schemeClr val="bg1"/>
                </a:solidFill>
              </a:rPr>
              <a:t>nejjednodušší forma skalního </a:t>
            </a:r>
            <a:r>
              <a:rPr lang="cs-CZ" sz="2300" b="1" dirty="0" smtClean="0">
                <a:solidFill>
                  <a:schemeClr val="bg1"/>
                </a:solidFill>
              </a:rPr>
              <a:t>lezení;</a:t>
            </a:r>
            <a:r>
              <a:rPr lang="cs-CZ" sz="2300" b="1" dirty="0">
                <a:solidFill>
                  <a:schemeClr val="bg1"/>
                </a:solidFill>
              </a:rPr>
              <a:t> </a:t>
            </a:r>
            <a:r>
              <a:rPr lang="cs-CZ" sz="2300" b="1" dirty="0" smtClean="0">
                <a:solidFill>
                  <a:schemeClr val="bg1"/>
                </a:solidFill>
              </a:rPr>
              <a:t>k zabezpečení rovnováhy je třeba rukou</a:t>
            </a:r>
          </a:p>
          <a:p>
            <a:pPr lvl="1"/>
            <a:r>
              <a:rPr lang="cs-CZ" sz="2300" b="1" dirty="0" smtClean="0">
                <a:solidFill>
                  <a:schemeClr val="bg1"/>
                </a:solidFill>
              </a:rPr>
              <a:t>II. mírně těžké: začátek lezení, při němž používáme ruce a je vyžadována technika tří pevných bodů</a:t>
            </a:r>
          </a:p>
          <a:p>
            <a:pPr lvl="1"/>
            <a:r>
              <a:rPr lang="cs-CZ" sz="2300" dirty="0" smtClean="0">
                <a:solidFill>
                  <a:srgbClr val="FF0000"/>
                </a:solidFill>
              </a:rPr>
              <a:t>III. středně těžké: na exponovaných místech je již doporučováno jištění</a:t>
            </a:r>
          </a:p>
          <a:p>
            <a:pPr lvl="1"/>
            <a:r>
              <a:rPr lang="cs-CZ" sz="2300" dirty="0" smtClean="0">
                <a:solidFill>
                  <a:srgbClr val="FF0000"/>
                </a:solidFill>
              </a:rPr>
              <a:t>IV.  …</a:t>
            </a:r>
          </a:p>
          <a:p>
            <a:pPr lvl="1" eaLnBrk="1" hangingPunct="1">
              <a:lnSpc>
                <a:spcPct val="90000"/>
              </a:lnSpc>
            </a:pPr>
            <a:endParaRPr lang="cs-CZ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1149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4" name="Picture 22" descr="žlutá z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571625"/>
            <a:ext cx="12303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67600" y="4953000"/>
            <a:ext cx="1296988" cy="1519238"/>
            <a:chOff x="3912" y="862"/>
            <a:chExt cx="817" cy="957"/>
          </a:xfrm>
        </p:grpSpPr>
        <p:sp>
          <p:nvSpPr>
            <p:cNvPr id="18438" name="AutoShape 15"/>
            <p:cNvSpPr>
              <a:spLocks noChangeArrowheads="1"/>
            </p:cNvSpPr>
            <p:nvPr/>
          </p:nvSpPr>
          <p:spPr bwMode="auto">
            <a:xfrm rot="13500000" flipH="1">
              <a:off x="4181" y="1539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9" name="Rectangle 16"/>
            <p:cNvSpPr>
              <a:spLocks noChangeArrowheads="1"/>
            </p:cNvSpPr>
            <p:nvPr/>
          </p:nvSpPr>
          <p:spPr bwMode="auto">
            <a:xfrm>
              <a:off x="4319" y="1275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0" name="AutoShape 17"/>
            <p:cNvSpPr>
              <a:spLocks noChangeArrowheads="1"/>
            </p:cNvSpPr>
            <p:nvPr/>
          </p:nvSpPr>
          <p:spPr bwMode="auto">
            <a:xfrm>
              <a:off x="4325" y="862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1" name="AutoShape 18"/>
            <p:cNvSpPr>
              <a:spLocks noChangeArrowheads="1"/>
            </p:cNvSpPr>
            <p:nvPr/>
          </p:nvSpPr>
          <p:spPr bwMode="auto">
            <a:xfrm rot="-5400000">
              <a:off x="3913" y="867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2" name="AutoShape 19"/>
            <p:cNvSpPr>
              <a:spLocks noChangeArrowheads="1"/>
            </p:cNvSpPr>
            <p:nvPr/>
          </p:nvSpPr>
          <p:spPr bwMode="auto">
            <a:xfrm rot="10800000">
              <a:off x="4322" y="1474"/>
              <a:ext cx="203" cy="20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3" name="AutoShape 20"/>
            <p:cNvSpPr>
              <a:spLocks noChangeArrowheads="1"/>
            </p:cNvSpPr>
            <p:nvPr/>
          </p:nvSpPr>
          <p:spPr bwMode="auto">
            <a:xfrm rot="10800000" flipH="1">
              <a:off x="4111" y="1275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4" name="Freeform 21"/>
            <p:cNvSpPr>
              <a:spLocks/>
            </p:cNvSpPr>
            <p:nvPr/>
          </p:nvSpPr>
          <p:spPr bwMode="auto">
            <a:xfrm>
              <a:off x="4110" y="1273"/>
              <a:ext cx="211" cy="403"/>
            </a:xfrm>
            <a:custGeom>
              <a:avLst/>
              <a:gdLst>
                <a:gd name="T0" fmla="*/ 0 w 211"/>
                <a:gd name="T1" fmla="*/ 402 h 403"/>
                <a:gd name="T2" fmla="*/ 210 w 211"/>
                <a:gd name="T3" fmla="*/ 191 h 403"/>
                <a:gd name="T4" fmla="*/ 210 w 211"/>
                <a:gd name="T5" fmla="*/ 0 h 403"/>
                <a:gd name="T6" fmla="*/ 208 w 211"/>
                <a:gd name="T7" fmla="*/ 3 h 403"/>
                <a:gd name="T8" fmla="*/ 0 w 211"/>
                <a:gd name="T9" fmla="*/ 210 h 403"/>
                <a:gd name="T10" fmla="*/ 0 w 211"/>
                <a:gd name="T11" fmla="*/ 216 h 403"/>
                <a:gd name="T12" fmla="*/ 0 w 211"/>
                <a:gd name="T13" fmla="*/ 401 h 403"/>
                <a:gd name="T14" fmla="*/ 0 w 211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403"/>
                <a:gd name="T26" fmla="*/ 211 w 211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403">
                  <a:moveTo>
                    <a:pt x="0" y="402"/>
                  </a:moveTo>
                  <a:lnTo>
                    <a:pt x="210" y="191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1771650" y="123825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Vysokohorská túra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714375" y="1100138"/>
            <a:ext cx="78263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výlet ve vysokých horách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větší důraz na fyzickou kondici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pouze v letním období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zesílený účinek povětrnostních vlivů (sluneční záření, vítr, déšť, bouřky, sněžení, mlha), příp. vysoké výšky (méně kyslíku)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obtížnost: složitější terén než pouze </a:t>
            </a:r>
            <a:r>
              <a:rPr lang="cs-CZ" sz="1600" b="1" dirty="0" smtClean="0">
                <a:solidFill>
                  <a:schemeClr val="tx2">
                    <a:lumMod val="75000"/>
                  </a:schemeClr>
                </a:solidFill>
              </a:rPr>
              <a:t>chodecký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pouze </a:t>
            </a:r>
            <a:r>
              <a:rPr lang="cs-CZ" sz="1600" b="1" dirty="0" smtClean="0">
                <a:solidFill>
                  <a:srgbClr val="FF0000"/>
                </a:solidFill>
              </a:rPr>
              <a:t>značené cesty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logický cíl: chata, sedlo, vrchol, jezero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zvýšená odpovědnost metodického pracovníka: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respektování povětrnosti a místních podmínek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kontrola způsobilosti, výstroje a výzbroje účastníků (právo a povinnost odmítnutí nezpůsobilých)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znalost terénu a únikových možností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znalost spojení s Horskou službou (</a:t>
            </a:r>
            <a:r>
              <a:rPr lang="cs-CZ" sz="1600" b="1" dirty="0" smtClean="0">
                <a:solidFill>
                  <a:srgbClr val="FF0000"/>
                </a:solidFill>
              </a:rPr>
              <a:t>v ČR NON STOP SOS +420 1210</a:t>
            </a:r>
            <a:r>
              <a:rPr lang="cs-CZ" sz="1600" b="1" dirty="0" smtClean="0">
                <a:solidFill>
                  <a:srgbClr val="0033CC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znalost signalizace (optický či akustický signál 6x za min., 1 min. přestávka, odpověď 3x za min., 1 min. přestávka, pro vrtulník Y či N)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600" b="1" dirty="0" smtClean="0">
                <a:solidFill>
                  <a:srgbClr val="0033CC"/>
                </a:solidFill>
              </a:rPr>
              <a:t>v případě potřeby organizace záchranné akce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 smtClean="0">
                <a:solidFill>
                  <a:schemeClr val="bg1"/>
                </a:solidFill>
              </a:rPr>
              <a:t>skupina alespoň šestičlenná</a:t>
            </a:r>
            <a:r>
              <a:rPr lang="cs-CZ" sz="2400" b="1" dirty="0" smtClean="0"/>
              <a:t> </a:t>
            </a:r>
            <a:r>
              <a:rPr lang="cs-CZ" sz="2400" b="1" dirty="0" smtClean="0">
                <a:solidFill>
                  <a:srgbClr val="CC0000"/>
                </a:solidFill>
              </a:rPr>
              <a:t>(min. 3)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8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8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8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82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82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82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82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820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4" dur="500"/>
                                        <p:tgtEl>
                                          <p:spTgt spid="820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  <p:bldP spid="820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143000" y="-214313"/>
            <a:ext cx="7150100" cy="1970088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Obsah: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568648"/>
            <a:ext cx="7826375" cy="570991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Turistika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Turistika organizovaná KČT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Kvalifikace metodických pracovníků KČT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Příprava akce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Program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Pěší výlet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Po neznačených cestách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err="1" smtClean="0">
                <a:solidFill>
                  <a:schemeClr val="bg1"/>
                </a:solidFill>
              </a:rPr>
              <a:t>Treking</a:t>
            </a:r>
            <a:endParaRPr lang="cs-CZ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Vysokohorská túra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Výlet na lyžích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Výlet na kole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Vodácký výlet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Výlet autem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Vícedenní výlet, hromadná (masová) akce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Výkonnostní turistika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Nebezpečí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Ochrana přírody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Vyhodnocení akce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Vlastnosti metodického pracovníka</a:t>
            </a:r>
          </a:p>
          <a:p>
            <a:pPr eaLnBrk="1" hangingPunct="1">
              <a:lnSpc>
                <a:spcPct val="90000"/>
              </a:lnSpc>
            </a:pPr>
            <a:endParaRPr lang="cs-CZ" sz="1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086600" y="5089525"/>
            <a:ext cx="1320800" cy="1511300"/>
            <a:chOff x="2922" y="950"/>
            <a:chExt cx="832" cy="952"/>
          </a:xfrm>
        </p:grpSpPr>
        <p:sp>
          <p:nvSpPr>
            <p:cNvPr id="4101" name="Rectangle 15"/>
            <p:cNvSpPr>
              <a:spLocks noChangeArrowheads="1"/>
            </p:cNvSpPr>
            <p:nvPr/>
          </p:nvSpPr>
          <p:spPr bwMode="auto">
            <a:xfrm>
              <a:off x="2928" y="1091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2" name="AutoShape 16"/>
            <p:cNvSpPr>
              <a:spLocks noChangeArrowheads="1"/>
            </p:cNvSpPr>
            <p:nvPr/>
          </p:nvSpPr>
          <p:spPr bwMode="auto">
            <a:xfrm rot="2700000">
              <a:off x="3350" y="1178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3" name="AutoShape 17"/>
            <p:cNvSpPr>
              <a:spLocks noChangeArrowheads="1"/>
            </p:cNvSpPr>
            <p:nvPr/>
          </p:nvSpPr>
          <p:spPr bwMode="auto">
            <a:xfrm rot="-2700000">
              <a:off x="3208" y="950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4" name="AutoShape 18"/>
            <p:cNvSpPr>
              <a:spLocks noChangeArrowheads="1"/>
            </p:cNvSpPr>
            <p:nvPr/>
          </p:nvSpPr>
          <p:spPr bwMode="auto">
            <a:xfrm rot="8100000">
              <a:off x="3014" y="1496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5" name="AutoShape 19"/>
            <p:cNvSpPr>
              <a:spLocks noChangeArrowheads="1"/>
            </p:cNvSpPr>
            <p:nvPr/>
          </p:nvSpPr>
          <p:spPr bwMode="auto">
            <a:xfrm>
              <a:off x="3141" y="1089"/>
              <a:ext cx="200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6" name="AutoShape 20"/>
            <p:cNvSpPr>
              <a:spLocks noChangeArrowheads="1"/>
            </p:cNvSpPr>
            <p:nvPr/>
          </p:nvSpPr>
          <p:spPr bwMode="auto">
            <a:xfrm rot="10800000" flipH="1">
              <a:off x="2928" y="1300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7" name="Freeform 21"/>
            <p:cNvSpPr>
              <a:spLocks/>
            </p:cNvSpPr>
            <p:nvPr/>
          </p:nvSpPr>
          <p:spPr bwMode="auto">
            <a:xfrm>
              <a:off x="2922" y="1290"/>
              <a:ext cx="217" cy="403"/>
            </a:xfrm>
            <a:custGeom>
              <a:avLst/>
              <a:gdLst>
                <a:gd name="T0" fmla="*/ 0 w 217"/>
                <a:gd name="T1" fmla="*/ 402 h 403"/>
                <a:gd name="T2" fmla="*/ 216 w 217"/>
                <a:gd name="T3" fmla="*/ 191 h 403"/>
                <a:gd name="T4" fmla="*/ 216 w 217"/>
                <a:gd name="T5" fmla="*/ 0 h 403"/>
                <a:gd name="T6" fmla="*/ 213 w 217"/>
                <a:gd name="T7" fmla="*/ 3 h 403"/>
                <a:gd name="T8" fmla="*/ 0 w 217"/>
                <a:gd name="T9" fmla="*/ 210 h 403"/>
                <a:gd name="T10" fmla="*/ 0 w 217"/>
                <a:gd name="T11" fmla="*/ 216 h 403"/>
                <a:gd name="T12" fmla="*/ 0 w 217"/>
                <a:gd name="T13" fmla="*/ 401 h 403"/>
                <a:gd name="T14" fmla="*/ 0 w 217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7"/>
                <a:gd name="T25" fmla="*/ 0 h 403"/>
                <a:gd name="T26" fmla="*/ 217 w 217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7" h="403">
                  <a:moveTo>
                    <a:pt x="0" y="402"/>
                  </a:moveTo>
                  <a:lnTo>
                    <a:pt x="216" y="191"/>
                  </a:lnTo>
                  <a:lnTo>
                    <a:pt x="216" y="0"/>
                  </a:lnTo>
                  <a:lnTo>
                    <a:pt x="213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custDataLst>
      <p:tags r:id="rId1"/>
    </p:custDataLst>
  </p:cSld>
  <p:clrMapOvr>
    <a:masterClrMapping/>
  </p:clrMapOvr>
  <p:transition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5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1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5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5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51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5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51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5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51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51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513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  <p:bldP spid="513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" y="81874"/>
            <a:ext cx="1219200" cy="131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4" name="Picture 22" descr="žlutá z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571625"/>
            <a:ext cx="12303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7506512" y="4991912"/>
            <a:ext cx="1296988" cy="1519238"/>
            <a:chOff x="3912" y="862"/>
            <a:chExt cx="817" cy="957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 rot="13500000" flipH="1">
              <a:off x="4181" y="1539"/>
              <a:ext cx="280" cy="28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319" y="1275"/>
              <a:ext cx="203" cy="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4325" y="862"/>
              <a:ext cx="404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 rot="-5400000">
              <a:off x="3913" y="867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10800000">
              <a:off x="4322" y="1474"/>
              <a:ext cx="203" cy="20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rot="10800000" flipH="1">
              <a:off x="4111" y="1275"/>
              <a:ext cx="196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4110" y="1273"/>
              <a:ext cx="211" cy="403"/>
            </a:xfrm>
            <a:custGeom>
              <a:avLst/>
              <a:gdLst>
                <a:gd name="T0" fmla="*/ 0 w 211"/>
                <a:gd name="T1" fmla="*/ 402 h 403"/>
                <a:gd name="T2" fmla="*/ 210 w 211"/>
                <a:gd name="T3" fmla="*/ 191 h 403"/>
                <a:gd name="T4" fmla="*/ 210 w 211"/>
                <a:gd name="T5" fmla="*/ 0 h 403"/>
                <a:gd name="T6" fmla="*/ 208 w 211"/>
                <a:gd name="T7" fmla="*/ 3 h 403"/>
                <a:gd name="T8" fmla="*/ 0 w 211"/>
                <a:gd name="T9" fmla="*/ 210 h 403"/>
                <a:gd name="T10" fmla="*/ 0 w 211"/>
                <a:gd name="T11" fmla="*/ 216 h 403"/>
                <a:gd name="T12" fmla="*/ 0 w 211"/>
                <a:gd name="T13" fmla="*/ 401 h 403"/>
                <a:gd name="T14" fmla="*/ 0 w 211"/>
                <a:gd name="T15" fmla="*/ 402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403"/>
                <a:gd name="T26" fmla="*/ 211 w 211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403">
                  <a:moveTo>
                    <a:pt x="0" y="402"/>
                  </a:moveTo>
                  <a:lnTo>
                    <a:pt x="210" y="191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0" y="210"/>
                  </a:lnTo>
                  <a:lnTo>
                    <a:pt x="0" y="216"/>
                  </a:lnTo>
                  <a:lnTo>
                    <a:pt x="0" y="401"/>
                  </a:lnTo>
                  <a:lnTo>
                    <a:pt x="0" y="402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861814" y="136426"/>
            <a:ext cx="8174682" cy="1276350"/>
          </a:xfrm>
        </p:spPr>
        <p:txBody>
          <a:bodyPr/>
          <a:lstStyle/>
          <a:p>
            <a:r>
              <a:rPr lang="cs-CZ" sz="3000" b="1" dirty="0">
                <a:solidFill>
                  <a:srgbClr val="669900"/>
                </a:solidFill>
              </a:rPr>
              <a:t>Desatero zásad bezpe</a:t>
            </a:r>
            <a:r>
              <a:rPr lang="cs-CZ" sz="3000" dirty="0">
                <a:solidFill>
                  <a:srgbClr val="669900"/>
                </a:solidFill>
              </a:rPr>
              <a:t>č</a:t>
            </a:r>
            <a:r>
              <a:rPr lang="cs-CZ" sz="3000" b="1" dirty="0">
                <a:solidFill>
                  <a:srgbClr val="669900"/>
                </a:solidFill>
              </a:rPr>
              <a:t>ného chování</a:t>
            </a:r>
            <a:br>
              <a:rPr lang="cs-CZ" sz="3000" b="1" dirty="0">
                <a:solidFill>
                  <a:srgbClr val="669900"/>
                </a:solidFill>
              </a:rPr>
            </a:br>
            <a:r>
              <a:rPr lang="cs-CZ" sz="3000" b="1" dirty="0">
                <a:solidFill>
                  <a:srgbClr val="669900"/>
                </a:solidFill>
              </a:rPr>
              <a:t>p</a:t>
            </a:r>
            <a:r>
              <a:rPr lang="cs-CZ" sz="3000" dirty="0">
                <a:solidFill>
                  <a:srgbClr val="669900"/>
                </a:solidFill>
              </a:rPr>
              <a:t>ř</a:t>
            </a:r>
            <a:r>
              <a:rPr lang="cs-CZ" sz="3000" b="1" dirty="0">
                <a:solidFill>
                  <a:srgbClr val="669900"/>
                </a:solidFill>
              </a:rPr>
              <a:t>i pohybu v horském </a:t>
            </a:r>
            <a:r>
              <a:rPr lang="cs-CZ" sz="3000" b="1" dirty="0" smtClean="0">
                <a:solidFill>
                  <a:srgbClr val="669900"/>
                </a:solidFill>
              </a:rPr>
              <a:t>terénu</a:t>
            </a:r>
            <a:endParaRPr lang="cs-CZ" sz="3000" dirty="0" smtClean="0">
              <a:solidFill>
                <a:srgbClr val="669900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idx="1"/>
          </p:nvPr>
        </p:nvSpPr>
        <p:spPr>
          <a:xfrm>
            <a:off x="714375" y="1268760"/>
            <a:ext cx="7826375" cy="5184576"/>
          </a:xfrm>
        </p:spPr>
        <p:txBody>
          <a:bodyPr/>
          <a:lstStyle/>
          <a:p>
            <a:r>
              <a:rPr lang="cs-CZ" sz="1600" b="1" dirty="0">
                <a:solidFill>
                  <a:schemeClr val="bg1"/>
                </a:solidFill>
              </a:rPr>
              <a:t>1. Vždy pečlivě naplánovat trasu túry a vybavení na </a:t>
            </a:r>
            <a:r>
              <a:rPr lang="cs-CZ" sz="1600" b="1" dirty="0" smtClean="0">
                <a:solidFill>
                  <a:schemeClr val="bg1"/>
                </a:solidFill>
              </a:rPr>
              <a:t>ni (nezapomenut 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na léky</a:t>
            </a:r>
            <a:r>
              <a:rPr lang="cs-CZ" sz="1600" b="1" dirty="0">
                <a:solidFill>
                  <a:schemeClr val="bg1"/>
                </a:solidFill>
              </a:rPr>
              <a:t>). Túru plánovat podle fyzické </a:t>
            </a:r>
            <a:r>
              <a:rPr lang="cs-CZ" sz="1600" b="1" dirty="0" smtClean="0">
                <a:solidFill>
                  <a:schemeClr val="bg1"/>
                </a:solidFill>
              </a:rPr>
              <a:t>a </a:t>
            </a:r>
            <a:r>
              <a:rPr lang="pl-PL" sz="1600" b="1" dirty="0" smtClean="0">
                <a:solidFill>
                  <a:schemeClr val="bg1"/>
                </a:solidFill>
              </a:rPr>
              <a:t>psychické </a:t>
            </a:r>
            <a:r>
              <a:rPr lang="pl-PL" sz="1600" b="1" dirty="0">
                <a:solidFill>
                  <a:schemeClr val="bg1"/>
                </a:solidFill>
              </a:rPr>
              <a:t>kondice </a:t>
            </a:r>
            <a:r>
              <a:rPr lang="pl-PL" sz="1600" b="1" dirty="0">
                <a:solidFill>
                  <a:srgbClr val="FF0000"/>
                </a:solidFill>
              </a:rPr>
              <a:t>nejslabšího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smtClean="0">
                <a:solidFill>
                  <a:schemeClr val="bg1"/>
                </a:solidFill>
              </a:rPr>
              <a:t/>
            </a:r>
            <a:br>
              <a:rPr lang="pl-PL" sz="1600" b="1" dirty="0" smtClean="0">
                <a:solidFill>
                  <a:schemeClr val="bg1"/>
                </a:solidFill>
              </a:rPr>
            </a:br>
            <a:r>
              <a:rPr lang="pl-PL" sz="1600" b="1" dirty="0" smtClean="0">
                <a:solidFill>
                  <a:schemeClr val="bg1"/>
                </a:solidFill>
              </a:rPr>
              <a:t>    ze skupiny.</a:t>
            </a:r>
            <a:endParaRPr lang="pl-PL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2. S předstihem získat co nejvíce informací o </a:t>
            </a:r>
            <a:r>
              <a:rPr lang="cs-CZ" sz="1600" b="1" dirty="0" smtClean="0">
                <a:solidFill>
                  <a:schemeClr val="bg1"/>
                </a:solidFill>
              </a:rPr>
              <a:t>prognóze </a:t>
            </a:r>
            <a:r>
              <a:rPr lang="es-ES" sz="1600" b="1" dirty="0" smtClean="0">
                <a:solidFill>
                  <a:schemeClr val="bg1"/>
                </a:solidFill>
              </a:rPr>
              <a:t>počasí</a:t>
            </a:r>
            <a:r>
              <a:rPr lang="es-ES" sz="1600" b="1" dirty="0">
                <a:solidFill>
                  <a:schemeClr val="bg1"/>
                </a:solidFill>
              </a:rPr>
              <a:t>, sněhové </a:t>
            </a:r>
            <a:r>
              <a:rPr lang="cs-CZ" sz="1600" b="1" dirty="0" smtClean="0">
                <a:solidFill>
                  <a:schemeClr val="bg1"/>
                </a:solidFill>
              </a:rPr>
              <a:t/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</a:t>
            </a:r>
            <a:r>
              <a:rPr lang="es-ES" sz="1600" b="1" dirty="0" smtClean="0">
                <a:solidFill>
                  <a:schemeClr val="bg1"/>
                </a:solidFill>
              </a:rPr>
              <a:t>a </a:t>
            </a:r>
            <a:r>
              <a:rPr lang="es-ES" sz="1600" b="1" dirty="0">
                <a:solidFill>
                  <a:schemeClr val="bg1"/>
                </a:solidFill>
              </a:rPr>
              <a:t>lavinové </a:t>
            </a:r>
            <a:r>
              <a:rPr lang="es-ES" sz="1600" b="1" dirty="0" smtClean="0">
                <a:solidFill>
                  <a:schemeClr val="bg1"/>
                </a:solidFill>
              </a:rPr>
              <a:t>situace</a:t>
            </a:r>
            <a:r>
              <a:rPr lang="cs-CZ" sz="1600" b="1" dirty="0" smtClean="0">
                <a:solidFill>
                  <a:schemeClr val="bg1"/>
                </a:solidFill>
              </a:rPr>
              <a:t>.</a:t>
            </a:r>
            <a:endParaRPr lang="es-ES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3. Před odchodem na túru předat informace o trase </a:t>
            </a:r>
            <a:r>
              <a:rPr lang="cs-CZ" sz="1600" b="1" dirty="0" smtClean="0">
                <a:solidFill>
                  <a:schemeClr val="bg1"/>
                </a:solidFill>
              </a:rPr>
              <a:t>a předpokládané době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návratu. Tempo </a:t>
            </a:r>
            <a:r>
              <a:rPr lang="cs-CZ" sz="1600" b="1" dirty="0">
                <a:solidFill>
                  <a:schemeClr val="bg1"/>
                </a:solidFill>
              </a:rPr>
              <a:t>na túře </a:t>
            </a:r>
            <a:r>
              <a:rPr lang="cs-CZ" sz="1600" b="1" dirty="0" smtClean="0">
                <a:solidFill>
                  <a:schemeClr val="bg1"/>
                </a:solidFill>
              </a:rPr>
              <a:t>zvolit podle </a:t>
            </a:r>
            <a:r>
              <a:rPr lang="cs-CZ" sz="1600" b="1" dirty="0">
                <a:solidFill>
                  <a:srgbClr val="FF0000"/>
                </a:solidFill>
              </a:rPr>
              <a:t>nejslabšího</a:t>
            </a:r>
            <a:r>
              <a:rPr lang="cs-CZ" sz="1600" b="1" dirty="0">
                <a:solidFill>
                  <a:schemeClr val="bg1"/>
                </a:solidFill>
              </a:rPr>
              <a:t> ze </a:t>
            </a:r>
            <a:r>
              <a:rPr lang="cs-CZ" sz="1600" b="1" dirty="0" smtClean="0">
                <a:solidFill>
                  <a:schemeClr val="bg1"/>
                </a:solidFill>
              </a:rPr>
              <a:t>skupiny.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4. Správně používat mapu, znát druhy </a:t>
            </a:r>
            <a:r>
              <a:rPr lang="cs-CZ" sz="1600" b="1" dirty="0" smtClean="0">
                <a:solidFill>
                  <a:schemeClr val="bg1"/>
                </a:solidFill>
              </a:rPr>
              <a:t>značení turistických </a:t>
            </a:r>
            <a:r>
              <a:rPr lang="cs-CZ" sz="1600" b="1" dirty="0">
                <a:solidFill>
                  <a:schemeClr val="bg1"/>
                </a:solidFill>
              </a:rPr>
              <a:t>cest </a:t>
            </a:r>
            <a:r>
              <a:rPr lang="cs-CZ" sz="1600" b="1" dirty="0" smtClean="0">
                <a:solidFill>
                  <a:schemeClr val="bg1"/>
                </a:solidFill>
              </a:rPr>
              <a:t>specifické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pro </a:t>
            </a:r>
            <a:r>
              <a:rPr lang="cs-CZ" sz="1600" b="1" dirty="0">
                <a:solidFill>
                  <a:schemeClr val="bg1"/>
                </a:solidFill>
              </a:rPr>
              <a:t>jednotlivá </a:t>
            </a:r>
            <a:r>
              <a:rPr lang="cs-CZ" sz="1600" b="1" dirty="0" smtClean="0">
                <a:solidFill>
                  <a:schemeClr val="bg1"/>
                </a:solidFill>
              </a:rPr>
              <a:t>pohoří.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5. Znát typy výstražných tabulí a jejich </a:t>
            </a:r>
            <a:r>
              <a:rPr lang="cs-CZ" sz="1600" b="1" dirty="0" smtClean="0">
                <a:solidFill>
                  <a:schemeClr val="bg1"/>
                </a:solidFill>
              </a:rPr>
              <a:t>význam.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6. Nepohybovat se mimo značené </a:t>
            </a:r>
            <a:r>
              <a:rPr lang="cs-CZ" sz="1600" b="1" dirty="0" smtClean="0">
                <a:solidFill>
                  <a:schemeClr val="bg1"/>
                </a:solidFill>
              </a:rPr>
              <a:t>cesty.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7. Mít s sebou lékárničku a v případě potřeby </a:t>
            </a:r>
            <a:r>
              <a:rPr lang="cs-CZ" sz="1600" b="1" dirty="0" smtClean="0">
                <a:solidFill>
                  <a:schemeClr val="bg1"/>
                </a:solidFill>
              </a:rPr>
              <a:t>umět poskytnout </a:t>
            </a:r>
            <a:r>
              <a:rPr lang="cs-CZ" sz="1600" b="1" dirty="0">
                <a:solidFill>
                  <a:schemeClr val="bg1"/>
                </a:solidFill>
              </a:rPr>
              <a:t>první </a:t>
            </a:r>
            <a:r>
              <a:rPr lang="cs-CZ" sz="1600" b="1" dirty="0" smtClean="0">
                <a:solidFill>
                  <a:schemeClr val="bg1"/>
                </a:solidFill>
              </a:rPr>
              <a:t>pomoc.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pl-PL" sz="1600" b="1" dirty="0">
                <a:solidFill>
                  <a:schemeClr val="bg1"/>
                </a:solidFill>
              </a:rPr>
              <a:t>8. Znát kontakty na Horskou </a:t>
            </a:r>
            <a:r>
              <a:rPr lang="pl-PL" sz="1600" b="1" dirty="0" smtClean="0">
                <a:solidFill>
                  <a:schemeClr val="bg1"/>
                </a:solidFill>
              </a:rPr>
              <a:t>službu </a:t>
            </a:r>
            <a:r>
              <a:rPr lang="pl-PL" sz="1600" b="1" dirty="0">
                <a:solidFill>
                  <a:schemeClr val="bg1"/>
                </a:solidFill>
              </a:rPr>
              <a:t>nebo na </a:t>
            </a:r>
            <a:r>
              <a:rPr lang="pl-PL" sz="1600" b="1" dirty="0" smtClean="0">
                <a:solidFill>
                  <a:schemeClr val="bg1"/>
                </a:solidFill>
              </a:rPr>
              <a:t>Zdravotní </a:t>
            </a:r>
            <a:r>
              <a:rPr lang="cs-CZ" sz="1600" b="1" dirty="0" smtClean="0">
                <a:solidFill>
                  <a:schemeClr val="bg1"/>
                </a:solidFill>
              </a:rPr>
              <a:t>záchrannou </a:t>
            </a:r>
            <a:r>
              <a:rPr lang="cs-CZ" sz="1600" b="1" dirty="0">
                <a:solidFill>
                  <a:schemeClr val="bg1"/>
                </a:solidFill>
              </a:rPr>
              <a:t>službu</a:t>
            </a:r>
            <a:r>
              <a:rPr lang="cs-CZ" sz="1600" b="1" dirty="0" smtClean="0">
                <a:solidFill>
                  <a:schemeClr val="bg1"/>
                </a:solidFill>
              </a:rPr>
              <a:t>.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Mít </a:t>
            </a:r>
            <a:r>
              <a:rPr lang="cs-CZ" sz="1600" b="1" dirty="0">
                <a:solidFill>
                  <a:schemeClr val="bg1"/>
                </a:solidFill>
              </a:rPr>
              <a:t>vždy nabitý a zapnutý </a:t>
            </a:r>
            <a:r>
              <a:rPr lang="cs-CZ" sz="1600" b="1" dirty="0" smtClean="0">
                <a:solidFill>
                  <a:schemeClr val="bg1"/>
                </a:solidFill>
              </a:rPr>
              <a:t>mobilní telefon.</a:t>
            </a:r>
            <a:endParaRPr lang="cs-CZ" sz="1600" b="1" dirty="0">
              <a:solidFill>
                <a:schemeClr val="bg1"/>
              </a:solidFill>
            </a:endParaRPr>
          </a:p>
          <a:p>
            <a:r>
              <a:rPr lang="cs-CZ" sz="1600" b="1" dirty="0">
                <a:solidFill>
                  <a:schemeClr val="bg1"/>
                </a:solidFill>
              </a:rPr>
              <a:t>9. Znát zásady chování pro případ zbloudění, </a:t>
            </a:r>
            <a:r>
              <a:rPr lang="cs-CZ" sz="1600" b="1" dirty="0" smtClean="0">
                <a:solidFill>
                  <a:schemeClr val="bg1"/>
                </a:solidFill>
              </a:rPr>
              <a:t>pádu laviny </a:t>
            </a:r>
            <a:r>
              <a:rPr lang="cs-CZ" sz="1600" b="1" dirty="0">
                <a:solidFill>
                  <a:schemeClr val="bg1"/>
                </a:solidFill>
              </a:rPr>
              <a:t>nebo </a:t>
            </a:r>
            <a:r>
              <a:rPr lang="cs-CZ" sz="1600" b="1" dirty="0" smtClean="0">
                <a:solidFill>
                  <a:schemeClr val="bg1"/>
                </a:solidFill>
              </a:rPr>
              <a:t>zřícení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 v </a:t>
            </a:r>
            <a:r>
              <a:rPr lang="cs-CZ" sz="1600" b="1" dirty="0">
                <a:solidFill>
                  <a:schemeClr val="bg1"/>
                </a:solidFill>
              </a:rPr>
              <a:t>exponovaném </a:t>
            </a:r>
            <a:r>
              <a:rPr lang="cs-CZ" sz="1600" b="1" dirty="0" smtClean="0">
                <a:solidFill>
                  <a:schemeClr val="bg1"/>
                </a:solidFill>
              </a:rPr>
              <a:t>terénu.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10. Nikdy </a:t>
            </a:r>
            <a:r>
              <a:rPr lang="cs-CZ" sz="1600" b="1" dirty="0">
                <a:solidFill>
                  <a:schemeClr val="bg1"/>
                </a:solidFill>
              </a:rPr>
              <a:t>nepodceňovat hory a </a:t>
            </a:r>
            <a:r>
              <a:rPr lang="cs-CZ" sz="1600" b="1" dirty="0" smtClean="0">
                <a:solidFill>
                  <a:schemeClr val="bg1"/>
                </a:solidFill>
              </a:rPr>
              <a:t>nevystavovat nezodpovědným </a:t>
            </a:r>
            <a:r>
              <a:rPr lang="cs-CZ" sz="1600" b="1" dirty="0">
                <a:solidFill>
                  <a:schemeClr val="bg1"/>
                </a:solidFill>
              </a:rPr>
              <a:t>chováním </a:t>
            </a:r>
            <a:r>
              <a:rPr lang="cs-CZ" sz="1600" b="1" dirty="0" smtClean="0">
                <a:solidFill>
                  <a:schemeClr val="bg1"/>
                </a:solidFill>
              </a:rPr>
              <a:t/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   do nebezpečí </a:t>
            </a:r>
            <a:r>
              <a:rPr lang="cs-CZ" sz="1600" b="1" dirty="0">
                <a:solidFill>
                  <a:schemeClr val="bg1"/>
                </a:solidFill>
              </a:rPr>
              <a:t>sebe </a:t>
            </a:r>
            <a:r>
              <a:rPr lang="cs-CZ" sz="1600" b="1" dirty="0" smtClean="0">
                <a:solidFill>
                  <a:schemeClr val="bg1"/>
                </a:solidFill>
              </a:rPr>
              <a:t>ani ostatní.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4331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8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8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8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8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8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8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82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utoUpdateAnimBg="0"/>
      <p:bldP spid="820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80103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413"/>
            <a:ext cx="9551988" cy="7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6387" name="Rectangle 3" descr="49423"/>
          <p:cNvSpPr>
            <a:spLocks noGrp="1" noChangeAspect="1" noChangeArrowheads="1"/>
          </p:cNvSpPr>
          <p:nvPr isPhoto="1"/>
        </p:nvSpPr>
        <p:spPr bwMode="auto">
          <a:xfrm>
            <a:off x="0" y="204788"/>
            <a:ext cx="9144000" cy="64468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 descr="49422"/>
          <p:cNvSpPr>
            <a:spLocks noGrp="1" noChangeAspect="1" noChangeArrowheads="1"/>
          </p:cNvSpPr>
          <p:nvPr isPhoto="1"/>
        </p:nvSpPr>
        <p:spPr bwMode="auto">
          <a:xfrm>
            <a:off x="1844675" y="0"/>
            <a:ext cx="5453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 descr="4941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8"/>
          <p:cNvGrpSpPr>
            <a:grpSpLocks/>
          </p:cNvGrpSpPr>
          <p:nvPr/>
        </p:nvGrpSpPr>
        <p:grpSpPr bwMode="auto">
          <a:xfrm>
            <a:off x="6715125" y="4214813"/>
            <a:ext cx="2349500" cy="2170112"/>
            <a:chOff x="6308725" y="2643182"/>
            <a:chExt cx="2349500" cy="2170126"/>
          </a:xfrm>
          <a:solidFill>
            <a:schemeClr val="tx2">
              <a:lumMod val="75000"/>
            </a:schemeClr>
          </a:solidFill>
        </p:grpSpPr>
        <p:grpSp>
          <p:nvGrpSpPr>
            <p:cNvPr id="23557" name="Group 17"/>
            <p:cNvGrpSpPr>
              <a:grpSpLocks/>
            </p:cNvGrpSpPr>
            <p:nvPr/>
          </p:nvGrpSpPr>
          <p:grpSpPr bwMode="auto">
            <a:xfrm>
              <a:off x="7021535" y="2643182"/>
              <a:ext cx="836613" cy="2146300"/>
              <a:chOff x="635" y="325"/>
              <a:chExt cx="527" cy="1352"/>
            </a:xfrm>
            <a:grpFill/>
          </p:grpSpPr>
          <p:sp>
            <p:nvSpPr>
              <p:cNvPr id="23560" name="Rectangle 10"/>
              <p:cNvSpPr>
                <a:spLocks noChangeArrowheads="1"/>
              </p:cNvSpPr>
              <p:nvPr/>
            </p:nvSpPr>
            <p:spPr bwMode="auto">
              <a:xfrm>
                <a:off x="902" y="1265"/>
                <a:ext cx="203" cy="205"/>
              </a:xfrm>
              <a:prstGeom prst="rect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1" name="AutoShape 11"/>
              <p:cNvSpPr>
                <a:spLocks noChangeArrowheads="1"/>
              </p:cNvSpPr>
              <p:nvPr/>
            </p:nvSpPr>
            <p:spPr bwMode="auto">
              <a:xfrm rot="10800000">
                <a:off x="752" y="325"/>
                <a:ext cx="405" cy="405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2" name="AutoShape 12"/>
              <p:cNvSpPr>
                <a:spLocks noChangeArrowheads="1"/>
              </p:cNvSpPr>
              <p:nvPr/>
            </p:nvSpPr>
            <p:spPr bwMode="auto">
              <a:xfrm rot="10800000">
                <a:off x="881" y="1052"/>
                <a:ext cx="281" cy="281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3" name="AutoShape 13"/>
              <p:cNvSpPr>
                <a:spLocks noChangeArrowheads="1"/>
              </p:cNvSpPr>
              <p:nvPr/>
            </p:nvSpPr>
            <p:spPr bwMode="auto">
              <a:xfrm rot="-5400000">
                <a:off x="636" y="635"/>
                <a:ext cx="404" cy="40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4" name="AutoShape 14"/>
              <p:cNvSpPr>
                <a:spLocks noChangeArrowheads="1"/>
              </p:cNvSpPr>
              <p:nvPr/>
            </p:nvSpPr>
            <p:spPr bwMode="auto">
              <a:xfrm>
                <a:off x="844" y="416"/>
                <a:ext cx="200" cy="199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5" name="AutoShape 15"/>
              <p:cNvSpPr>
                <a:spLocks noChangeArrowheads="1"/>
              </p:cNvSpPr>
              <p:nvPr/>
            </p:nvSpPr>
            <p:spPr bwMode="auto">
              <a:xfrm flipH="1">
                <a:off x="871" y="1481"/>
                <a:ext cx="198" cy="19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566" name="Freeform 16"/>
              <p:cNvSpPr>
                <a:spLocks/>
              </p:cNvSpPr>
              <p:nvPr/>
            </p:nvSpPr>
            <p:spPr bwMode="auto">
              <a:xfrm>
                <a:off x="705" y="1046"/>
                <a:ext cx="403" cy="212"/>
              </a:xfrm>
              <a:custGeom>
                <a:avLst/>
                <a:gdLst>
                  <a:gd name="T0" fmla="*/ 0 w 403"/>
                  <a:gd name="T1" fmla="*/ 0 h 212"/>
                  <a:gd name="T2" fmla="*/ 211 w 403"/>
                  <a:gd name="T3" fmla="*/ 211 h 212"/>
                  <a:gd name="T4" fmla="*/ 402 w 403"/>
                  <a:gd name="T5" fmla="*/ 211 h 212"/>
                  <a:gd name="T6" fmla="*/ 399 w 403"/>
                  <a:gd name="T7" fmla="*/ 208 h 212"/>
                  <a:gd name="T8" fmla="*/ 192 w 403"/>
                  <a:gd name="T9" fmla="*/ 1 h 212"/>
                  <a:gd name="T10" fmla="*/ 186 w 403"/>
                  <a:gd name="T11" fmla="*/ 1 h 212"/>
                  <a:gd name="T12" fmla="*/ 1 w 403"/>
                  <a:gd name="T13" fmla="*/ 1 h 212"/>
                  <a:gd name="T14" fmla="*/ 0 w 403"/>
                  <a:gd name="T15" fmla="*/ 0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3"/>
                  <a:gd name="T25" fmla="*/ 0 h 212"/>
                  <a:gd name="T26" fmla="*/ 403 w 403"/>
                  <a:gd name="T27" fmla="*/ 212 h 2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3" h="212">
                    <a:moveTo>
                      <a:pt x="0" y="0"/>
                    </a:moveTo>
                    <a:lnTo>
                      <a:pt x="211" y="211"/>
                    </a:lnTo>
                    <a:lnTo>
                      <a:pt x="402" y="211"/>
                    </a:lnTo>
                    <a:lnTo>
                      <a:pt x="399" y="208"/>
                    </a:lnTo>
                    <a:lnTo>
                      <a:pt x="192" y="1"/>
                    </a:lnTo>
                    <a:lnTo>
                      <a:pt x="186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grpFill/>
              <a:ln w="762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cxnSp>
          <p:nvCxnSpPr>
            <p:cNvPr id="15" name="Přímá spojovací čára 14"/>
            <p:cNvCxnSpPr/>
            <p:nvPr/>
          </p:nvCxnSpPr>
          <p:spPr bwMode="auto">
            <a:xfrm rot="16200000" flipH="1">
              <a:off x="6750840" y="3607597"/>
              <a:ext cx="1357322" cy="1000125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559" name="Volný tvar 17"/>
            <p:cNvSpPr>
              <a:spLocks noChangeArrowheads="1"/>
            </p:cNvSpPr>
            <p:nvPr/>
          </p:nvSpPr>
          <p:spPr bwMode="auto">
            <a:xfrm>
              <a:off x="6308725" y="4643446"/>
              <a:ext cx="2349500" cy="169862"/>
            </a:xfrm>
            <a:custGeom>
              <a:avLst/>
              <a:gdLst>
                <a:gd name="T0" fmla="*/ 196850 w 2349500"/>
                <a:gd name="T1" fmla="*/ 0 h 169862"/>
                <a:gd name="T2" fmla="*/ 358775 w 2349500"/>
                <a:gd name="T3" fmla="*/ 142875 h 169862"/>
                <a:gd name="T4" fmla="*/ 2349500 w 2349500"/>
                <a:gd name="T5" fmla="*/ 161925 h 169862"/>
                <a:gd name="T6" fmla="*/ 2349500 w 2349500"/>
                <a:gd name="T7" fmla="*/ 161925 h 1698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9500"/>
                <a:gd name="T13" fmla="*/ 0 h 169862"/>
                <a:gd name="T14" fmla="*/ 2349500 w 2349500"/>
                <a:gd name="T15" fmla="*/ 169862 h 1698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9500" h="169862">
                  <a:moveTo>
                    <a:pt x="196850" y="0"/>
                  </a:moveTo>
                  <a:cubicBezTo>
                    <a:pt x="98425" y="57944"/>
                    <a:pt x="0" y="115888"/>
                    <a:pt x="358775" y="142875"/>
                  </a:cubicBezTo>
                  <a:cubicBezTo>
                    <a:pt x="717550" y="169862"/>
                    <a:pt x="2349500" y="161925"/>
                    <a:pt x="2349500" y="161925"/>
                  </a:cubicBezTo>
                </a:path>
              </a:pathLst>
            </a:custGeom>
            <a:grpFill/>
            <a:ln w="9525" algn="ctr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1206500" y="138113"/>
            <a:ext cx="7086600" cy="1276350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Výlet na lyžích</a:t>
            </a:r>
          </a:p>
        </p:txBody>
      </p:sp>
      <p:sp>
        <p:nvSpPr>
          <p:cNvPr id="13316" name="Zástupný symbol pro obsah 2"/>
          <p:cNvSpPr>
            <a:spLocks noGrp="1"/>
          </p:cNvSpPr>
          <p:nvPr>
            <p:ph idx="1"/>
          </p:nvPr>
        </p:nvSpPr>
        <p:spPr>
          <a:xfrm>
            <a:off x="674688" y="1156531"/>
            <a:ext cx="7826375" cy="5201407"/>
          </a:xfrm>
        </p:spPr>
        <p:txBody>
          <a:bodyPr/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většina turistů v zimě běžkuje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lyžařská turistika využívá lyže k </a:t>
            </a:r>
            <a:r>
              <a:rPr lang="cs-CZ" sz="2200" b="1" dirty="0" smtClean="0">
                <a:solidFill>
                  <a:srgbClr val="FF0000"/>
                </a:solidFill>
              </a:rPr>
              <a:t>poznávání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zastávky u přírodních, historických a technických pamětihodností, hospod, …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kromě fyzické kondice se předpokládá technická zdatnost </a:t>
            </a:r>
            <a:r>
              <a:rPr lang="cs-CZ" sz="2200" b="1" dirty="0" smtClean="0">
                <a:solidFill>
                  <a:srgbClr val="FF0000"/>
                </a:solidFill>
              </a:rPr>
              <a:t>(umět lyžovat)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větší vliv povětrnosti, krátký den</a:t>
            </a:r>
          </a:p>
          <a:p>
            <a:r>
              <a:rPr lang="cs-CZ" sz="2200" b="1" dirty="0">
                <a:solidFill>
                  <a:schemeClr val="bg1"/>
                </a:solidFill>
              </a:rPr>
              <a:t>větší pravděpodobnost úrazu</a:t>
            </a:r>
          </a:p>
          <a:p>
            <a:r>
              <a:rPr lang="cs-CZ" sz="2200" b="1" dirty="0">
                <a:solidFill>
                  <a:schemeClr val="bg1"/>
                </a:solidFill>
              </a:rPr>
              <a:t>osobní lékárnička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kvalitní oblečení a obutí včetně rezervy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vlastní vosky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na delších trasách doporučeny náhradní díly (špičky,</a:t>
            </a:r>
            <a:br>
              <a:rPr lang="cs-CZ" sz="2200" b="1" dirty="0" smtClean="0">
                <a:solidFill>
                  <a:schemeClr val="bg1"/>
                </a:solidFill>
              </a:rPr>
            </a:br>
            <a:r>
              <a:rPr lang="cs-CZ" sz="2200" b="1" dirty="0" smtClean="0">
                <a:solidFill>
                  <a:schemeClr val="bg1"/>
                </a:solidFill>
              </a:rPr>
              <a:t>talířky a poutka k holím, …)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8"/>
          <p:cNvGrpSpPr>
            <a:grpSpLocks/>
          </p:cNvGrpSpPr>
          <p:nvPr/>
        </p:nvGrpSpPr>
        <p:grpSpPr bwMode="auto">
          <a:xfrm>
            <a:off x="6715125" y="4355232"/>
            <a:ext cx="2349500" cy="2170112"/>
            <a:chOff x="6308725" y="2643182"/>
            <a:chExt cx="2349500" cy="2170126"/>
          </a:xfrm>
          <a:solidFill>
            <a:schemeClr val="tx2">
              <a:lumMod val="75000"/>
            </a:schemeClr>
          </a:solidFill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7021535" y="2643182"/>
              <a:ext cx="836613" cy="2146300"/>
              <a:chOff x="635" y="325"/>
              <a:chExt cx="527" cy="1352"/>
            </a:xfrm>
            <a:grpFill/>
          </p:grpSpPr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902" y="1265"/>
                <a:ext cx="203" cy="205"/>
              </a:xfrm>
              <a:prstGeom prst="rect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" name="AutoShape 11"/>
              <p:cNvSpPr>
                <a:spLocks noChangeArrowheads="1"/>
              </p:cNvSpPr>
              <p:nvPr/>
            </p:nvSpPr>
            <p:spPr bwMode="auto">
              <a:xfrm rot="10800000">
                <a:off x="752" y="325"/>
                <a:ext cx="405" cy="405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AutoShape 12"/>
              <p:cNvSpPr>
                <a:spLocks noChangeArrowheads="1"/>
              </p:cNvSpPr>
              <p:nvPr/>
            </p:nvSpPr>
            <p:spPr bwMode="auto">
              <a:xfrm rot="10800000">
                <a:off x="881" y="1052"/>
                <a:ext cx="281" cy="281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" name="AutoShape 13"/>
              <p:cNvSpPr>
                <a:spLocks noChangeArrowheads="1"/>
              </p:cNvSpPr>
              <p:nvPr/>
            </p:nvSpPr>
            <p:spPr bwMode="auto">
              <a:xfrm rot="-5400000">
                <a:off x="636" y="635"/>
                <a:ext cx="404" cy="40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" name="AutoShape 14"/>
              <p:cNvSpPr>
                <a:spLocks noChangeArrowheads="1"/>
              </p:cNvSpPr>
              <p:nvPr/>
            </p:nvSpPr>
            <p:spPr bwMode="auto">
              <a:xfrm>
                <a:off x="844" y="416"/>
                <a:ext cx="200" cy="199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" name="AutoShape 15"/>
              <p:cNvSpPr>
                <a:spLocks noChangeArrowheads="1"/>
              </p:cNvSpPr>
              <p:nvPr/>
            </p:nvSpPr>
            <p:spPr bwMode="auto">
              <a:xfrm flipH="1">
                <a:off x="871" y="1481"/>
                <a:ext cx="198" cy="19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705" y="1046"/>
                <a:ext cx="403" cy="212"/>
              </a:xfrm>
              <a:custGeom>
                <a:avLst/>
                <a:gdLst>
                  <a:gd name="T0" fmla="*/ 0 w 403"/>
                  <a:gd name="T1" fmla="*/ 0 h 212"/>
                  <a:gd name="T2" fmla="*/ 211 w 403"/>
                  <a:gd name="T3" fmla="*/ 211 h 212"/>
                  <a:gd name="T4" fmla="*/ 402 w 403"/>
                  <a:gd name="T5" fmla="*/ 211 h 212"/>
                  <a:gd name="T6" fmla="*/ 399 w 403"/>
                  <a:gd name="T7" fmla="*/ 208 h 212"/>
                  <a:gd name="T8" fmla="*/ 192 w 403"/>
                  <a:gd name="T9" fmla="*/ 1 h 212"/>
                  <a:gd name="T10" fmla="*/ 186 w 403"/>
                  <a:gd name="T11" fmla="*/ 1 h 212"/>
                  <a:gd name="T12" fmla="*/ 1 w 403"/>
                  <a:gd name="T13" fmla="*/ 1 h 212"/>
                  <a:gd name="T14" fmla="*/ 0 w 403"/>
                  <a:gd name="T15" fmla="*/ 0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3"/>
                  <a:gd name="T25" fmla="*/ 0 h 212"/>
                  <a:gd name="T26" fmla="*/ 403 w 403"/>
                  <a:gd name="T27" fmla="*/ 212 h 2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3" h="212">
                    <a:moveTo>
                      <a:pt x="0" y="0"/>
                    </a:moveTo>
                    <a:lnTo>
                      <a:pt x="211" y="211"/>
                    </a:lnTo>
                    <a:lnTo>
                      <a:pt x="402" y="211"/>
                    </a:lnTo>
                    <a:lnTo>
                      <a:pt x="399" y="208"/>
                    </a:lnTo>
                    <a:lnTo>
                      <a:pt x="192" y="1"/>
                    </a:lnTo>
                    <a:lnTo>
                      <a:pt x="186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grpFill/>
              <a:ln w="762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cxnSp>
          <p:nvCxnSpPr>
            <p:cNvPr id="19" name="Přímá spojovací čára 14"/>
            <p:cNvCxnSpPr/>
            <p:nvPr/>
          </p:nvCxnSpPr>
          <p:spPr bwMode="auto">
            <a:xfrm rot="16200000" flipH="1">
              <a:off x="6750840" y="3607597"/>
              <a:ext cx="1357322" cy="1000125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Volný tvar 17"/>
            <p:cNvSpPr>
              <a:spLocks noChangeArrowheads="1"/>
            </p:cNvSpPr>
            <p:nvPr/>
          </p:nvSpPr>
          <p:spPr bwMode="auto">
            <a:xfrm>
              <a:off x="6308725" y="4643446"/>
              <a:ext cx="2349500" cy="169862"/>
            </a:xfrm>
            <a:custGeom>
              <a:avLst/>
              <a:gdLst>
                <a:gd name="T0" fmla="*/ 196850 w 2349500"/>
                <a:gd name="T1" fmla="*/ 0 h 169862"/>
                <a:gd name="T2" fmla="*/ 358775 w 2349500"/>
                <a:gd name="T3" fmla="*/ 142875 h 169862"/>
                <a:gd name="T4" fmla="*/ 2349500 w 2349500"/>
                <a:gd name="T5" fmla="*/ 161925 h 169862"/>
                <a:gd name="T6" fmla="*/ 2349500 w 2349500"/>
                <a:gd name="T7" fmla="*/ 161925 h 1698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9500"/>
                <a:gd name="T13" fmla="*/ 0 h 169862"/>
                <a:gd name="T14" fmla="*/ 2349500 w 2349500"/>
                <a:gd name="T15" fmla="*/ 169862 h 1698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9500" h="169862">
                  <a:moveTo>
                    <a:pt x="196850" y="0"/>
                  </a:moveTo>
                  <a:cubicBezTo>
                    <a:pt x="98425" y="57944"/>
                    <a:pt x="0" y="115888"/>
                    <a:pt x="358775" y="142875"/>
                  </a:cubicBezTo>
                  <a:cubicBezTo>
                    <a:pt x="717550" y="169862"/>
                    <a:pt x="2349500" y="161925"/>
                    <a:pt x="2349500" y="161925"/>
                  </a:cubicBezTo>
                </a:path>
              </a:pathLst>
            </a:custGeom>
            <a:grpFill/>
            <a:ln w="9525" algn="ctr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206500" y="116632"/>
            <a:ext cx="7086600" cy="1276350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Výlet na lyžích</a:t>
            </a:r>
          </a:p>
        </p:txBody>
      </p:sp>
      <p:sp>
        <p:nvSpPr>
          <p:cNvPr id="14340" name="Zástupný symbol pro obsah 2"/>
          <p:cNvSpPr>
            <a:spLocks noGrp="1"/>
          </p:cNvSpPr>
          <p:nvPr>
            <p:ph idx="1"/>
          </p:nvPr>
        </p:nvSpPr>
        <p:spPr>
          <a:xfrm>
            <a:off x="674688" y="938110"/>
            <a:ext cx="7826375" cy="5731250"/>
          </a:xfrm>
        </p:spPr>
        <p:txBody>
          <a:bodyPr/>
          <a:lstStyle/>
          <a:p>
            <a:pPr marL="342900" lvl="1" indent="-342900">
              <a:buClr>
                <a:schemeClr val="tx2"/>
              </a:buClr>
              <a:buSzPct val="70000"/>
              <a:buFont typeface="Wingdings" pitchFamily="2" charset="2"/>
              <a:buChar char="u"/>
              <a:defRPr/>
            </a:pPr>
            <a:r>
              <a:rPr lang="cs-CZ" sz="2200" b="1" dirty="0" smtClean="0">
                <a:solidFill>
                  <a:schemeClr val="bg1"/>
                </a:solidFill>
              </a:rPr>
              <a:t>kvalifikace vedoucí turistiky opravňuje k vedení akcí </a:t>
            </a:r>
            <a:r>
              <a:rPr lang="cs-CZ" sz="2200" b="1" dirty="0" smtClean="0">
                <a:solidFill>
                  <a:srgbClr val="FF3300"/>
                </a:solidFill>
              </a:rPr>
              <a:t>kategorie „lehká“</a:t>
            </a:r>
            <a:r>
              <a:rPr lang="cs-CZ" sz="2200" b="1" dirty="0" smtClean="0">
                <a:solidFill>
                  <a:schemeClr val="bg1"/>
                </a:solidFill>
              </a:rPr>
              <a:t> na lyžích běžeckého typu v ČR a </a:t>
            </a:r>
            <a:br>
              <a:rPr lang="cs-CZ" sz="2200" b="1" dirty="0" smtClean="0">
                <a:solidFill>
                  <a:schemeClr val="bg1"/>
                </a:solidFill>
              </a:rPr>
            </a:br>
            <a:r>
              <a:rPr lang="cs-CZ" sz="2200" b="1" dirty="0" smtClean="0">
                <a:solidFill>
                  <a:schemeClr val="bg1"/>
                </a:solidFill>
              </a:rPr>
              <a:t>v přilehlých hraničních oblastech sousedních států</a:t>
            </a:r>
          </a:p>
          <a:p>
            <a:pPr marL="342900" lvl="1" indent="-342900">
              <a:buClr>
                <a:schemeClr val="tx2"/>
              </a:buClr>
              <a:buSzPct val="70000"/>
              <a:buFont typeface="Wingdings" pitchFamily="2" charset="2"/>
              <a:buChar char="u"/>
              <a:defRPr/>
            </a:pPr>
            <a:r>
              <a:rPr lang="cs-CZ" sz="2200" b="1" dirty="0" smtClean="0">
                <a:solidFill>
                  <a:schemeClr val="bg1"/>
                </a:solidFill>
              </a:rPr>
              <a:t>specifické požadavky na vedoucího: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fyzická kondice a technická zdatnost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orientace v terénu (nespoléhat na letní značení)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znalost ústupových tras, chat, útulen, …</a:t>
            </a:r>
          </a:p>
          <a:p>
            <a:pPr lvl="1">
              <a:defRPr/>
            </a:pPr>
            <a:r>
              <a:rPr lang="cs-CZ" sz="1800" b="1" dirty="0" smtClean="0">
                <a:solidFill>
                  <a:srgbClr val="FF0000"/>
                </a:solidFill>
              </a:rPr>
              <a:t>znalost účastníků</a:t>
            </a:r>
            <a:r>
              <a:rPr lang="cs-CZ" sz="1800" b="1" dirty="0" smtClean="0">
                <a:solidFill>
                  <a:schemeClr val="bg1"/>
                </a:solidFill>
              </a:rPr>
              <a:t>, spojení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vyřazení nezpůsobilých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pomoc a rada méně zkušeným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dodržování </a:t>
            </a:r>
            <a:r>
              <a:rPr lang="cs-CZ" sz="1800" b="1" dirty="0" smtClean="0">
                <a:solidFill>
                  <a:srgbClr val="FF0000"/>
                </a:solidFill>
              </a:rPr>
              <a:t>pravidel o pohybu skupiny, zdatný závěr, kontrola</a:t>
            </a:r>
            <a:br>
              <a:rPr lang="cs-CZ" sz="1800" b="1" dirty="0" smtClean="0">
                <a:solidFill>
                  <a:srgbClr val="FF0000"/>
                </a:solidFill>
              </a:rPr>
            </a:br>
            <a:r>
              <a:rPr lang="cs-CZ" sz="1800" b="1" dirty="0" smtClean="0">
                <a:solidFill>
                  <a:srgbClr val="FF0000"/>
                </a:solidFill>
              </a:rPr>
              <a:t>na zadního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organizace střídání při případném prošlapávání stopy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dohled, aby nebyla ničena stopa bruslením nebo chůzí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zastávky na vrcholech a po delších a prudších sjezdech</a:t>
            </a:r>
          </a:p>
          <a:p>
            <a:pPr lvl="1"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vědět, kde a jak přivolat pomoc při nehodě (č. telefonu Horské služby)</a:t>
            </a:r>
          </a:p>
          <a:p>
            <a:pPr lvl="1">
              <a:defRPr/>
            </a:pPr>
            <a:endParaRPr lang="cs-CZ" sz="18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cs-CZ" dirty="0" smtClean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3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3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3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3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0000FF"/>
                </a:solidFill>
              </a:rPr>
              <a:t>Výlet na lyžích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76275" y="1020763"/>
            <a:ext cx="7826375" cy="564859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Kategorizace obtížnosti podle podmínek VOLT: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			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1600" i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kde je</a:t>
            </a:r>
            <a:endParaRPr lang="cs-CZ" sz="1800" i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i="1" dirty="0" smtClean="0">
                <a:solidFill>
                  <a:schemeClr val="bg1"/>
                </a:solidFill>
                <a:latin typeface="Times New Roman" pitchFamily="18" charset="0"/>
              </a:rPr>
              <a:t>	L</a:t>
            </a: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cs-CZ" sz="1800" dirty="0" smtClean="0">
                <a:solidFill>
                  <a:schemeClr val="bg1"/>
                </a:solidFill>
              </a:rPr>
              <a:t>délka trasy v km		</a:t>
            </a:r>
            <a:endParaRPr lang="cs-CZ" sz="1800" i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i="1" dirty="0" smtClean="0">
                <a:solidFill>
                  <a:schemeClr val="bg1"/>
                </a:solidFill>
                <a:latin typeface="Times New Roman" pitchFamily="18" charset="0"/>
              </a:rPr>
              <a:t>	V</a:t>
            </a: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 	</a:t>
            </a:r>
            <a:r>
              <a:rPr lang="cs-CZ" sz="1800" dirty="0" smtClean="0">
                <a:solidFill>
                  <a:schemeClr val="bg1"/>
                </a:solidFill>
              </a:rPr>
              <a:t>stoupání v km</a:t>
            </a: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endParaRPr lang="cs-CZ" sz="1800" i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i="1" dirty="0" smtClean="0">
                <a:solidFill>
                  <a:schemeClr val="bg1"/>
                </a:solidFill>
                <a:latin typeface="Times New Roman" pitchFamily="18" charset="0"/>
              </a:rPr>
              <a:t>	n</a:t>
            </a: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cs-CZ" sz="1800" dirty="0" smtClean="0">
                <a:solidFill>
                  <a:schemeClr val="bg1"/>
                </a:solidFill>
              </a:rPr>
              <a:t>počet dní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18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pro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cs-CZ" sz="1800" b="1" dirty="0" smtClean="0">
                <a:solidFill>
                  <a:srgbClr val="FF0000"/>
                </a:solidFill>
                <a:latin typeface="Times New Roman" pitchFamily="18" charset="0"/>
              </a:rPr>
              <a:t>	      </a:t>
            </a:r>
            <a:r>
              <a:rPr lang="cs-CZ" sz="1800" b="1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kategorie lehká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		      </a:t>
            </a:r>
            <a:r>
              <a:rPr lang="cs-CZ" sz="1800" dirty="0" smtClean="0">
                <a:solidFill>
                  <a:srgbClr val="FF0000"/>
                </a:solidFill>
              </a:rPr>
              <a:t>kategorie střední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 smtClean="0">
                <a:solidFill>
                  <a:schemeClr val="bg1"/>
                </a:solidFill>
                <a:latin typeface="Times New Roman" pitchFamily="18" charset="0"/>
              </a:rPr>
              <a:t>		      </a:t>
            </a:r>
            <a:r>
              <a:rPr lang="cs-CZ" sz="1800" dirty="0" smtClean="0">
                <a:solidFill>
                  <a:srgbClr val="FF0000"/>
                </a:solidFill>
              </a:rPr>
              <a:t>kategorie obtížná</a:t>
            </a:r>
          </a:p>
        </p:txBody>
      </p:sp>
      <p:sp>
        <p:nvSpPr>
          <p:cNvPr id="2560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560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860454"/>
              </p:ext>
            </p:extLst>
          </p:nvPr>
        </p:nvGraphicFramePr>
        <p:xfrm>
          <a:off x="682476" y="1930130"/>
          <a:ext cx="3169444" cy="679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5" name="Rovnice" r:id="rId4" imgW="2616200" imgH="558800" progId="Equation.3">
                  <p:embed/>
                </p:oleObj>
              </mc:Choice>
              <mc:Fallback>
                <p:oleObj name="Rovnice" r:id="rId4" imgW="2616200" imgH="5588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76" y="1930130"/>
                        <a:ext cx="3169444" cy="679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5607" name="Object 26"/>
          <p:cNvGraphicFramePr>
            <a:graphicFrameLocks noChangeAspect="1"/>
          </p:cNvGraphicFramePr>
          <p:nvPr/>
        </p:nvGraphicFramePr>
        <p:xfrm>
          <a:off x="1214438" y="4694238"/>
          <a:ext cx="685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6" name="Rovnice" r:id="rId6" imgW="685800" imgH="228600" progId="Equation.3">
                  <p:embed/>
                </p:oleObj>
              </mc:Choice>
              <mc:Fallback>
                <p:oleObj name="Rovnice" r:id="rId6" imgW="68580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4694238"/>
                        <a:ext cx="685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5609" name="Object 28"/>
          <p:cNvGraphicFramePr>
            <a:graphicFrameLocks noChangeAspect="1"/>
          </p:cNvGraphicFramePr>
          <p:nvPr/>
        </p:nvGraphicFramePr>
        <p:xfrm>
          <a:off x="766763" y="4994275"/>
          <a:ext cx="11334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7" name="Rovnice" r:id="rId8" imgW="1130300" imgH="228600" progId="Equation.3">
                  <p:embed/>
                </p:oleObj>
              </mc:Choice>
              <mc:Fallback>
                <p:oleObj name="Rovnice" r:id="rId8" imgW="1130300" imgH="228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3" y="4994275"/>
                        <a:ext cx="113347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Rectangle 3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5611" name="Object 30"/>
          <p:cNvGraphicFramePr>
            <a:graphicFrameLocks noChangeAspect="1"/>
          </p:cNvGraphicFramePr>
          <p:nvPr/>
        </p:nvGraphicFramePr>
        <p:xfrm>
          <a:off x="1214438" y="5300663"/>
          <a:ext cx="685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8" name="Rovnice" r:id="rId10" imgW="685800" imgH="228600" progId="Equation.3">
                  <p:embed/>
                </p:oleObj>
              </mc:Choice>
              <mc:Fallback>
                <p:oleObj name="Rovnice" r:id="rId10" imgW="685800" imgH="2286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5300663"/>
                        <a:ext cx="685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Tabulk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935071"/>
              </p:ext>
            </p:extLst>
          </p:nvPr>
        </p:nvGraphicFramePr>
        <p:xfrm>
          <a:off x="4283968" y="2852936"/>
          <a:ext cx="4288533" cy="370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716"/>
                <a:gridCol w="1056470"/>
                <a:gridCol w="1126901"/>
                <a:gridCol w="1052446"/>
              </a:tblGrid>
              <a:tr h="370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[km]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20x</a:t>
                      </a:r>
                      <a:r>
                        <a:rPr lang="cs-CZ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[km]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[km]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[m]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2,00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1,75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1750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1,50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1500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1,25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1250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1,00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0,75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0,50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6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lang="cs-CZ" sz="16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6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lang="cs-CZ" sz="16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6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0,25</a:t>
                      </a:r>
                      <a:endParaRPr lang="cs-CZ" sz="16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6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250</a:t>
                      </a:r>
                      <a:endParaRPr lang="cs-CZ" sz="16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80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6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4179390" y="2155503"/>
            <a:ext cx="4275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dirty="0">
                <a:solidFill>
                  <a:schemeClr val="bg1"/>
                </a:solidFill>
              </a:rPr>
              <a:t>Tabulka pro </a:t>
            </a:r>
            <a:r>
              <a:rPr lang="cs-CZ" sz="2000" dirty="0" smtClean="0">
                <a:solidFill>
                  <a:schemeClr val="bg1"/>
                </a:solidFill>
              </a:rPr>
              <a:t>jednodenní výlet (</a:t>
            </a:r>
            <a:r>
              <a:rPr lang="cs-CZ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= </a:t>
            </a:r>
            <a:r>
              <a:rPr lang="cs-CZ" sz="2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r>
              <a:rPr lang="cs-CZ" sz="2000" dirty="0" smtClean="0">
                <a:solidFill>
                  <a:schemeClr val="bg1"/>
                </a:solidFill>
              </a:rPr>
              <a:t/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v kategorii LEHKÁ (</a:t>
            </a:r>
            <a:r>
              <a:rPr lang="cs-CZ" sz="2000" i="1" dirty="0" smtClean="0">
                <a:solidFill>
                  <a:schemeClr val="bg1"/>
                </a:solidFill>
              </a:rPr>
              <a:t>N</a:t>
            </a:r>
            <a:r>
              <a:rPr lang="cs-CZ" sz="2000" dirty="0" smtClean="0">
                <a:solidFill>
                  <a:schemeClr val="bg1"/>
                </a:solidFill>
              </a:rPr>
              <a:t> = 50)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  <a:endParaRPr lang="cs-CZ" sz="2000" dirty="0"/>
          </a:p>
        </p:txBody>
      </p:sp>
      <p:grpSp>
        <p:nvGrpSpPr>
          <p:cNvPr id="25" name="Skupina 18"/>
          <p:cNvGrpSpPr>
            <a:grpSpLocks/>
          </p:cNvGrpSpPr>
          <p:nvPr/>
        </p:nvGrpSpPr>
        <p:grpSpPr bwMode="auto">
          <a:xfrm>
            <a:off x="6715125" y="116632"/>
            <a:ext cx="2349500" cy="2170112"/>
            <a:chOff x="6308725" y="2643182"/>
            <a:chExt cx="2349500" cy="2170126"/>
          </a:xfrm>
          <a:solidFill>
            <a:schemeClr val="tx2">
              <a:lumMod val="75000"/>
            </a:schemeClr>
          </a:solidFill>
        </p:grpSpPr>
        <p:grpSp>
          <p:nvGrpSpPr>
            <p:cNvPr id="26" name="Group 17"/>
            <p:cNvGrpSpPr>
              <a:grpSpLocks/>
            </p:cNvGrpSpPr>
            <p:nvPr/>
          </p:nvGrpSpPr>
          <p:grpSpPr bwMode="auto">
            <a:xfrm>
              <a:off x="7021535" y="2643182"/>
              <a:ext cx="836613" cy="2146300"/>
              <a:chOff x="635" y="325"/>
              <a:chExt cx="527" cy="1352"/>
            </a:xfrm>
            <a:grpFill/>
          </p:grpSpPr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902" y="1265"/>
                <a:ext cx="203" cy="205"/>
              </a:xfrm>
              <a:prstGeom prst="rect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" name="AutoShape 11"/>
              <p:cNvSpPr>
                <a:spLocks noChangeArrowheads="1"/>
              </p:cNvSpPr>
              <p:nvPr/>
            </p:nvSpPr>
            <p:spPr bwMode="auto">
              <a:xfrm rot="10800000">
                <a:off x="752" y="325"/>
                <a:ext cx="405" cy="405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" name="AutoShape 12"/>
              <p:cNvSpPr>
                <a:spLocks noChangeArrowheads="1"/>
              </p:cNvSpPr>
              <p:nvPr/>
            </p:nvSpPr>
            <p:spPr bwMode="auto">
              <a:xfrm rot="10800000">
                <a:off x="881" y="1052"/>
                <a:ext cx="281" cy="281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" name="AutoShape 13"/>
              <p:cNvSpPr>
                <a:spLocks noChangeArrowheads="1"/>
              </p:cNvSpPr>
              <p:nvPr/>
            </p:nvSpPr>
            <p:spPr bwMode="auto">
              <a:xfrm rot="-5400000">
                <a:off x="636" y="635"/>
                <a:ext cx="404" cy="40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" name="AutoShape 14"/>
              <p:cNvSpPr>
                <a:spLocks noChangeArrowheads="1"/>
              </p:cNvSpPr>
              <p:nvPr/>
            </p:nvSpPr>
            <p:spPr bwMode="auto">
              <a:xfrm>
                <a:off x="844" y="416"/>
                <a:ext cx="200" cy="199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" name="AutoShape 15"/>
              <p:cNvSpPr>
                <a:spLocks noChangeArrowheads="1"/>
              </p:cNvSpPr>
              <p:nvPr/>
            </p:nvSpPr>
            <p:spPr bwMode="auto">
              <a:xfrm flipH="1">
                <a:off x="871" y="1481"/>
                <a:ext cx="198" cy="19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705" y="1046"/>
                <a:ext cx="403" cy="212"/>
              </a:xfrm>
              <a:custGeom>
                <a:avLst/>
                <a:gdLst>
                  <a:gd name="T0" fmla="*/ 0 w 403"/>
                  <a:gd name="T1" fmla="*/ 0 h 212"/>
                  <a:gd name="T2" fmla="*/ 211 w 403"/>
                  <a:gd name="T3" fmla="*/ 211 h 212"/>
                  <a:gd name="T4" fmla="*/ 402 w 403"/>
                  <a:gd name="T5" fmla="*/ 211 h 212"/>
                  <a:gd name="T6" fmla="*/ 399 w 403"/>
                  <a:gd name="T7" fmla="*/ 208 h 212"/>
                  <a:gd name="T8" fmla="*/ 192 w 403"/>
                  <a:gd name="T9" fmla="*/ 1 h 212"/>
                  <a:gd name="T10" fmla="*/ 186 w 403"/>
                  <a:gd name="T11" fmla="*/ 1 h 212"/>
                  <a:gd name="T12" fmla="*/ 1 w 403"/>
                  <a:gd name="T13" fmla="*/ 1 h 212"/>
                  <a:gd name="T14" fmla="*/ 0 w 403"/>
                  <a:gd name="T15" fmla="*/ 0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3"/>
                  <a:gd name="T25" fmla="*/ 0 h 212"/>
                  <a:gd name="T26" fmla="*/ 403 w 403"/>
                  <a:gd name="T27" fmla="*/ 212 h 2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3" h="212">
                    <a:moveTo>
                      <a:pt x="0" y="0"/>
                    </a:moveTo>
                    <a:lnTo>
                      <a:pt x="211" y="211"/>
                    </a:lnTo>
                    <a:lnTo>
                      <a:pt x="402" y="211"/>
                    </a:lnTo>
                    <a:lnTo>
                      <a:pt x="399" y="208"/>
                    </a:lnTo>
                    <a:lnTo>
                      <a:pt x="192" y="1"/>
                    </a:lnTo>
                    <a:lnTo>
                      <a:pt x="186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grpFill/>
              <a:ln w="762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cxnSp>
          <p:nvCxnSpPr>
            <p:cNvPr id="28" name="Přímá spojovací čára 14"/>
            <p:cNvCxnSpPr/>
            <p:nvPr/>
          </p:nvCxnSpPr>
          <p:spPr bwMode="auto">
            <a:xfrm rot="16200000" flipH="1">
              <a:off x="6750840" y="3607597"/>
              <a:ext cx="1357322" cy="1000125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17"/>
            <p:cNvSpPr>
              <a:spLocks noChangeArrowheads="1"/>
            </p:cNvSpPr>
            <p:nvPr/>
          </p:nvSpPr>
          <p:spPr bwMode="auto">
            <a:xfrm>
              <a:off x="6308725" y="4643446"/>
              <a:ext cx="2349500" cy="169862"/>
            </a:xfrm>
            <a:custGeom>
              <a:avLst/>
              <a:gdLst>
                <a:gd name="T0" fmla="*/ 196850 w 2349500"/>
                <a:gd name="T1" fmla="*/ 0 h 169862"/>
                <a:gd name="T2" fmla="*/ 358775 w 2349500"/>
                <a:gd name="T3" fmla="*/ 142875 h 169862"/>
                <a:gd name="T4" fmla="*/ 2349500 w 2349500"/>
                <a:gd name="T5" fmla="*/ 161925 h 169862"/>
                <a:gd name="T6" fmla="*/ 2349500 w 2349500"/>
                <a:gd name="T7" fmla="*/ 161925 h 1698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9500"/>
                <a:gd name="T13" fmla="*/ 0 h 169862"/>
                <a:gd name="T14" fmla="*/ 2349500 w 2349500"/>
                <a:gd name="T15" fmla="*/ 169862 h 1698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9500" h="169862">
                  <a:moveTo>
                    <a:pt x="196850" y="0"/>
                  </a:moveTo>
                  <a:cubicBezTo>
                    <a:pt x="98425" y="57944"/>
                    <a:pt x="0" y="115888"/>
                    <a:pt x="358775" y="142875"/>
                  </a:cubicBezTo>
                  <a:cubicBezTo>
                    <a:pt x="717550" y="169862"/>
                    <a:pt x="2349500" y="161925"/>
                    <a:pt x="2349500" y="161925"/>
                  </a:cubicBezTo>
                </a:path>
              </a:pathLst>
            </a:custGeom>
            <a:grpFill/>
            <a:ln w="9525" algn="ctr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18"/>
          <p:cNvGrpSpPr>
            <a:grpSpLocks/>
          </p:cNvGrpSpPr>
          <p:nvPr/>
        </p:nvGrpSpPr>
        <p:grpSpPr bwMode="auto">
          <a:xfrm>
            <a:off x="6660232" y="4293096"/>
            <a:ext cx="2349500" cy="2170112"/>
            <a:chOff x="6308725" y="2643182"/>
            <a:chExt cx="2349500" cy="2170126"/>
          </a:xfrm>
          <a:solidFill>
            <a:schemeClr val="tx2">
              <a:lumMod val="75000"/>
            </a:schemeClr>
          </a:solidFill>
        </p:grpSpPr>
        <p:grpSp>
          <p:nvGrpSpPr>
            <p:cNvPr id="26" name="Group 17"/>
            <p:cNvGrpSpPr>
              <a:grpSpLocks/>
            </p:cNvGrpSpPr>
            <p:nvPr/>
          </p:nvGrpSpPr>
          <p:grpSpPr bwMode="auto">
            <a:xfrm>
              <a:off x="7021535" y="2643182"/>
              <a:ext cx="836613" cy="2146300"/>
              <a:chOff x="635" y="325"/>
              <a:chExt cx="527" cy="1352"/>
            </a:xfrm>
            <a:grpFill/>
          </p:grpSpPr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902" y="1265"/>
                <a:ext cx="203" cy="205"/>
              </a:xfrm>
              <a:prstGeom prst="rect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" name="AutoShape 11"/>
              <p:cNvSpPr>
                <a:spLocks noChangeArrowheads="1"/>
              </p:cNvSpPr>
              <p:nvPr/>
            </p:nvSpPr>
            <p:spPr bwMode="auto">
              <a:xfrm rot="10800000">
                <a:off x="752" y="325"/>
                <a:ext cx="405" cy="405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3" name="AutoShape 12"/>
              <p:cNvSpPr>
                <a:spLocks noChangeArrowheads="1"/>
              </p:cNvSpPr>
              <p:nvPr/>
            </p:nvSpPr>
            <p:spPr bwMode="auto">
              <a:xfrm rot="10800000">
                <a:off x="881" y="1052"/>
                <a:ext cx="281" cy="281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4" name="AutoShape 13"/>
              <p:cNvSpPr>
                <a:spLocks noChangeArrowheads="1"/>
              </p:cNvSpPr>
              <p:nvPr/>
            </p:nvSpPr>
            <p:spPr bwMode="auto">
              <a:xfrm rot="-5400000">
                <a:off x="636" y="635"/>
                <a:ext cx="404" cy="40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" name="AutoShape 14"/>
              <p:cNvSpPr>
                <a:spLocks noChangeArrowheads="1"/>
              </p:cNvSpPr>
              <p:nvPr/>
            </p:nvSpPr>
            <p:spPr bwMode="auto">
              <a:xfrm>
                <a:off x="844" y="416"/>
                <a:ext cx="200" cy="199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" name="AutoShape 15"/>
              <p:cNvSpPr>
                <a:spLocks noChangeArrowheads="1"/>
              </p:cNvSpPr>
              <p:nvPr/>
            </p:nvSpPr>
            <p:spPr bwMode="auto">
              <a:xfrm flipH="1">
                <a:off x="871" y="1481"/>
                <a:ext cx="198" cy="196"/>
              </a:xfrm>
              <a:prstGeom prst="rtTriangle">
                <a:avLst/>
              </a:prstGeom>
              <a:grpFill/>
              <a:ln w="76200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705" y="1046"/>
                <a:ext cx="403" cy="212"/>
              </a:xfrm>
              <a:custGeom>
                <a:avLst/>
                <a:gdLst>
                  <a:gd name="T0" fmla="*/ 0 w 403"/>
                  <a:gd name="T1" fmla="*/ 0 h 212"/>
                  <a:gd name="T2" fmla="*/ 211 w 403"/>
                  <a:gd name="T3" fmla="*/ 211 h 212"/>
                  <a:gd name="T4" fmla="*/ 402 w 403"/>
                  <a:gd name="T5" fmla="*/ 211 h 212"/>
                  <a:gd name="T6" fmla="*/ 399 w 403"/>
                  <a:gd name="T7" fmla="*/ 208 h 212"/>
                  <a:gd name="T8" fmla="*/ 192 w 403"/>
                  <a:gd name="T9" fmla="*/ 1 h 212"/>
                  <a:gd name="T10" fmla="*/ 186 w 403"/>
                  <a:gd name="T11" fmla="*/ 1 h 212"/>
                  <a:gd name="T12" fmla="*/ 1 w 403"/>
                  <a:gd name="T13" fmla="*/ 1 h 212"/>
                  <a:gd name="T14" fmla="*/ 0 w 403"/>
                  <a:gd name="T15" fmla="*/ 0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3"/>
                  <a:gd name="T25" fmla="*/ 0 h 212"/>
                  <a:gd name="T26" fmla="*/ 403 w 403"/>
                  <a:gd name="T27" fmla="*/ 212 h 2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3" h="212">
                    <a:moveTo>
                      <a:pt x="0" y="0"/>
                    </a:moveTo>
                    <a:lnTo>
                      <a:pt x="211" y="211"/>
                    </a:lnTo>
                    <a:lnTo>
                      <a:pt x="402" y="211"/>
                    </a:lnTo>
                    <a:lnTo>
                      <a:pt x="399" y="208"/>
                    </a:lnTo>
                    <a:lnTo>
                      <a:pt x="192" y="1"/>
                    </a:lnTo>
                    <a:lnTo>
                      <a:pt x="186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grpFill/>
              <a:ln w="762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cxnSp>
          <p:nvCxnSpPr>
            <p:cNvPr id="28" name="Přímá spojovací čára 14"/>
            <p:cNvCxnSpPr/>
            <p:nvPr/>
          </p:nvCxnSpPr>
          <p:spPr bwMode="auto">
            <a:xfrm rot="16200000" flipH="1">
              <a:off x="6750840" y="3607597"/>
              <a:ext cx="1357322" cy="1000125"/>
            </a:xfrm>
            <a:prstGeom prst="lin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17"/>
            <p:cNvSpPr>
              <a:spLocks noChangeArrowheads="1"/>
            </p:cNvSpPr>
            <p:nvPr/>
          </p:nvSpPr>
          <p:spPr bwMode="auto">
            <a:xfrm>
              <a:off x="6308725" y="4643446"/>
              <a:ext cx="2349500" cy="169862"/>
            </a:xfrm>
            <a:custGeom>
              <a:avLst/>
              <a:gdLst>
                <a:gd name="T0" fmla="*/ 196850 w 2349500"/>
                <a:gd name="T1" fmla="*/ 0 h 169862"/>
                <a:gd name="T2" fmla="*/ 358775 w 2349500"/>
                <a:gd name="T3" fmla="*/ 142875 h 169862"/>
                <a:gd name="T4" fmla="*/ 2349500 w 2349500"/>
                <a:gd name="T5" fmla="*/ 161925 h 169862"/>
                <a:gd name="T6" fmla="*/ 2349500 w 2349500"/>
                <a:gd name="T7" fmla="*/ 161925 h 1698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49500"/>
                <a:gd name="T13" fmla="*/ 0 h 169862"/>
                <a:gd name="T14" fmla="*/ 2349500 w 2349500"/>
                <a:gd name="T15" fmla="*/ 169862 h 1698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49500" h="169862">
                  <a:moveTo>
                    <a:pt x="196850" y="0"/>
                  </a:moveTo>
                  <a:cubicBezTo>
                    <a:pt x="98425" y="57944"/>
                    <a:pt x="0" y="115888"/>
                    <a:pt x="358775" y="142875"/>
                  </a:cubicBezTo>
                  <a:cubicBezTo>
                    <a:pt x="717550" y="169862"/>
                    <a:pt x="2349500" y="161925"/>
                    <a:pt x="2349500" y="161925"/>
                  </a:cubicBezTo>
                </a:path>
              </a:pathLst>
            </a:custGeom>
            <a:grpFill/>
            <a:ln w="9525" algn="ctr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FF"/>
                </a:solidFill>
              </a:rPr>
              <a:t>Lyžařské desatero</a:t>
            </a:r>
            <a:endParaRPr lang="cs-CZ" dirty="0" smtClean="0">
              <a:solidFill>
                <a:srgbClr val="0000F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76275" y="1412776"/>
            <a:ext cx="7826375" cy="4965501"/>
          </a:xfrm>
        </p:spPr>
        <p:txBody>
          <a:bodyPr/>
          <a:lstStyle/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Pohybujte se vždy v pravé stopě, pokud jsou dvě.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Sjíždějícím z kopce uvolněte včas stopu.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Zastavíte-li, vystupte ze stopy.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Upadnete-li, upravte po sobě stopu.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Předjíždějte zleva, příp. využijte levou stopu, pokud je volná.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Neohrožujte lyžaře jedoucího před vámi.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Protijedoucím se vyhýbejte vpravo, pokud je jedna stopa,                   přednost má sjíždějící lyžař.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Neničte lyžařské stopy pěší chůzí nebo bruslením.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Závodní tratě a tratě </a:t>
            </a:r>
            <a:r>
              <a:rPr lang="cs-CZ" sz="2000" b="1" dirty="0">
                <a:solidFill>
                  <a:schemeClr val="bg1"/>
                </a:solidFill>
              </a:rPr>
              <a:t>pro psí spřežení můžete </a:t>
            </a:r>
            <a:r>
              <a:rPr lang="cs-CZ" sz="2000" b="1" dirty="0" smtClean="0">
                <a:solidFill>
                  <a:schemeClr val="bg1"/>
                </a:solidFill>
              </a:rPr>
              <a:t>využívat </a:t>
            </a:r>
            <a:br>
              <a:rPr lang="cs-CZ" sz="2000" b="1" dirty="0" smtClean="0">
                <a:solidFill>
                  <a:schemeClr val="bg1"/>
                </a:solidFill>
              </a:rPr>
            </a:br>
            <a:r>
              <a:rPr lang="cs-CZ" sz="2000" b="1" dirty="0" smtClean="0">
                <a:solidFill>
                  <a:schemeClr val="bg1"/>
                </a:solidFill>
              </a:rPr>
              <a:t>pouze v době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mimo konání závodů a tréninků.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V případě potřeby nabídněte svoji pomoc a prokažte </a:t>
            </a:r>
            <a:br>
              <a:rPr lang="cs-CZ" sz="2000" b="1" dirty="0" smtClean="0">
                <a:solidFill>
                  <a:schemeClr val="bg1"/>
                </a:solidFill>
              </a:rPr>
            </a:br>
            <a:r>
              <a:rPr lang="cs-CZ" sz="2000" b="1" dirty="0" smtClean="0">
                <a:solidFill>
                  <a:schemeClr val="bg1"/>
                </a:solidFill>
              </a:rPr>
              <a:t>své osobní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údaje.</a:t>
            </a:r>
          </a:p>
        </p:txBody>
      </p:sp>
      <p:sp>
        <p:nvSpPr>
          <p:cNvPr id="2560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8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10" name="Rectangle 3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724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2560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style Ski &amp; Freeride Ski by French Freesk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3" name="Freestyle Ski &amp; Freeride Ski by French Freesk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5" name="Freestyle Ski &amp; Freeride Ski by French Freesk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2" y="891059"/>
            <a:ext cx="9120407" cy="5130229"/>
          </a:xfrm>
          <a:prstGeom prst="rect">
            <a:avLst/>
          </a:prstGeom>
        </p:spPr>
      </p:pic>
      <p:pic>
        <p:nvPicPr>
          <p:cNvPr id="4" name="Freestyle Ski &amp; Freeride Ski by French Freesk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" y="833899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24738" y="4267200"/>
            <a:ext cx="836612" cy="2146300"/>
            <a:chOff x="635" y="325"/>
            <a:chExt cx="527" cy="1352"/>
          </a:xfrm>
        </p:grpSpPr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902" y="1265"/>
              <a:ext cx="203" cy="20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 rot="10800000">
              <a:off x="752" y="325"/>
              <a:ext cx="405" cy="40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7" name="AutoShape 7"/>
            <p:cNvSpPr>
              <a:spLocks noChangeArrowheads="1"/>
            </p:cNvSpPr>
            <p:nvPr/>
          </p:nvSpPr>
          <p:spPr bwMode="auto">
            <a:xfrm rot="10800000">
              <a:off x="881" y="1052"/>
              <a:ext cx="281" cy="28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8" name="AutoShape 8"/>
            <p:cNvSpPr>
              <a:spLocks noChangeArrowheads="1"/>
            </p:cNvSpPr>
            <p:nvPr/>
          </p:nvSpPr>
          <p:spPr bwMode="auto">
            <a:xfrm rot="-5400000">
              <a:off x="636" y="635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AutoShape 9"/>
            <p:cNvSpPr>
              <a:spLocks noChangeArrowheads="1"/>
            </p:cNvSpPr>
            <p:nvPr/>
          </p:nvSpPr>
          <p:spPr bwMode="auto">
            <a:xfrm>
              <a:off x="844" y="416"/>
              <a:ext cx="200" cy="19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AutoShape 10"/>
            <p:cNvSpPr>
              <a:spLocks noChangeArrowheads="1"/>
            </p:cNvSpPr>
            <p:nvPr/>
          </p:nvSpPr>
          <p:spPr bwMode="auto">
            <a:xfrm flipH="1">
              <a:off x="871" y="1481"/>
              <a:ext cx="198" cy="19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80" y="1046"/>
              <a:ext cx="403" cy="212"/>
            </a:xfrm>
            <a:custGeom>
              <a:avLst/>
              <a:gdLst>
                <a:gd name="T0" fmla="*/ 0 w 403"/>
                <a:gd name="T1" fmla="*/ 0 h 212"/>
                <a:gd name="T2" fmla="*/ 211 w 403"/>
                <a:gd name="T3" fmla="*/ 211 h 212"/>
                <a:gd name="T4" fmla="*/ 402 w 403"/>
                <a:gd name="T5" fmla="*/ 211 h 212"/>
                <a:gd name="T6" fmla="*/ 399 w 403"/>
                <a:gd name="T7" fmla="*/ 208 h 212"/>
                <a:gd name="T8" fmla="*/ 192 w 403"/>
                <a:gd name="T9" fmla="*/ 1 h 212"/>
                <a:gd name="T10" fmla="*/ 186 w 403"/>
                <a:gd name="T11" fmla="*/ 1 h 212"/>
                <a:gd name="T12" fmla="*/ 1 w 403"/>
                <a:gd name="T13" fmla="*/ 1 h 212"/>
                <a:gd name="T14" fmla="*/ 0 w 403"/>
                <a:gd name="T15" fmla="*/ 0 h 2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3"/>
                <a:gd name="T25" fmla="*/ 0 h 212"/>
                <a:gd name="T26" fmla="*/ 403 w 403"/>
                <a:gd name="T27" fmla="*/ 212 h 2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3" h="212">
                  <a:moveTo>
                    <a:pt x="0" y="0"/>
                  </a:moveTo>
                  <a:lnTo>
                    <a:pt x="211" y="211"/>
                  </a:lnTo>
                  <a:lnTo>
                    <a:pt x="402" y="211"/>
                  </a:lnTo>
                  <a:lnTo>
                    <a:pt x="399" y="208"/>
                  </a:lnTo>
                  <a:lnTo>
                    <a:pt x="192" y="1"/>
                  </a:lnTo>
                  <a:lnTo>
                    <a:pt x="186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Turistika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457325"/>
            <a:ext cx="78263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turistika je zájmovou činností jednotlivců, rodin nebo organizovaných skupin (KČT, KST, PTTK aj.), sloužící k </a:t>
            </a:r>
            <a:r>
              <a:rPr lang="cs-CZ" sz="2400" dirty="0" smtClean="0">
                <a:solidFill>
                  <a:srgbClr val="FF0000"/>
                </a:solidFill>
              </a:rPr>
              <a:t>poznávání</a:t>
            </a:r>
            <a:r>
              <a:rPr lang="cs-CZ" sz="2400" dirty="0" smtClean="0">
                <a:solidFill>
                  <a:schemeClr val="bg1"/>
                </a:solidFill>
              </a:rPr>
              <a:t> přírody a krajiny, památek, lidí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turistika je obvykle doprovázena fyzickým </a:t>
            </a:r>
            <a:r>
              <a:rPr lang="cs-CZ" sz="2400" dirty="0" smtClean="0">
                <a:solidFill>
                  <a:srgbClr val="FF0000"/>
                </a:solidFill>
              </a:rPr>
              <a:t>výkonem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prvními „turisty“ byli starověcí cestovatelé 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na ně navazovali poutníci vydávající se na náboženské poutě (do Říma, Jeruzaléma, Santiaga 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de </a:t>
            </a:r>
            <a:r>
              <a:rPr lang="cs-CZ" sz="2400" dirty="0" err="1" smtClean="0">
                <a:solidFill>
                  <a:schemeClr val="bg1"/>
                </a:solidFill>
              </a:rPr>
              <a:t>Compostella</a:t>
            </a:r>
            <a:r>
              <a:rPr lang="cs-CZ" sz="2400" dirty="0" smtClean="0">
                <a:solidFill>
                  <a:schemeClr val="bg1"/>
                </a:solidFill>
              </a:rPr>
              <a:t>, do Mekky aj.)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turistika je zdrojem dalších disciplín, které se vyvíjely s tím, jak člověk pronikal hlouběji a výše do hor, a jak se vyvíjela turistická výbava a turistické či lezecké dovednosti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turistiku může provozovat každý, nikdo na ni nemá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monopol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6835775" y="4219575"/>
            <a:ext cx="1749425" cy="1995488"/>
            <a:chOff x="6836563" y="3350355"/>
            <a:chExt cx="1748076" cy="1995355"/>
          </a:xfrm>
        </p:grpSpPr>
        <p:sp>
          <p:nvSpPr>
            <p:cNvPr id="27653" name="AutoShape 93"/>
            <p:cNvSpPr>
              <a:spLocks noChangeArrowheads="1"/>
            </p:cNvSpPr>
            <p:nvPr/>
          </p:nvSpPr>
          <p:spPr bwMode="auto">
            <a:xfrm rot="4320000" flipH="1">
              <a:off x="6836563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4" name="AutoShape 93"/>
            <p:cNvSpPr>
              <a:spLocks noChangeArrowheads="1"/>
            </p:cNvSpPr>
            <p:nvPr/>
          </p:nvSpPr>
          <p:spPr bwMode="auto">
            <a:xfrm rot="4320000" flipH="1">
              <a:off x="7836695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7655" name="Skupina 15"/>
            <p:cNvGrpSpPr>
              <a:grpSpLocks/>
            </p:cNvGrpSpPr>
            <p:nvPr/>
          </p:nvGrpSpPr>
          <p:grpSpPr bwMode="auto">
            <a:xfrm>
              <a:off x="6844132" y="3350355"/>
              <a:ext cx="1388110" cy="1960244"/>
              <a:chOff x="6844132" y="3350355"/>
              <a:chExt cx="1388110" cy="1960244"/>
            </a:xfrm>
          </p:grpSpPr>
          <p:grpSp>
            <p:nvGrpSpPr>
              <p:cNvPr id="27657" name="Group 17"/>
              <p:cNvGrpSpPr>
                <a:grpSpLocks/>
              </p:cNvGrpSpPr>
              <p:nvPr/>
            </p:nvGrpSpPr>
            <p:grpSpPr bwMode="auto">
              <a:xfrm rot="-1769630">
                <a:off x="7395629" y="3350355"/>
                <a:ext cx="836613" cy="1531938"/>
                <a:chOff x="635" y="368"/>
                <a:chExt cx="527" cy="965"/>
              </a:xfrm>
            </p:grpSpPr>
            <p:sp>
              <p:nvSpPr>
                <p:cNvPr id="27659" name="AutoShape 11"/>
                <p:cNvSpPr>
                  <a:spLocks noChangeArrowheads="1"/>
                </p:cNvSpPr>
                <p:nvPr/>
              </p:nvSpPr>
              <p:spPr bwMode="auto">
                <a:xfrm rot="10800000">
                  <a:off x="635" y="368"/>
                  <a:ext cx="405" cy="405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0" name="AutoShape 12"/>
                <p:cNvSpPr>
                  <a:spLocks noChangeArrowheads="1"/>
                </p:cNvSpPr>
                <p:nvPr/>
              </p:nvSpPr>
              <p:spPr bwMode="auto">
                <a:xfrm rot="10800000">
                  <a:off x="881" y="1052"/>
                  <a:ext cx="281" cy="281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1" name="AutoShape 13"/>
                <p:cNvSpPr>
                  <a:spLocks noChangeArrowheads="1"/>
                </p:cNvSpPr>
                <p:nvPr/>
              </p:nvSpPr>
              <p:spPr bwMode="auto">
                <a:xfrm rot="8929119">
                  <a:off x="636" y="789"/>
                  <a:ext cx="404" cy="406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2" name="AutoShape 14"/>
                <p:cNvSpPr>
                  <a:spLocks noChangeArrowheads="1"/>
                </p:cNvSpPr>
                <p:nvPr/>
              </p:nvSpPr>
              <p:spPr bwMode="auto">
                <a:xfrm>
                  <a:off x="731" y="473"/>
                  <a:ext cx="200" cy="199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3" name="Freeform 16"/>
                <p:cNvSpPr>
                  <a:spLocks/>
                </p:cNvSpPr>
                <p:nvPr/>
              </p:nvSpPr>
              <p:spPr bwMode="auto">
                <a:xfrm>
                  <a:off x="680" y="1046"/>
                  <a:ext cx="403" cy="212"/>
                </a:xfrm>
                <a:custGeom>
                  <a:avLst/>
                  <a:gdLst>
                    <a:gd name="T0" fmla="*/ 0 w 403"/>
                    <a:gd name="T1" fmla="*/ 0 h 212"/>
                    <a:gd name="T2" fmla="*/ 211 w 403"/>
                    <a:gd name="T3" fmla="*/ 211 h 212"/>
                    <a:gd name="T4" fmla="*/ 402 w 403"/>
                    <a:gd name="T5" fmla="*/ 211 h 212"/>
                    <a:gd name="T6" fmla="*/ 399 w 403"/>
                    <a:gd name="T7" fmla="*/ 208 h 212"/>
                    <a:gd name="T8" fmla="*/ 192 w 403"/>
                    <a:gd name="T9" fmla="*/ 1 h 212"/>
                    <a:gd name="T10" fmla="*/ 186 w 403"/>
                    <a:gd name="T11" fmla="*/ 1 h 212"/>
                    <a:gd name="T12" fmla="*/ 1 w 403"/>
                    <a:gd name="T13" fmla="*/ 1 h 212"/>
                    <a:gd name="T14" fmla="*/ 0 w 403"/>
                    <a:gd name="T15" fmla="*/ 0 h 2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03"/>
                    <a:gd name="T25" fmla="*/ 0 h 212"/>
                    <a:gd name="T26" fmla="*/ 403 w 403"/>
                    <a:gd name="T27" fmla="*/ 212 h 2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03" h="212">
                      <a:moveTo>
                        <a:pt x="0" y="0"/>
                      </a:moveTo>
                      <a:lnTo>
                        <a:pt x="211" y="211"/>
                      </a:lnTo>
                      <a:lnTo>
                        <a:pt x="402" y="211"/>
                      </a:lnTo>
                      <a:lnTo>
                        <a:pt x="399" y="208"/>
                      </a:lnTo>
                      <a:lnTo>
                        <a:pt x="192" y="1"/>
                      </a:lnTo>
                      <a:lnTo>
                        <a:pt x="186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7658" name="AutoShape 93"/>
              <p:cNvSpPr>
                <a:spLocks noChangeArrowheads="1"/>
              </p:cNvSpPr>
              <p:nvPr/>
            </p:nvSpPr>
            <p:spPr bwMode="auto">
              <a:xfrm rot="15177127" flipH="1">
                <a:off x="6844132" y="4596224"/>
                <a:ext cx="714375" cy="714375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7656" name="AutoShape 93"/>
            <p:cNvSpPr>
              <a:spLocks noChangeArrowheads="1"/>
            </p:cNvSpPr>
            <p:nvPr/>
          </p:nvSpPr>
          <p:spPr bwMode="auto">
            <a:xfrm rot="15254879" flipH="1">
              <a:off x="7870264" y="4631335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5363" name="Nadpis 1"/>
          <p:cNvSpPr>
            <a:spLocks noGrp="1"/>
          </p:cNvSpPr>
          <p:nvPr>
            <p:ph type="title"/>
          </p:nvPr>
        </p:nvSpPr>
        <p:spPr>
          <a:xfrm>
            <a:off x="1206500" y="133350"/>
            <a:ext cx="7086600" cy="1276350"/>
          </a:xfrm>
        </p:spPr>
        <p:txBody>
          <a:bodyPr/>
          <a:lstStyle/>
          <a:p>
            <a:r>
              <a:rPr lang="cs-CZ" smtClean="0">
                <a:solidFill>
                  <a:srgbClr val="669900"/>
                </a:solidFill>
              </a:rPr>
              <a:t>Výlet na kole</a:t>
            </a:r>
          </a:p>
        </p:txBody>
      </p:sp>
      <p:sp>
        <p:nvSpPr>
          <p:cNvPr id="15364" name="Zástupný symbol pro obsah 2"/>
          <p:cNvSpPr>
            <a:spLocks noGrp="1"/>
          </p:cNvSpPr>
          <p:nvPr>
            <p:ph idx="1"/>
          </p:nvPr>
        </p:nvSpPr>
        <p:spPr>
          <a:xfrm>
            <a:off x="674688" y="1268760"/>
            <a:ext cx="7826375" cy="5210894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bg1"/>
                </a:solidFill>
              </a:rPr>
              <a:t>vedoucí smí vést vyjížďky a putování na kolech rekreačního charakteru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cykloturistika využívá kolo k </a:t>
            </a:r>
            <a:r>
              <a:rPr lang="cs-CZ" sz="1800" b="1" dirty="0" smtClean="0">
                <a:solidFill>
                  <a:srgbClr val="FF0000"/>
                </a:solidFill>
              </a:rPr>
              <a:t>poznávání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zastávky u přírodních, historických, technických pamětihodností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kromě fyzické kondice se předpokládá technická zdatnost </a:t>
            </a:r>
            <a:r>
              <a:rPr lang="cs-CZ" sz="1800" b="1" dirty="0" smtClean="0">
                <a:solidFill>
                  <a:srgbClr val="FF0000"/>
                </a:solidFill>
              </a:rPr>
              <a:t>(umět jezdit na kole)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jízda na kole je </a:t>
            </a:r>
            <a:r>
              <a:rPr lang="cs-CZ" sz="1800" b="1" dirty="0" smtClean="0">
                <a:solidFill>
                  <a:srgbClr val="FF0000"/>
                </a:solidFill>
              </a:rPr>
              <a:t>řízením vozidla</a:t>
            </a:r>
          </a:p>
          <a:p>
            <a:r>
              <a:rPr lang="cs-CZ" sz="1800" b="1" dirty="0" smtClean="0">
                <a:solidFill>
                  <a:srgbClr val="FF0000"/>
                </a:solidFill>
              </a:rPr>
              <a:t>cyklista je účastníkem provozu na pozemních komunikacích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jízda vpravo, není-li na křižovatce dopravní značka, platí přednost zprava</a:t>
            </a:r>
          </a:p>
          <a:p>
            <a:r>
              <a:rPr lang="cs-CZ" sz="1800" b="1" dirty="0" smtClean="0">
                <a:solidFill>
                  <a:srgbClr val="FF0000"/>
                </a:solidFill>
              </a:rPr>
              <a:t>absolutní zákaz pití alkoholu</a:t>
            </a:r>
            <a:r>
              <a:rPr lang="cs-CZ" sz="1800" b="1" dirty="0" smtClean="0">
                <a:solidFill>
                  <a:schemeClr val="bg1"/>
                </a:solidFill>
              </a:rPr>
              <a:t> (pivo, vinařské cyklostezky</a:t>
            </a:r>
            <a:r>
              <a:rPr lang="cs-CZ" sz="1800" b="1" dirty="0">
                <a:solidFill>
                  <a:schemeClr val="bg1"/>
                </a:solidFill>
              </a:rPr>
              <a:t>)</a:t>
            </a:r>
            <a:br>
              <a:rPr lang="cs-CZ" sz="1800" b="1" dirty="0">
                <a:solidFill>
                  <a:schemeClr val="bg1"/>
                </a:solidFill>
              </a:rPr>
            </a:br>
            <a:r>
              <a:rPr lang="cs-CZ" sz="1800" b="1" dirty="0">
                <a:solidFill>
                  <a:schemeClr val="tx2">
                    <a:lumMod val="75000"/>
                  </a:schemeClr>
                </a:solidFill>
              </a:rPr>
              <a:t>(do </a:t>
            </a:r>
            <a:r>
              <a:rPr lang="cs-CZ" sz="1800" b="1" dirty="0" smtClean="0">
                <a:solidFill>
                  <a:schemeClr val="tx2">
                    <a:lumMod val="75000"/>
                  </a:schemeClr>
                </a:solidFill>
              </a:rPr>
              <a:t>0,24 ‰  </a:t>
            </a:r>
            <a:r>
              <a:rPr lang="cs-CZ" sz="1800" b="1" dirty="0">
                <a:solidFill>
                  <a:schemeClr val="tx2">
                    <a:lumMod val="75000"/>
                  </a:schemeClr>
                </a:solidFill>
              </a:rPr>
              <a:t>alkoholu v dechu je měření neprůkazné!!!)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neznalost zákonů a předpisů </a:t>
            </a:r>
            <a:r>
              <a:rPr lang="cs-CZ" sz="1800" b="1" dirty="0">
                <a:solidFill>
                  <a:schemeClr val="bg1"/>
                </a:solidFill>
              </a:rPr>
              <a:t>neomlouvá </a:t>
            </a:r>
            <a:endParaRPr lang="cs-CZ" sz="1800" b="1" dirty="0" smtClean="0">
              <a:solidFill>
                <a:schemeClr val="bg1"/>
              </a:solidFill>
            </a:endParaRPr>
          </a:p>
          <a:p>
            <a:r>
              <a:rPr lang="cs-CZ" sz="1800" b="1" dirty="0" smtClean="0">
                <a:solidFill>
                  <a:schemeClr val="bg1"/>
                </a:solidFill>
              </a:rPr>
              <a:t>zvýšená možnost úrazu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osobní lékárnička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při plánování výletu se pokud možno vyhýbat silnicím I. a II. tř.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16"/>
          <p:cNvSpPr>
            <a:spLocks noChangeArrowheads="1"/>
          </p:cNvSpPr>
          <p:nvPr/>
        </p:nvSpPr>
        <p:spPr bwMode="auto">
          <a:xfrm>
            <a:off x="723900" y="5691691"/>
            <a:ext cx="3500438" cy="428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" name="Obdélník 15"/>
          <p:cNvSpPr>
            <a:spLocks noChangeArrowheads="1"/>
          </p:cNvSpPr>
          <p:nvPr/>
        </p:nvSpPr>
        <p:spPr bwMode="auto">
          <a:xfrm>
            <a:off x="714375" y="4365104"/>
            <a:ext cx="3500438" cy="4286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387" name="Nadpis 1"/>
          <p:cNvSpPr>
            <a:spLocks noGrp="1"/>
          </p:cNvSpPr>
          <p:nvPr>
            <p:ph type="title"/>
          </p:nvPr>
        </p:nvSpPr>
        <p:spPr>
          <a:xfrm>
            <a:off x="1206500" y="138113"/>
            <a:ext cx="7086600" cy="1276350"/>
          </a:xfrm>
        </p:spPr>
        <p:txBody>
          <a:bodyPr/>
          <a:lstStyle/>
          <a:p>
            <a:r>
              <a:rPr lang="cs-CZ" smtClean="0">
                <a:solidFill>
                  <a:srgbClr val="669900"/>
                </a:solidFill>
              </a:rPr>
              <a:t>Výlet na kole</a:t>
            </a:r>
            <a:endParaRPr lang="cs-CZ" smtClean="0"/>
          </a:p>
        </p:txBody>
      </p:sp>
      <p:grpSp>
        <p:nvGrpSpPr>
          <p:cNvPr id="2" name="Skupina 3"/>
          <p:cNvGrpSpPr>
            <a:grpSpLocks/>
          </p:cNvGrpSpPr>
          <p:nvPr/>
        </p:nvGrpSpPr>
        <p:grpSpPr bwMode="auto">
          <a:xfrm>
            <a:off x="6835775" y="4219575"/>
            <a:ext cx="1749425" cy="1995488"/>
            <a:chOff x="6836563" y="3350355"/>
            <a:chExt cx="1748076" cy="1995355"/>
          </a:xfrm>
        </p:grpSpPr>
        <p:sp>
          <p:nvSpPr>
            <p:cNvPr id="28679" name="AutoShape 93"/>
            <p:cNvSpPr>
              <a:spLocks noChangeArrowheads="1"/>
            </p:cNvSpPr>
            <p:nvPr/>
          </p:nvSpPr>
          <p:spPr bwMode="auto">
            <a:xfrm rot="4320000" flipH="1">
              <a:off x="6836563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80" name="AutoShape 93"/>
            <p:cNvSpPr>
              <a:spLocks noChangeArrowheads="1"/>
            </p:cNvSpPr>
            <p:nvPr/>
          </p:nvSpPr>
          <p:spPr bwMode="auto">
            <a:xfrm rot="4320000" flipH="1">
              <a:off x="7836695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8681" name="Skupina 15"/>
            <p:cNvGrpSpPr>
              <a:grpSpLocks/>
            </p:cNvGrpSpPr>
            <p:nvPr/>
          </p:nvGrpSpPr>
          <p:grpSpPr bwMode="auto">
            <a:xfrm>
              <a:off x="6844132" y="3350355"/>
              <a:ext cx="1388110" cy="1960244"/>
              <a:chOff x="6844132" y="3350355"/>
              <a:chExt cx="1388110" cy="1960244"/>
            </a:xfrm>
          </p:grpSpPr>
          <p:grpSp>
            <p:nvGrpSpPr>
              <p:cNvPr id="28683" name="Group 17"/>
              <p:cNvGrpSpPr>
                <a:grpSpLocks/>
              </p:cNvGrpSpPr>
              <p:nvPr/>
            </p:nvGrpSpPr>
            <p:grpSpPr bwMode="auto">
              <a:xfrm rot="-1769630">
                <a:off x="7395629" y="3350355"/>
                <a:ext cx="836613" cy="1531939"/>
                <a:chOff x="635" y="368"/>
                <a:chExt cx="527" cy="965"/>
              </a:xfrm>
            </p:grpSpPr>
            <p:sp>
              <p:nvSpPr>
                <p:cNvPr id="28685" name="AutoShape 11"/>
                <p:cNvSpPr>
                  <a:spLocks noChangeArrowheads="1"/>
                </p:cNvSpPr>
                <p:nvPr/>
              </p:nvSpPr>
              <p:spPr bwMode="auto">
                <a:xfrm rot="10800000">
                  <a:off x="635" y="368"/>
                  <a:ext cx="405" cy="405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686" name="AutoShape 12"/>
                <p:cNvSpPr>
                  <a:spLocks noChangeArrowheads="1"/>
                </p:cNvSpPr>
                <p:nvPr/>
              </p:nvSpPr>
              <p:spPr bwMode="auto">
                <a:xfrm rot="10800000">
                  <a:off x="881" y="1052"/>
                  <a:ext cx="281" cy="281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687" name="AutoShape 13"/>
                <p:cNvSpPr>
                  <a:spLocks noChangeArrowheads="1"/>
                </p:cNvSpPr>
                <p:nvPr/>
              </p:nvSpPr>
              <p:spPr bwMode="auto">
                <a:xfrm rot="8929119">
                  <a:off x="636" y="789"/>
                  <a:ext cx="404" cy="406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688" name="AutoShape 14"/>
                <p:cNvSpPr>
                  <a:spLocks noChangeArrowheads="1"/>
                </p:cNvSpPr>
                <p:nvPr/>
              </p:nvSpPr>
              <p:spPr bwMode="auto">
                <a:xfrm>
                  <a:off x="731" y="473"/>
                  <a:ext cx="200" cy="199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689" name="Freeform 16"/>
                <p:cNvSpPr>
                  <a:spLocks/>
                </p:cNvSpPr>
                <p:nvPr/>
              </p:nvSpPr>
              <p:spPr bwMode="auto">
                <a:xfrm>
                  <a:off x="680" y="1046"/>
                  <a:ext cx="403" cy="212"/>
                </a:xfrm>
                <a:custGeom>
                  <a:avLst/>
                  <a:gdLst>
                    <a:gd name="T0" fmla="*/ 0 w 403"/>
                    <a:gd name="T1" fmla="*/ 0 h 212"/>
                    <a:gd name="T2" fmla="*/ 211 w 403"/>
                    <a:gd name="T3" fmla="*/ 211 h 212"/>
                    <a:gd name="T4" fmla="*/ 402 w 403"/>
                    <a:gd name="T5" fmla="*/ 211 h 212"/>
                    <a:gd name="T6" fmla="*/ 399 w 403"/>
                    <a:gd name="T7" fmla="*/ 208 h 212"/>
                    <a:gd name="T8" fmla="*/ 192 w 403"/>
                    <a:gd name="T9" fmla="*/ 1 h 212"/>
                    <a:gd name="T10" fmla="*/ 186 w 403"/>
                    <a:gd name="T11" fmla="*/ 1 h 212"/>
                    <a:gd name="T12" fmla="*/ 1 w 403"/>
                    <a:gd name="T13" fmla="*/ 1 h 212"/>
                    <a:gd name="T14" fmla="*/ 0 w 403"/>
                    <a:gd name="T15" fmla="*/ 0 h 2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03"/>
                    <a:gd name="T25" fmla="*/ 0 h 212"/>
                    <a:gd name="T26" fmla="*/ 403 w 403"/>
                    <a:gd name="T27" fmla="*/ 212 h 2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03" h="212">
                      <a:moveTo>
                        <a:pt x="0" y="0"/>
                      </a:moveTo>
                      <a:lnTo>
                        <a:pt x="211" y="211"/>
                      </a:lnTo>
                      <a:lnTo>
                        <a:pt x="402" y="211"/>
                      </a:lnTo>
                      <a:lnTo>
                        <a:pt x="399" y="208"/>
                      </a:lnTo>
                      <a:lnTo>
                        <a:pt x="192" y="1"/>
                      </a:lnTo>
                      <a:lnTo>
                        <a:pt x="186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8684" name="AutoShape 93"/>
              <p:cNvSpPr>
                <a:spLocks noChangeArrowheads="1"/>
              </p:cNvSpPr>
              <p:nvPr/>
            </p:nvSpPr>
            <p:spPr bwMode="auto">
              <a:xfrm rot="15177127" flipH="1">
                <a:off x="6844132" y="4596224"/>
                <a:ext cx="714375" cy="714375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8682" name="AutoShape 93"/>
            <p:cNvSpPr>
              <a:spLocks noChangeArrowheads="1"/>
            </p:cNvSpPr>
            <p:nvPr/>
          </p:nvSpPr>
          <p:spPr bwMode="auto">
            <a:xfrm rot="15254879" flipH="1">
              <a:off x="7870264" y="4631335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674688" y="1025118"/>
            <a:ext cx="7826375" cy="5328592"/>
          </a:xfrm>
        </p:spPr>
        <p:txBody>
          <a:bodyPr/>
          <a:lstStyle/>
          <a:p>
            <a:r>
              <a:rPr lang="cs-CZ" sz="1750" b="1" dirty="0" smtClean="0">
                <a:solidFill>
                  <a:schemeClr val="bg1"/>
                </a:solidFill>
              </a:rPr>
              <a:t>povinnost vedoucího </a:t>
            </a:r>
            <a:r>
              <a:rPr lang="cs-CZ" sz="1750" b="1" dirty="0" smtClean="0">
                <a:solidFill>
                  <a:srgbClr val="FF0000"/>
                </a:solidFill>
              </a:rPr>
              <a:t>zkontrolovat, zda jízdní kola účastníků  odpovídají Příloze č. 13 k Vyhlášce č. 341/2002 Sb.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přední a zadní brzda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odrazky vpředu (bílá) a vzadu (červená)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odrazky v paprscích kol a na pedálech (oranžové)</a:t>
            </a:r>
          </a:p>
          <a:p>
            <a:r>
              <a:rPr lang="cs-CZ" sz="1750" b="1" dirty="0">
                <a:solidFill>
                  <a:schemeClr val="bg1"/>
                </a:solidFill>
              </a:rPr>
              <a:t>trubky řídítek musí být spolehlivě zaslepeny (zátkami, rukojeťmi apod.)</a:t>
            </a:r>
            <a:endParaRPr lang="cs-CZ" sz="1750" b="1" dirty="0" smtClean="0">
              <a:solidFill>
                <a:schemeClr val="bg1"/>
              </a:solidFill>
            </a:endParaRPr>
          </a:p>
          <a:p>
            <a:r>
              <a:rPr lang="cs-CZ" sz="1750" b="1" dirty="0" smtClean="0">
                <a:solidFill>
                  <a:schemeClr val="bg1"/>
                </a:solidFill>
              </a:rPr>
              <a:t>účastníci do 18 let musí mít přilbu (doporučena všem!)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zvonky, blatníky, kryt řetězu nejsou povinné (doporučeny)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každý účastník by měl mít osobní lékárničku a čistou vodu k omytí odřenin, základní nářadí a potřeby pro opravy</a:t>
            </a:r>
          </a:p>
          <a:p>
            <a:r>
              <a:rPr lang="cs-CZ" sz="1750" b="1" dirty="0" smtClean="0">
                <a:solidFill>
                  <a:srgbClr val="0000FF"/>
                </a:solidFill>
              </a:rPr>
              <a:t>doporučeno</a:t>
            </a:r>
            <a:r>
              <a:rPr lang="cs-CZ" sz="1750" b="1" dirty="0" smtClean="0">
                <a:solidFill>
                  <a:schemeClr val="bg1"/>
                </a:solidFill>
              </a:rPr>
              <a:t> </a:t>
            </a:r>
            <a:r>
              <a:rPr lang="cs-CZ" sz="1750" b="1" dirty="0" smtClean="0">
                <a:solidFill>
                  <a:srgbClr val="FF0000"/>
                </a:solidFill>
              </a:rPr>
              <a:t>barevné</a:t>
            </a:r>
            <a:r>
              <a:rPr lang="cs-CZ" sz="1750" b="1" dirty="0" smtClean="0">
                <a:solidFill>
                  <a:schemeClr val="bg1"/>
                </a:solidFill>
              </a:rPr>
              <a:t> </a:t>
            </a:r>
            <a:r>
              <a:rPr lang="cs-CZ" sz="1750" b="1" dirty="0" smtClean="0">
                <a:solidFill>
                  <a:srgbClr val="009900"/>
                </a:solidFill>
              </a:rPr>
              <a:t>oblečení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vyřazení nezpůsobilých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na cestách pro pěší </a:t>
            </a:r>
            <a:r>
              <a:rPr lang="cs-CZ" sz="1750" b="1" dirty="0" smtClean="0">
                <a:solidFill>
                  <a:srgbClr val="FF0000"/>
                </a:solidFill>
              </a:rPr>
              <a:t>má pěší vždy přednost</a:t>
            </a:r>
          </a:p>
          <a:p>
            <a:r>
              <a:rPr lang="cs-CZ" sz="1750" b="1" dirty="0" smtClean="0">
                <a:solidFill>
                  <a:schemeClr val="bg1"/>
                </a:solidFill>
              </a:rPr>
              <a:t>na silnicích nutné rozestupy, nejezdit „v háku“</a:t>
            </a:r>
          </a:p>
          <a:p>
            <a:r>
              <a:rPr lang="cs-CZ" sz="1750" b="1" dirty="0" smtClean="0"/>
              <a:t>za snížené viditelnosti svítit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" y="81874"/>
            <a:ext cx="1219200" cy="131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6835775" y="4219575"/>
            <a:ext cx="1749425" cy="1995488"/>
            <a:chOff x="6836563" y="3350355"/>
            <a:chExt cx="1748076" cy="1995355"/>
          </a:xfrm>
        </p:grpSpPr>
        <p:sp>
          <p:nvSpPr>
            <p:cNvPr id="27653" name="AutoShape 93"/>
            <p:cNvSpPr>
              <a:spLocks noChangeArrowheads="1"/>
            </p:cNvSpPr>
            <p:nvPr/>
          </p:nvSpPr>
          <p:spPr bwMode="auto">
            <a:xfrm rot="4320000" flipH="1">
              <a:off x="6836563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4" name="AutoShape 93"/>
            <p:cNvSpPr>
              <a:spLocks noChangeArrowheads="1"/>
            </p:cNvSpPr>
            <p:nvPr/>
          </p:nvSpPr>
          <p:spPr bwMode="auto">
            <a:xfrm rot="4320000" flipH="1">
              <a:off x="7836695" y="4621993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7655" name="Skupina 15"/>
            <p:cNvGrpSpPr>
              <a:grpSpLocks/>
            </p:cNvGrpSpPr>
            <p:nvPr/>
          </p:nvGrpSpPr>
          <p:grpSpPr bwMode="auto">
            <a:xfrm>
              <a:off x="6844132" y="3350355"/>
              <a:ext cx="1388110" cy="1960244"/>
              <a:chOff x="6844132" y="3350355"/>
              <a:chExt cx="1388110" cy="1960244"/>
            </a:xfrm>
          </p:grpSpPr>
          <p:grpSp>
            <p:nvGrpSpPr>
              <p:cNvPr id="27657" name="Group 17"/>
              <p:cNvGrpSpPr>
                <a:grpSpLocks/>
              </p:cNvGrpSpPr>
              <p:nvPr/>
            </p:nvGrpSpPr>
            <p:grpSpPr bwMode="auto">
              <a:xfrm rot="-1769630">
                <a:off x="7395629" y="3350355"/>
                <a:ext cx="836613" cy="1531938"/>
                <a:chOff x="635" y="368"/>
                <a:chExt cx="527" cy="965"/>
              </a:xfrm>
            </p:grpSpPr>
            <p:sp>
              <p:nvSpPr>
                <p:cNvPr id="27659" name="AutoShape 11"/>
                <p:cNvSpPr>
                  <a:spLocks noChangeArrowheads="1"/>
                </p:cNvSpPr>
                <p:nvPr/>
              </p:nvSpPr>
              <p:spPr bwMode="auto">
                <a:xfrm rot="10800000">
                  <a:off x="635" y="368"/>
                  <a:ext cx="405" cy="405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0" name="AutoShape 12"/>
                <p:cNvSpPr>
                  <a:spLocks noChangeArrowheads="1"/>
                </p:cNvSpPr>
                <p:nvPr/>
              </p:nvSpPr>
              <p:spPr bwMode="auto">
                <a:xfrm rot="10800000">
                  <a:off x="881" y="1052"/>
                  <a:ext cx="281" cy="281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1" name="AutoShape 13"/>
                <p:cNvSpPr>
                  <a:spLocks noChangeArrowheads="1"/>
                </p:cNvSpPr>
                <p:nvPr/>
              </p:nvSpPr>
              <p:spPr bwMode="auto">
                <a:xfrm rot="8929119">
                  <a:off x="636" y="789"/>
                  <a:ext cx="404" cy="406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2" name="AutoShape 14"/>
                <p:cNvSpPr>
                  <a:spLocks noChangeArrowheads="1"/>
                </p:cNvSpPr>
                <p:nvPr/>
              </p:nvSpPr>
              <p:spPr bwMode="auto">
                <a:xfrm>
                  <a:off x="731" y="473"/>
                  <a:ext cx="200" cy="199"/>
                </a:xfrm>
                <a:prstGeom prst="rtTriangl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63" name="Freeform 16"/>
                <p:cNvSpPr>
                  <a:spLocks/>
                </p:cNvSpPr>
                <p:nvPr/>
              </p:nvSpPr>
              <p:spPr bwMode="auto">
                <a:xfrm>
                  <a:off x="680" y="1046"/>
                  <a:ext cx="403" cy="212"/>
                </a:xfrm>
                <a:custGeom>
                  <a:avLst/>
                  <a:gdLst>
                    <a:gd name="T0" fmla="*/ 0 w 403"/>
                    <a:gd name="T1" fmla="*/ 0 h 212"/>
                    <a:gd name="T2" fmla="*/ 211 w 403"/>
                    <a:gd name="T3" fmla="*/ 211 h 212"/>
                    <a:gd name="T4" fmla="*/ 402 w 403"/>
                    <a:gd name="T5" fmla="*/ 211 h 212"/>
                    <a:gd name="T6" fmla="*/ 399 w 403"/>
                    <a:gd name="T7" fmla="*/ 208 h 212"/>
                    <a:gd name="T8" fmla="*/ 192 w 403"/>
                    <a:gd name="T9" fmla="*/ 1 h 212"/>
                    <a:gd name="T10" fmla="*/ 186 w 403"/>
                    <a:gd name="T11" fmla="*/ 1 h 212"/>
                    <a:gd name="T12" fmla="*/ 1 w 403"/>
                    <a:gd name="T13" fmla="*/ 1 h 212"/>
                    <a:gd name="T14" fmla="*/ 0 w 403"/>
                    <a:gd name="T15" fmla="*/ 0 h 2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03"/>
                    <a:gd name="T25" fmla="*/ 0 h 212"/>
                    <a:gd name="T26" fmla="*/ 403 w 403"/>
                    <a:gd name="T27" fmla="*/ 212 h 2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03" h="212">
                      <a:moveTo>
                        <a:pt x="0" y="0"/>
                      </a:moveTo>
                      <a:lnTo>
                        <a:pt x="211" y="211"/>
                      </a:lnTo>
                      <a:lnTo>
                        <a:pt x="402" y="211"/>
                      </a:lnTo>
                      <a:lnTo>
                        <a:pt x="399" y="208"/>
                      </a:lnTo>
                      <a:lnTo>
                        <a:pt x="192" y="1"/>
                      </a:lnTo>
                      <a:lnTo>
                        <a:pt x="186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7658" name="AutoShape 93"/>
              <p:cNvSpPr>
                <a:spLocks noChangeArrowheads="1"/>
              </p:cNvSpPr>
              <p:nvPr/>
            </p:nvSpPr>
            <p:spPr bwMode="auto">
              <a:xfrm rot="15177127" flipH="1">
                <a:off x="6844132" y="4596224"/>
                <a:ext cx="714375" cy="714375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7656" name="AutoShape 93"/>
            <p:cNvSpPr>
              <a:spLocks noChangeArrowheads="1"/>
            </p:cNvSpPr>
            <p:nvPr/>
          </p:nvSpPr>
          <p:spPr bwMode="auto">
            <a:xfrm rot="15254879" flipH="1">
              <a:off x="7870264" y="4631335"/>
              <a:ext cx="714375" cy="71437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5363" name="Nadpis 1"/>
          <p:cNvSpPr>
            <a:spLocks noGrp="1"/>
          </p:cNvSpPr>
          <p:nvPr>
            <p:ph type="title"/>
          </p:nvPr>
        </p:nvSpPr>
        <p:spPr>
          <a:xfrm>
            <a:off x="1206500" y="133350"/>
            <a:ext cx="7086600" cy="1276350"/>
          </a:xfrm>
        </p:spPr>
        <p:txBody>
          <a:bodyPr/>
          <a:lstStyle/>
          <a:p>
            <a:r>
              <a:rPr lang="cs-CZ" sz="4000" b="1" dirty="0" smtClean="0">
                <a:solidFill>
                  <a:srgbClr val="669900"/>
                </a:solidFill>
              </a:rPr>
              <a:t>Desatero terénního cyklisty</a:t>
            </a:r>
            <a:endParaRPr lang="cs-CZ" sz="4000" dirty="0" smtClean="0">
              <a:solidFill>
                <a:srgbClr val="669900"/>
              </a:solidFill>
            </a:endParaRPr>
          </a:p>
        </p:txBody>
      </p:sp>
      <p:sp>
        <p:nvSpPr>
          <p:cNvPr id="15364" name="Zástupný symbol pro obsah 2"/>
          <p:cNvSpPr>
            <a:spLocks noGrp="1"/>
          </p:cNvSpPr>
          <p:nvPr>
            <p:ph idx="1"/>
          </p:nvPr>
        </p:nvSpPr>
        <p:spPr>
          <a:xfrm>
            <a:off x="674688" y="1268760"/>
            <a:ext cx="7826375" cy="5328592"/>
          </a:xfrm>
        </p:spPr>
        <p:txBody>
          <a:bodyPr/>
          <a:lstStyle/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Naplánuj </a:t>
            </a:r>
            <a:r>
              <a:rPr lang="cs-CZ" sz="1550" b="1" dirty="0">
                <a:solidFill>
                  <a:schemeClr val="bg1"/>
                </a:solidFill>
              </a:rPr>
              <a:t>si </a:t>
            </a:r>
            <a:r>
              <a:rPr lang="cs-CZ" sz="1550" b="1" dirty="0" smtClean="0">
                <a:solidFill>
                  <a:schemeClr val="bg1"/>
                </a:solidFill>
              </a:rPr>
              <a:t>trasu.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Trasu </a:t>
            </a:r>
            <a:r>
              <a:rPr lang="cs-CZ" sz="1550" dirty="0">
                <a:solidFill>
                  <a:schemeClr val="bg1"/>
                </a:solidFill>
              </a:rPr>
              <a:t>zvol podle svých schopností, nebo </a:t>
            </a:r>
            <a:r>
              <a:rPr lang="cs-CZ" sz="1550" dirty="0">
                <a:solidFill>
                  <a:srgbClr val="FF0000"/>
                </a:solidFill>
              </a:rPr>
              <a:t>podle nejslabšího </a:t>
            </a:r>
            <a:r>
              <a:rPr lang="cs-CZ" sz="1550" dirty="0" smtClean="0">
                <a:solidFill>
                  <a:srgbClr val="FF0000"/>
                </a:solidFill>
              </a:rPr>
              <a:t/>
            </a:r>
            <a:br>
              <a:rPr lang="cs-CZ" sz="1550" dirty="0" smtClean="0">
                <a:solidFill>
                  <a:srgbClr val="FF0000"/>
                </a:solidFill>
              </a:rPr>
            </a:br>
            <a:r>
              <a:rPr lang="cs-CZ" sz="1550" dirty="0" smtClean="0">
                <a:solidFill>
                  <a:srgbClr val="FF0000"/>
                </a:solidFill>
              </a:rPr>
              <a:t>ve skupině</a:t>
            </a:r>
            <a:r>
              <a:rPr lang="cs-CZ" sz="1550" dirty="0" smtClean="0">
                <a:solidFill>
                  <a:schemeClr val="bg1"/>
                </a:solidFill>
              </a:rPr>
              <a:t>.</a:t>
            </a:r>
            <a:endParaRPr lang="cs-CZ" sz="1550" dirty="0">
              <a:solidFill>
                <a:schemeClr val="bg1"/>
              </a:solidFill>
            </a:endParaRP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Informuj se.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Počasí </a:t>
            </a:r>
            <a:r>
              <a:rPr lang="cs-CZ" sz="1550" dirty="0">
                <a:solidFill>
                  <a:schemeClr val="bg1"/>
                </a:solidFill>
              </a:rPr>
              <a:t>na horách se rychle </a:t>
            </a:r>
            <a:r>
              <a:rPr lang="cs-CZ" sz="1550" dirty="0" smtClean="0">
                <a:solidFill>
                  <a:schemeClr val="bg1"/>
                </a:solidFill>
              </a:rPr>
              <a:t>mění</a:t>
            </a:r>
            <a:r>
              <a:rPr lang="cs-CZ" sz="1550" dirty="0">
                <a:solidFill>
                  <a:schemeClr val="bg1"/>
                </a:solidFill>
              </a:rPr>
              <a:t>, </a:t>
            </a:r>
            <a:r>
              <a:rPr lang="cs-CZ" sz="1550" dirty="0" smtClean="0">
                <a:solidFill>
                  <a:schemeClr val="bg1"/>
                </a:solidFill>
              </a:rPr>
              <a:t>zjisti, </a:t>
            </a:r>
            <a:r>
              <a:rPr lang="cs-CZ" sz="1550" dirty="0">
                <a:solidFill>
                  <a:schemeClr val="bg1"/>
                </a:solidFill>
              </a:rPr>
              <a:t>jak </a:t>
            </a:r>
            <a:r>
              <a:rPr lang="cs-CZ" sz="1550" dirty="0" smtClean="0">
                <a:solidFill>
                  <a:schemeClr val="bg1"/>
                </a:solidFill>
              </a:rPr>
              <a:t>bude, </a:t>
            </a:r>
            <a:r>
              <a:rPr lang="cs-CZ" sz="1550" dirty="0">
                <a:solidFill>
                  <a:schemeClr val="bg1"/>
                </a:solidFill>
              </a:rPr>
              <a:t>a podle toho zvol </a:t>
            </a:r>
            <a:r>
              <a:rPr lang="cs-CZ" sz="1550" dirty="0" smtClean="0">
                <a:solidFill>
                  <a:schemeClr val="bg1"/>
                </a:solidFill>
              </a:rPr>
              <a:t>trasu a</a:t>
            </a:r>
            <a:r>
              <a:rPr lang="cs-CZ" sz="1550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vybavení</a:t>
            </a:r>
            <a:r>
              <a:rPr lang="cs-CZ" sz="1550" dirty="0">
                <a:solidFill>
                  <a:schemeClr val="bg1"/>
                </a:solidFill>
              </a:rPr>
              <a:t>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Informuj.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Před </a:t>
            </a:r>
            <a:r>
              <a:rPr lang="cs-CZ" sz="1550" dirty="0">
                <a:solidFill>
                  <a:schemeClr val="bg1"/>
                </a:solidFill>
              </a:rPr>
              <a:t>odjezdem </a:t>
            </a:r>
            <a:r>
              <a:rPr lang="cs-CZ" sz="1550" dirty="0" smtClean="0">
                <a:solidFill>
                  <a:schemeClr val="bg1"/>
                </a:solidFill>
              </a:rPr>
              <a:t>předej </a:t>
            </a:r>
            <a:r>
              <a:rPr lang="cs-CZ" sz="1550" dirty="0">
                <a:solidFill>
                  <a:schemeClr val="bg1"/>
                </a:solidFill>
              </a:rPr>
              <a:t>informace o zamýšlené trase a </a:t>
            </a:r>
            <a:r>
              <a:rPr lang="cs-CZ" sz="1550" dirty="0" smtClean="0">
                <a:solidFill>
                  <a:schemeClr val="bg1"/>
                </a:solidFill>
              </a:rPr>
              <a:t>předpokládanou</a:t>
            </a:r>
            <a:r>
              <a:rPr lang="cs-CZ" sz="1550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dobu návratu</a:t>
            </a:r>
            <a:r>
              <a:rPr lang="cs-CZ" sz="1550" dirty="0">
                <a:solidFill>
                  <a:schemeClr val="bg1"/>
                </a:solidFill>
              </a:rPr>
              <a:t>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Jezdi </a:t>
            </a:r>
            <a:r>
              <a:rPr lang="cs-CZ" sz="1550" b="1" dirty="0">
                <a:solidFill>
                  <a:schemeClr val="bg1"/>
                </a:solidFill>
              </a:rPr>
              <a:t>pouze po povolených </a:t>
            </a:r>
            <a:r>
              <a:rPr lang="cs-CZ" sz="1550" b="1" dirty="0" smtClean="0">
                <a:solidFill>
                  <a:schemeClr val="bg1"/>
                </a:solidFill>
              </a:rPr>
              <a:t>cestách.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Jestliže </a:t>
            </a:r>
            <a:r>
              <a:rPr lang="cs-CZ" sz="1550" dirty="0">
                <a:solidFill>
                  <a:schemeClr val="bg1"/>
                </a:solidFill>
              </a:rPr>
              <a:t>je cesta </a:t>
            </a:r>
            <a:r>
              <a:rPr lang="cs-CZ" sz="1550" dirty="0" smtClean="0">
                <a:solidFill>
                  <a:schemeClr val="bg1"/>
                </a:solidFill>
              </a:rPr>
              <a:t>legálně označena jako</a:t>
            </a:r>
            <a:br>
              <a:rPr lang="cs-CZ" sz="1550" dirty="0" smtClean="0">
                <a:solidFill>
                  <a:schemeClr val="bg1"/>
                </a:solidFill>
              </a:rPr>
            </a:br>
            <a:r>
              <a:rPr lang="cs-CZ" sz="1550" dirty="0" smtClean="0">
                <a:solidFill>
                  <a:schemeClr val="bg1"/>
                </a:solidFill>
              </a:rPr>
              <a:t>zakázaná, nepoužívej ji. Nepohybuj </a:t>
            </a:r>
            <a:r>
              <a:rPr lang="cs-CZ" sz="1550" dirty="0">
                <a:solidFill>
                  <a:schemeClr val="bg1"/>
                </a:solidFill>
              </a:rPr>
              <a:t>se mimo </a:t>
            </a:r>
            <a:r>
              <a:rPr lang="cs-CZ" sz="1550" dirty="0" smtClean="0">
                <a:solidFill>
                  <a:schemeClr val="bg1"/>
                </a:solidFill>
              </a:rPr>
              <a:t>značené </a:t>
            </a:r>
            <a:r>
              <a:rPr lang="cs-CZ" sz="1550" dirty="0">
                <a:solidFill>
                  <a:schemeClr val="bg1"/>
                </a:solidFill>
              </a:rPr>
              <a:t>cyklostezky.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Znej značení cest.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Sleduj značení </a:t>
            </a:r>
            <a:r>
              <a:rPr lang="cs-CZ" sz="1550" dirty="0">
                <a:solidFill>
                  <a:schemeClr val="bg1"/>
                </a:solidFill>
              </a:rPr>
              <a:t>a </a:t>
            </a:r>
            <a:r>
              <a:rPr lang="cs-CZ" sz="1550" dirty="0" smtClean="0">
                <a:solidFill>
                  <a:schemeClr val="bg1"/>
                </a:solidFill>
              </a:rPr>
              <a:t>popřípadě </a:t>
            </a:r>
            <a:r>
              <a:rPr lang="cs-CZ" sz="1550" dirty="0">
                <a:solidFill>
                  <a:schemeClr val="bg1"/>
                </a:solidFill>
              </a:rPr>
              <a:t>kontroluj v </a:t>
            </a:r>
            <a:r>
              <a:rPr lang="cs-CZ" sz="1550" dirty="0" smtClean="0">
                <a:solidFill>
                  <a:schemeClr val="bg1"/>
                </a:solidFill>
              </a:rPr>
              <a:t>mapě, předejdeš zbloudění</a:t>
            </a:r>
            <a:r>
              <a:rPr lang="cs-CZ" sz="1550" dirty="0">
                <a:solidFill>
                  <a:schemeClr val="bg1"/>
                </a:solidFill>
              </a:rPr>
              <a:t>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Ovládej </a:t>
            </a:r>
            <a:r>
              <a:rPr lang="cs-CZ" sz="1550" b="1" dirty="0">
                <a:solidFill>
                  <a:schemeClr val="bg1"/>
                </a:solidFill>
              </a:rPr>
              <a:t>své </a:t>
            </a:r>
            <a:r>
              <a:rPr lang="cs-CZ" sz="1550" b="1" dirty="0" smtClean="0">
                <a:solidFill>
                  <a:schemeClr val="bg1"/>
                </a:solidFill>
              </a:rPr>
              <a:t>kolo.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Jezdi </a:t>
            </a:r>
            <a:r>
              <a:rPr lang="cs-CZ" sz="1550" dirty="0">
                <a:solidFill>
                  <a:schemeClr val="bg1"/>
                </a:solidFill>
              </a:rPr>
              <a:t>tak, abys dokázal zastavit na viditelnou vzdálenost. Všude </a:t>
            </a:r>
            <a:r>
              <a:rPr lang="cs-CZ" sz="1550" dirty="0" smtClean="0">
                <a:solidFill>
                  <a:schemeClr val="bg1"/>
                </a:solidFill>
              </a:rPr>
              <a:t>můžeš</a:t>
            </a:r>
            <a:r>
              <a:rPr lang="cs-CZ" sz="1550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někoho </a:t>
            </a:r>
            <a:r>
              <a:rPr lang="cs-CZ" sz="1550" dirty="0">
                <a:solidFill>
                  <a:schemeClr val="bg1"/>
                </a:solidFill>
              </a:rPr>
              <a:t>nebo </a:t>
            </a:r>
            <a:r>
              <a:rPr lang="cs-CZ" sz="1550" dirty="0" smtClean="0">
                <a:solidFill>
                  <a:schemeClr val="bg1"/>
                </a:solidFill>
              </a:rPr>
              <a:t>něco </a:t>
            </a:r>
            <a:r>
              <a:rPr lang="cs-CZ" sz="1550" dirty="0">
                <a:solidFill>
                  <a:schemeClr val="bg1"/>
                </a:solidFill>
              </a:rPr>
              <a:t>potkat. </a:t>
            </a:r>
            <a:r>
              <a:rPr lang="cs-CZ" sz="1550" dirty="0" smtClean="0">
                <a:solidFill>
                  <a:schemeClr val="bg1"/>
                </a:solidFill>
              </a:rPr>
              <a:t>Nepřeceňuj </a:t>
            </a:r>
            <a:r>
              <a:rPr lang="cs-CZ" sz="1550" dirty="0">
                <a:solidFill>
                  <a:schemeClr val="bg1"/>
                </a:solidFill>
              </a:rPr>
              <a:t>svou technickou a </a:t>
            </a:r>
            <a:r>
              <a:rPr lang="cs-CZ" sz="1550" dirty="0" smtClean="0">
                <a:solidFill>
                  <a:schemeClr val="bg1"/>
                </a:solidFill>
              </a:rPr>
              <a:t>fyzickou zdatnost</a:t>
            </a:r>
            <a:r>
              <a:rPr lang="cs-CZ" sz="1550" dirty="0">
                <a:solidFill>
                  <a:schemeClr val="bg1"/>
                </a:solidFill>
              </a:rPr>
              <a:t>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Dávej přednost ostatním.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Upozorni </a:t>
            </a:r>
            <a:r>
              <a:rPr lang="cs-CZ" sz="1550" dirty="0">
                <a:solidFill>
                  <a:schemeClr val="bg1"/>
                </a:solidFill>
              </a:rPr>
              <a:t>ostatní, že kolem nich projíždíš. </a:t>
            </a:r>
            <a:r>
              <a:rPr lang="cs-CZ" sz="1550" dirty="0" smtClean="0">
                <a:solidFill>
                  <a:schemeClr val="bg1"/>
                </a:solidFill>
              </a:rPr>
              <a:t>Při míjení</a:t>
            </a:r>
            <a:br>
              <a:rPr lang="cs-CZ" sz="1550" dirty="0" smtClean="0">
                <a:solidFill>
                  <a:schemeClr val="bg1"/>
                </a:solidFill>
              </a:rPr>
            </a:br>
            <a:r>
              <a:rPr lang="cs-CZ" sz="1550" dirty="0" smtClean="0">
                <a:solidFill>
                  <a:schemeClr val="bg1"/>
                </a:solidFill>
              </a:rPr>
              <a:t>dostatečně zpomal,</a:t>
            </a:r>
            <a:r>
              <a:rPr lang="cs-CZ" sz="1550" dirty="0">
                <a:solidFill>
                  <a:schemeClr val="bg1"/>
                </a:solidFill>
              </a:rPr>
              <a:t> </a:t>
            </a:r>
            <a:r>
              <a:rPr lang="pl-PL" sz="1550" dirty="0" smtClean="0">
                <a:solidFill>
                  <a:schemeClr val="bg1"/>
                </a:solidFill>
              </a:rPr>
              <a:t>a </a:t>
            </a:r>
            <a:r>
              <a:rPr lang="pl-PL" sz="1550" dirty="0">
                <a:solidFill>
                  <a:schemeClr val="bg1"/>
                </a:solidFill>
              </a:rPr>
              <a:t>je-li to z hlediska </a:t>
            </a:r>
            <a:r>
              <a:rPr lang="pl-PL" sz="1550" dirty="0" smtClean="0">
                <a:solidFill>
                  <a:schemeClr val="bg1"/>
                </a:solidFill>
              </a:rPr>
              <a:t>bezpečnosti </a:t>
            </a:r>
            <a:r>
              <a:rPr lang="pl-PL" sz="1550" dirty="0">
                <a:solidFill>
                  <a:schemeClr val="bg1"/>
                </a:solidFill>
              </a:rPr>
              <a:t>nezbytné, zastav.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Jednej </a:t>
            </a:r>
            <a:r>
              <a:rPr lang="cs-CZ" sz="1550" b="1" dirty="0">
                <a:solidFill>
                  <a:schemeClr val="bg1"/>
                </a:solidFill>
              </a:rPr>
              <a:t>s </a:t>
            </a:r>
            <a:r>
              <a:rPr lang="cs-CZ" sz="1550" b="1" dirty="0" smtClean="0">
                <a:solidFill>
                  <a:schemeClr val="bg1"/>
                </a:solidFill>
              </a:rPr>
              <a:t>rozmyslem.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Používej přilbu</a:t>
            </a:r>
            <a:r>
              <a:rPr lang="cs-CZ" sz="1550" dirty="0">
                <a:solidFill>
                  <a:schemeClr val="bg1"/>
                </a:solidFill>
              </a:rPr>
              <a:t>. </a:t>
            </a:r>
            <a:r>
              <a:rPr lang="cs-CZ" sz="1550" dirty="0" smtClean="0">
                <a:solidFill>
                  <a:schemeClr val="bg1"/>
                </a:solidFill>
              </a:rPr>
              <a:t>Předvídej nebezpečné </a:t>
            </a:r>
            <a:r>
              <a:rPr lang="cs-CZ" sz="1550" dirty="0">
                <a:solidFill>
                  <a:schemeClr val="bg1"/>
                </a:solidFill>
              </a:rPr>
              <a:t>situace. Znej </a:t>
            </a:r>
            <a:r>
              <a:rPr lang="cs-CZ" sz="1550" dirty="0" smtClean="0">
                <a:solidFill>
                  <a:schemeClr val="bg1"/>
                </a:solidFill>
              </a:rPr>
              <a:t>kontakty</a:t>
            </a:r>
            <a:br>
              <a:rPr lang="cs-CZ" sz="1550" dirty="0" smtClean="0">
                <a:solidFill>
                  <a:schemeClr val="bg1"/>
                </a:solidFill>
              </a:rPr>
            </a:br>
            <a:r>
              <a:rPr lang="cs-CZ" sz="1550" dirty="0" smtClean="0">
                <a:solidFill>
                  <a:schemeClr val="bg1"/>
                </a:solidFill>
              </a:rPr>
              <a:t>na Horskou službu </a:t>
            </a:r>
            <a:r>
              <a:rPr lang="cs-CZ" sz="1550" dirty="0">
                <a:solidFill>
                  <a:schemeClr val="bg1"/>
                </a:solidFill>
              </a:rPr>
              <a:t>nebo na </a:t>
            </a:r>
            <a:r>
              <a:rPr lang="cs-CZ" sz="1550" dirty="0" smtClean="0">
                <a:solidFill>
                  <a:schemeClr val="bg1"/>
                </a:solidFill>
              </a:rPr>
              <a:t>Zdravotní </a:t>
            </a:r>
            <a:r>
              <a:rPr lang="cs-CZ" sz="1550" dirty="0">
                <a:solidFill>
                  <a:schemeClr val="bg1"/>
                </a:solidFill>
              </a:rPr>
              <a:t>záchrannou službu. </a:t>
            </a:r>
            <a:r>
              <a:rPr lang="cs-CZ" sz="1550" dirty="0" smtClean="0">
                <a:solidFill>
                  <a:schemeClr val="bg1"/>
                </a:solidFill>
              </a:rPr>
              <a:t>Měj vždy nabitý </a:t>
            </a:r>
            <a:r>
              <a:rPr lang="cs-CZ" sz="1550" dirty="0">
                <a:solidFill>
                  <a:schemeClr val="bg1"/>
                </a:solidFill>
              </a:rPr>
              <a:t>a </a:t>
            </a:r>
            <a:r>
              <a:rPr lang="cs-CZ" sz="1550" dirty="0" smtClean="0">
                <a:solidFill>
                  <a:schemeClr val="bg1"/>
                </a:solidFill>
              </a:rPr>
              <a:t>zapnutý mobilní </a:t>
            </a:r>
            <a:r>
              <a:rPr lang="cs-CZ" sz="1550" dirty="0">
                <a:solidFill>
                  <a:schemeClr val="bg1"/>
                </a:solidFill>
              </a:rPr>
              <a:t>telefon.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Poskytni pomoc.</a:t>
            </a:r>
            <a:r>
              <a:rPr lang="cs-CZ" sz="1550" b="1" dirty="0">
                <a:solidFill>
                  <a:schemeClr val="bg1"/>
                </a:solidFill>
              </a:rPr>
              <a:t> </a:t>
            </a:r>
            <a:r>
              <a:rPr lang="cs-CZ" sz="1550" dirty="0" smtClean="0">
                <a:solidFill>
                  <a:schemeClr val="bg1"/>
                </a:solidFill>
              </a:rPr>
              <a:t>Měj </a:t>
            </a:r>
            <a:r>
              <a:rPr lang="cs-CZ" sz="1550" dirty="0">
                <a:solidFill>
                  <a:schemeClr val="bg1"/>
                </a:solidFill>
              </a:rPr>
              <a:t>s sebou </a:t>
            </a:r>
            <a:r>
              <a:rPr lang="cs-CZ" sz="1550" dirty="0" smtClean="0">
                <a:solidFill>
                  <a:schemeClr val="bg1"/>
                </a:solidFill>
              </a:rPr>
              <a:t>lékárničku </a:t>
            </a:r>
            <a:r>
              <a:rPr lang="cs-CZ" sz="1550" dirty="0">
                <a:solidFill>
                  <a:schemeClr val="bg1"/>
                </a:solidFill>
              </a:rPr>
              <a:t>a v </a:t>
            </a:r>
            <a:r>
              <a:rPr lang="cs-CZ" sz="1550" dirty="0" smtClean="0">
                <a:solidFill>
                  <a:schemeClr val="bg1"/>
                </a:solidFill>
              </a:rPr>
              <a:t>případě potřeby </a:t>
            </a:r>
            <a:r>
              <a:rPr lang="cs-CZ" sz="1550" dirty="0">
                <a:solidFill>
                  <a:schemeClr val="bg1"/>
                </a:solidFill>
              </a:rPr>
              <a:t>poskytni </a:t>
            </a:r>
            <a:r>
              <a:rPr lang="cs-CZ" sz="1550" dirty="0" smtClean="0">
                <a:solidFill>
                  <a:schemeClr val="bg1"/>
                </a:solidFill>
              </a:rPr>
              <a:t>první pomoc</a:t>
            </a:r>
            <a:r>
              <a:rPr lang="cs-CZ" sz="1550" dirty="0">
                <a:solidFill>
                  <a:schemeClr val="bg1"/>
                </a:solidFill>
              </a:rPr>
              <a:t>.</a:t>
            </a:r>
          </a:p>
          <a:p>
            <a:pPr>
              <a:buClrTx/>
              <a:buSzPct val="100000"/>
              <a:buFont typeface="+mj-lt"/>
              <a:buAutoNum type="arabicPeriod"/>
            </a:pPr>
            <a:r>
              <a:rPr lang="cs-CZ" sz="1550" b="1" dirty="0" smtClean="0">
                <a:solidFill>
                  <a:schemeClr val="bg1"/>
                </a:solidFill>
              </a:rPr>
              <a:t>Buď </a:t>
            </a:r>
            <a:r>
              <a:rPr lang="cs-CZ" sz="1550" b="1" dirty="0">
                <a:solidFill>
                  <a:schemeClr val="bg1"/>
                </a:solidFill>
              </a:rPr>
              <a:t>ohleduplný k </a:t>
            </a:r>
            <a:r>
              <a:rPr lang="cs-CZ" sz="1550" b="1" dirty="0" smtClean="0">
                <a:solidFill>
                  <a:schemeClr val="bg1"/>
                </a:solidFill>
              </a:rPr>
              <a:t>přírodě, </a:t>
            </a:r>
            <a:r>
              <a:rPr lang="cs-CZ" sz="1550" b="1" dirty="0">
                <a:solidFill>
                  <a:schemeClr val="bg1"/>
                </a:solidFill>
              </a:rPr>
              <a:t>lidem a </a:t>
            </a:r>
            <a:r>
              <a:rPr lang="cs-CZ" sz="1550" b="1" dirty="0" smtClean="0">
                <a:solidFill>
                  <a:schemeClr val="bg1"/>
                </a:solidFill>
              </a:rPr>
              <a:t>majetku.</a:t>
            </a:r>
            <a:endParaRPr lang="cs-CZ" sz="1550" b="1" dirty="0">
              <a:solidFill>
                <a:schemeClr val="bg1"/>
              </a:solidFill>
            </a:endParaRPr>
          </a:p>
          <a:p>
            <a:pPr>
              <a:buClrTx/>
              <a:buSzPct val="100000"/>
              <a:buFont typeface="+mj-lt"/>
              <a:buAutoNum type="arabicPeriod"/>
            </a:pPr>
            <a:endParaRPr lang="cs-CZ" sz="155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252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w downhill freeride mountain biking no MUSIC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196752"/>
            <a:ext cx="9071635" cy="4535817"/>
          </a:xfrm>
          <a:prstGeom prst="rect">
            <a:avLst/>
          </a:prstGeom>
        </p:spPr>
      </p:pic>
      <p:pic>
        <p:nvPicPr>
          <p:cNvPr id="4" name="raw downhill freeride mountain biking no MUSIC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attv9x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87487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att0v3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2588"/>
            <a:ext cx="85693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att9aop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42900"/>
            <a:ext cx="8748712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ttqzhj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27038"/>
            <a:ext cx="8424863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Vodácký výlet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484784"/>
            <a:ext cx="7826375" cy="4896544"/>
          </a:xfrm>
        </p:spPr>
        <p:txBody>
          <a:bodyPr/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všichni účastníci musí umět plavat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obtížnost </a:t>
            </a:r>
            <a:r>
              <a:rPr lang="cs-CZ" sz="2200" b="1" dirty="0">
                <a:solidFill>
                  <a:schemeClr val="bg1"/>
                </a:solidFill>
              </a:rPr>
              <a:t>toku musí odpovídat možnostem a schopnostem </a:t>
            </a:r>
            <a:r>
              <a:rPr lang="cs-CZ" sz="2200" b="1" dirty="0" smtClean="0">
                <a:solidFill>
                  <a:schemeClr val="bg1"/>
                </a:solidFill>
              </a:rPr>
              <a:t>jednotlivců (tzn. </a:t>
            </a:r>
            <a:r>
              <a:rPr lang="cs-CZ" sz="2200" b="1" dirty="0" smtClean="0">
                <a:solidFill>
                  <a:srgbClr val="FF0000"/>
                </a:solidFill>
              </a:rPr>
              <a:t>nejslabšího jedince</a:t>
            </a:r>
            <a:r>
              <a:rPr lang="cs-CZ" sz="2200" b="1" dirty="0" smtClean="0">
                <a:solidFill>
                  <a:schemeClr val="bg1"/>
                </a:solidFill>
              </a:rPr>
              <a:t>) </a:t>
            </a:r>
            <a:endParaRPr lang="cs-CZ" sz="2200" b="1" dirty="0">
              <a:solidFill>
                <a:schemeClr val="bg1"/>
              </a:solidFill>
            </a:endParaRPr>
          </a:p>
          <a:p>
            <a:r>
              <a:rPr lang="cs-CZ" sz="2200" b="1" dirty="0" smtClean="0">
                <a:solidFill>
                  <a:schemeClr val="bg1"/>
                </a:solidFill>
              </a:rPr>
              <a:t>přecenění schopností účastníků je porušením </a:t>
            </a:r>
            <a:r>
              <a:rPr lang="cs-CZ" sz="2200" b="1" dirty="0">
                <a:solidFill>
                  <a:schemeClr val="bg1"/>
                </a:solidFill>
              </a:rPr>
              <a:t>bezpečnostních </a:t>
            </a:r>
            <a:r>
              <a:rPr lang="cs-CZ" sz="2200" b="1" dirty="0" smtClean="0">
                <a:solidFill>
                  <a:schemeClr val="bg1"/>
                </a:solidFill>
              </a:rPr>
              <a:t>pravidel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vybavení musí odpovídat obtížnosti toku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i na jednoduché vodě se doporučuje helma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od obtížnosti WW I se navíc doporučuje vesta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obtížnost toku je určena</a:t>
            </a:r>
          </a:p>
          <a:p>
            <a:pPr lvl="1"/>
            <a:r>
              <a:rPr lang="cs-CZ" sz="2000" b="1" dirty="0" smtClean="0">
                <a:solidFill>
                  <a:schemeClr val="bg1"/>
                </a:solidFill>
              </a:rPr>
              <a:t>charakterem</a:t>
            </a:r>
          </a:p>
          <a:p>
            <a:pPr lvl="1"/>
            <a:r>
              <a:rPr lang="cs-CZ" sz="2000" b="1" dirty="0" smtClean="0">
                <a:solidFill>
                  <a:schemeClr val="bg1"/>
                </a:solidFill>
              </a:rPr>
              <a:t>spádem</a:t>
            </a:r>
          </a:p>
          <a:p>
            <a:pPr lvl="1"/>
            <a:r>
              <a:rPr lang="cs-CZ" sz="2000" b="1" dirty="0" smtClean="0">
                <a:solidFill>
                  <a:schemeClr val="bg1"/>
                </a:solidFill>
              </a:rPr>
              <a:t>průtokem</a:t>
            </a:r>
          </a:p>
          <a:p>
            <a:r>
              <a:rPr lang="cs-CZ" sz="2200" b="1" dirty="0" smtClean="0">
                <a:solidFill>
                  <a:schemeClr val="bg1"/>
                </a:solidFill>
              </a:rPr>
              <a:t>u nás se užívá alpské hodnocení obtížnosti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pPr lvl="1"/>
            <a:endParaRPr lang="cs-CZ" sz="22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6804248" y="5282468"/>
            <a:ext cx="1676400" cy="1162050"/>
            <a:chOff x="4555" y="3494"/>
            <a:chExt cx="1056" cy="732"/>
          </a:xfrm>
        </p:grpSpPr>
        <p:sp>
          <p:nvSpPr>
            <p:cNvPr id="5" name="AutoShape 92"/>
            <p:cNvSpPr>
              <a:spLocks noChangeArrowheads="1"/>
            </p:cNvSpPr>
            <p:nvPr/>
          </p:nvSpPr>
          <p:spPr bwMode="auto">
            <a:xfrm rot="10800000" flipH="1">
              <a:off x="5389" y="4022"/>
              <a:ext cx="207" cy="198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93"/>
            <p:cNvSpPr>
              <a:spLocks noChangeArrowheads="1"/>
            </p:cNvSpPr>
            <p:nvPr/>
          </p:nvSpPr>
          <p:spPr bwMode="auto">
            <a:xfrm rot="4320000" flipH="1">
              <a:off x="4647" y="3495"/>
              <a:ext cx="450" cy="450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Freeform 94"/>
            <p:cNvSpPr>
              <a:spLocks/>
            </p:cNvSpPr>
            <p:nvPr/>
          </p:nvSpPr>
          <p:spPr bwMode="auto">
            <a:xfrm>
              <a:off x="4555" y="4020"/>
              <a:ext cx="409" cy="206"/>
            </a:xfrm>
            <a:custGeom>
              <a:avLst/>
              <a:gdLst>
                <a:gd name="T0" fmla="*/ 0 w 409"/>
                <a:gd name="T1" fmla="*/ 0 h 206"/>
                <a:gd name="T2" fmla="*/ 204 w 409"/>
                <a:gd name="T3" fmla="*/ 0 h 206"/>
                <a:gd name="T4" fmla="*/ 408 w 409"/>
                <a:gd name="T5" fmla="*/ 205 h 206"/>
                <a:gd name="T6" fmla="*/ 201 w 409"/>
                <a:gd name="T7" fmla="*/ 205 h 206"/>
                <a:gd name="T8" fmla="*/ 0 w 409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06"/>
                <a:gd name="T17" fmla="*/ 409 w 409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06">
                  <a:moveTo>
                    <a:pt x="0" y="0"/>
                  </a:moveTo>
                  <a:lnTo>
                    <a:pt x="204" y="0"/>
                  </a:lnTo>
                  <a:lnTo>
                    <a:pt x="408" y="205"/>
                  </a:lnTo>
                  <a:lnTo>
                    <a:pt x="201" y="205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Rectangle 95"/>
            <p:cNvSpPr>
              <a:spLocks noChangeArrowheads="1"/>
            </p:cNvSpPr>
            <p:nvPr/>
          </p:nvSpPr>
          <p:spPr bwMode="auto">
            <a:xfrm>
              <a:off x="5180" y="4022"/>
              <a:ext cx="201" cy="19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AutoShape 96"/>
            <p:cNvSpPr>
              <a:spLocks noChangeArrowheads="1"/>
            </p:cNvSpPr>
            <p:nvPr/>
          </p:nvSpPr>
          <p:spPr bwMode="auto">
            <a:xfrm rot="4320000" flipH="1">
              <a:off x="5162" y="3494"/>
              <a:ext cx="450" cy="449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AutoShape 97"/>
            <p:cNvSpPr>
              <a:spLocks noChangeArrowheads="1"/>
            </p:cNvSpPr>
            <p:nvPr/>
          </p:nvSpPr>
          <p:spPr bwMode="auto">
            <a:xfrm rot="-2700000">
              <a:off x="4823" y="3874"/>
              <a:ext cx="290" cy="290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AutoShape 98"/>
            <p:cNvSpPr>
              <a:spLocks noChangeArrowheads="1"/>
            </p:cNvSpPr>
            <p:nvPr/>
          </p:nvSpPr>
          <p:spPr bwMode="auto">
            <a:xfrm rot="-5400000">
              <a:off x="4972" y="4023"/>
              <a:ext cx="198" cy="198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94833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260648"/>
            <a:ext cx="7086600" cy="808831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Obtížnost toku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39955"/>
              </p:ext>
            </p:extLst>
          </p:nvPr>
        </p:nvGraphicFramePr>
        <p:xfrm>
          <a:off x="395536" y="1052736"/>
          <a:ext cx="8381570" cy="5605830"/>
        </p:xfrm>
        <a:graphic>
          <a:graphicData uri="http://schemas.openxmlformats.org/drawingml/2006/table">
            <a:tbl>
              <a:tblPr/>
              <a:tblGrid>
                <a:gridCol w="864096"/>
                <a:gridCol w="2448272"/>
                <a:gridCol w="3096344"/>
                <a:gridCol w="1972858"/>
              </a:tblGrid>
              <a:tr h="419266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Stupeň obtížnosti</a:t>
                      </a: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Charakter toku</a:t>
                      </a: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Nároky na vodáka a jeho vybavení</a:t>
                      </a: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bg1"/>
                          </a:solidFill>
                        </a:rPr>
                        <a:t>Příklad úseku</a:t>
                      </a: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183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ZW</a:t>
                      </a: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Klidný, mírně proudící tok bez překážek a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peřejí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Základní znalost ovládání lodě,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loď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zajištěná proti potopení,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děti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a neplavci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vesty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Berounka při průtoku </a:t>
                      </a: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pl-PL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>10 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pl-PL" sz="14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/s v </a:t>
                      </a: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>Plzni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3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WW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(lehká)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Lehký tok s občasnými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peřejemi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Znalost ovládání lodě,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loď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zajištěná proti potopení,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vhodné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vesty a helmy,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znalost sebezáchrany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Lužnice z Tábora do Dobronice při průtoku </a:t>
                      </a: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pl-PL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>10 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pl-PL" sz="14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/s v </a:t>
                      </a: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>Bechyni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691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WW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(mírně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těžká)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Řeka s peřejemi a vlnami, dobře čitelné a viditelné;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úzké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toky s rychlejším proudem a občasnými návaly proudu na břeh a s možností překážek dobře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viditelných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Dobrá znalost ovládání lodi,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umění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rychle zastavit,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trénovanost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a zkušenosti vhodné;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lodě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zajištěné proti potopení,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vhodné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uzavřené nebo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err="1" smtClean="0">
                          <a:solidFill>
                            <a:schemeClr val="bg1"/>
                          </a:solidFill>
                        </a:rPr>
                        <a:t>samovylévací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lodě,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vesta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a helma,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znalost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sebezáchrany,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doporučená 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znalost záchrany </a:t>
                      </a:r>
                      <a:r>
                        <a:rPr lang="cs-CZ" sz="1400" dirty="0" smtClean="0">
                          <a:solidFill>
                            <a:schemeClr val="bg1"/>
                          </a:solidFill>
                        </a:rPr>
                        <a:t>jiných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Sázava z Krhanic při průtoku 15 m</a:t>
                      </a:r>
                      <a:r>
                        <a:rPr lang="pl-PL" sz="14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/s </a:t>
                      </a: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pl-PL" sz="14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dirty="0" smtClean="0">
                          <a:solidFill>
                            <a:schemeClr val="bg1"/>
                          </a:solidFill>
                        </a:rPr>
                        <a:t>v Nespekách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974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WW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III</a:t>
                      </a:r>
                    </a:p>
                    <a:p>
                      <a:pPr algn="ctr"/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(těžká)</a:t>
                      </a:r>
                      <a:endParaRPr lang="cs-CZ" sz="1400" dirty="0">
                        <a:solidFill>
                          <a:srgbClr val="FF0000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Těžký tok s nepravidelnými vlnami a občasným válcem, někdy zablokované,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nečekané 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překážky;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sz="14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u 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úzkých toků nepřehledná místa s peřejemi v meandrech s náhlými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překážkami</a:t>
                      </a:r>
                      <a:endParaRPr lang="cs-CZ" sz="1400" dirty="0">
                        <a:solidFill>
                          <a:srgbClr val="FF0000"/>
                        </a:solidFill>
                      </a:endParaRPr>
                    </a:p>
                  </a:txBody>
                  <a:tcPr marL="11342" marR="11342" marT="11342" marB="113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27220" marR="27220" marT="13610" marB="136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27220" marR="27220" marT="13610" marB="136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6902398" y="5282468"/>
            <a:ext cx="1676400" cy="1162050"/>
            <a:chOff x="4555" y="3494"/>
            <a:chExt cx="1056" cy="732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10800000" flipH="1">
              <a:off x="5389" y="4022"/>
              <a:ext cx="207" cy="198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AutoShape 93"/>
            <p:cNvSpPr>
              <a:spLocks noChangeArrowheads="1"/>
            </p:cNvSpPr>
            <p:nvPr/>
          </p:nvSpPr>
          <p:spPr bwMode="auto">
            <a:xfrm rot="4320000" flipH="1">
              <a:off x="4647" y="3495"/>
              <a:ext cx="450" cy="450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Freeform 94"/>
            <p:cNvSpPr>
              <a:spLocks/>
            </p:cNvSpPr>
            <p:nvPr/>
          </p:nvSpPr>
          <p:spPr bwMode="auto">
            <a:xfrm>
              <a:off x="4555" y="4020"/>
              <a:ext cx="409" cy="206"/>
            </a:xfrm>
            <a:custGeom>
              <a:avLst/>
              <a:gdLst>
                <a:gd name="T0" fmla="*/ 0 w 409"/>
                <a:gd name="T1" fmla="*/ 0 h 206"/>
                <a:gd name="T2" fmla="*/ 204 w 409"/>
                <a:gd name="T3" fmla="*/ 0 h 206"/>
                <a:gd name="T4" fmla="*/ 408 w 409"/>
                <a:gd name="T5" fmla="*/ 205 h 206"/>
                <a:gd name="T6" fmla="*/ 201 w 409"/>
                <a:gd name="T7" fmla="*/ 205 h 206"/>
                <a:gd name="T8" fmla="*/ 0 w 409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06"/>
                <a:gd name="T17" fmla="*/ 409 w 409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06">
                  <a:moveTo>
                    <a:pt x="0" y="0"/>
                  </a:moveTo>
                  <a:lnTo>
                    <a:pt x="204" y="0"/>
                  </a:lnTo>
                  <a:lnTo>
                    <a:pt x="408" y="205"/>
                  </a:lnTo>
                  <a:lnTo>
                    <a:pt x="201" y="205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Rectangle 95"/>
            <p:cNvSpPr>
              <a:spLocks noChangeArrowheads="1"/>
            </p:cNvSpPr>
            <p:nvPr/>
          </p:nvSpPr>
          <p:spPr bwMode="auto">
            <a:xfrm>
              <a:off x="5180" y="4022"/>
              <a:ext cx="201" cy="19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AutoShape 96"/>
            <p:cNvSpPr>
              <a:spLocks noChangeArrowheads="1"/>
            </p:cNvSpPr>
            <p:nvPr/>
          </p:nvSpPr>
          <p:spPr bwMode="auto">
            <a:xfrm rot="4320000" flipH="1">
              <a:off x="5162" y="3494"/>
              <a:ext cx="450" cy="449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AutoShape 97"/>
            <p:cNvSpPr>
              <a:spLocks noChangeArrowheads="1"/>
            </p:cNvSpPr>
            <p:nvPr/>
          </p:nvSpPr>
          <p:spPr bwMode="auto">
            <a:xfrm rot="-2700000">
              <a:off x="4823" y="3874"/>
              <a:ext cx="290" cy="290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AutoShape 98"/>
            <p:cNvSpPr>
              <a:spLocks noChangeArrowheads="1"/>
            </p:cNvSpPr>
            <p:nvPr/>
          </p:nvSpPr>
          <p:spPr bwMode="auto">
            <a:xfrm rot="-5400000">
              <a:off x="4972" y="4023"/>
              <a:ext cx="198" cy="198"/>
            </a:xfrm>
            <a:prstGeom prst="rtTriangle">
              <a:avLst/>
            </a:prstGeom>
            <a:solidFill>
              <a:schemeClr val="tx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234057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24738" y="4267200"/>
            <a:ext cx="836612" cy="2146300"/>
            <a:chOff x="635" y="325"/>
            <a:chExt cx="527" cy="1352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902" y="1265"/>
              <a:ext cx="203" cy="20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 rot="10800000">
              <a:off x="752" y="325"/>
              <a:ext cx="405" cy="40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 rot="10800000">
              <a:off x="881" y="1052"/>
              <a:ext cx="281" cy="28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2" name="AutoShape 8"/>
            <p:cNvSpPr>
              <a:spLocks noChangeArrowheads="1"/>
            </p:cNvSpPr>
            <p:nvPr/>
          </p:nvSpPr>
          <p:spPr bwMode="auto">
            <a:xfrm rot="-5400000">
              <a:off x="636" y="635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844" y="416"/>
              <a:ext cx="200" cy="19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 flipH="1">
              <a:off x="871" y="1481"/>
              <a:ext cx="198" cy="19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680" y="1046"/>
              <a:ext cx="403" cy="212"/>
            </a:xfrm>
            <a:custGeom>
              <a:avLst/>
              <a:gdLst>
                <a:gd name="T0" fmla="*/ 0 w 403"/>
                <a:gd name="T1" fmla="*/ 0 h 212"/>
                <a:gd name="T2" fmla="*/ 211 w 403"/>
                <a:gd name="T3" fmla="*/ 211 h 212"/>
                <a:gd name="T4" fmla="*/ 402 w 403"/>
                <a:gd name="T5" fmla="*/ 211 h 212"/>
                <a:gd name="T6" fmla="*/ 399 w 403"/>
                <a:gd name="T7" fmla="*/ 208 h 212"/>
                <a:gd name="T8" fmla="*/ 192 w 403"/>
                <a:gd name="T9" fmla="*/ 1 h 212"/>
                <a:gd name="T10" fmla="*/ 186 w 403"/>
                <a:gd name="T11" fmla="*/ 1 h 212"/>
                <a:gd name="T12" fmla="*/ 1 w 403"/>
                <a:gd name="T13" fmla="*/ 1 h 212"/>
                <a:gd name="T14" fmla="*/ 0 w 403"/>
                <a:gd name="T15" fmla="*/ 0 h 2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3"/>
                <a:gd name="T25" fmla="*/ 0 h 212"/>
                <a:gd name="T26" fmla="*/ 403 w 403"/>
                <a:gd name="T27" fmla="*/ 212 h 2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3" h="212">
                  <a:moveTo>
                    <a:pt x="0" y="0"/>
                  </a:moveTo>
                  <a:lnTo>
                    <a:pt x="211" y="211"/>
                  </a:lnTo>
                  <a:lnTo>
                    <a:pt x="402" y="211"/>
                  </a:lnTo>
                  <a:lnTo>
                    <a:pt x="399" y="208"/>
                  </a:lnTo>
                  <a:lnTo>
                    <a:pt x="192" y="1"/>
                  </a:lnTo>
                  <a:lnTo>
                    <a:pt x="186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Turistika organizovaná KČT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16832"/>
            <a:ext cx="7826375" cy="387925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zájemci se dobrovolně sdružují v odborech KČT, aby mohli turistiku provozovat </a:t>
            </a:r>
            <a:r>
              <a:rPr lang="cs-CZ" sz="1900" dirty="0" smtClean="0">
                <a:solidFill>
                  <a:srgbClr val="CC0000"/>
                </a:solidFill>
              </a:rPr>
              <a:t>společně</a:t>
            </a:r>
          </a:p>
          <a:p>
            <a:pPr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výlety připravují a vedou </a:t>
            </a:r>
            <a:r>
              <a:rPr lang="cs-CZ" sz="1900" dirty="0" smtClean="0">
                <a:solidFill>
                  <a:srgbClr val="CC0000"/>
                </a:solidFill>
              </a:rPr>
              <a:t>kvalifikovaní metodičtí pracovníci (vedoucí a cvičitelé)</a:t>
            </a:r>
            <a:r>
              <a:rPr lang="cs-CZ" sz="1900" dirty="0" smtClean="0">
                <a:solidFill>
                  <a:schemeClr val="bg1"/>
                </a:solidFill>
              </a:rPr>
              <a:t>,</a:t>
            </a:r>
            <a:r>
              <a:rPr lang="cs-CZ" sz="1900" dirty="0" smtClean="0">
                <a:solidFill>
                  <a:srgbClr val="CC0000"/>
                </a:solidFill>
              </a:rPr>
              <a:t> </a:t>
            </a:r>
            <a:r>
              <a:rPr lang="cs-CZ" sz="1900" dirty="0" smtClean="0">
                <a:solidFill>
                  <a:schemeClr val="bg1"/>
                </a:solidFill>
              </a:rPr>
              <a:t>a to zpravidla zdarma, ne pro peníze</a:t>
            </a:r>
          </a:p>
          <a:p>
            <a:pPr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výlety nejsou zaměřeny pouze na výkon, ale především na </a:t>
            </a:r>
            <a:r>
              <a:rPr lang="cs-CZ" sz="1900" dirty="0" smtClean="0">
                <a:solidFill>
                  <a:srgbClr val="CC0000"/>
                </a:solidFill>
              </a:rPr>
              <a:t>společné poznávání</a:t>
            </a:r>
            <a:r>
              <a:rPr lang="cs-CZ" sz="1900" dirty="0" smtClean="0">
                <a:solidFill>
                  <a:schemeClr val="bg1"/>
                </a:solidFill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přírody a krajiny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památek (historických, technických, …)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lidí, jejich života, zvyklostí, dovedností, umění,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.......</a:t>
            </a:r>
          </a:p>
          <a:p>
            <a:pPr eaLnBrk="1" hangingPunct="1">
              <a:lnSpc>
                <a:spcPct val="90000"/>
              </a:lnSpc>
            </a:pPr>
            <a:r>
              <a:rPr lang="cs-CZ" sz="1900" dirty="0" smtClean="0">
                <a:solidFill>
                  <a:schemeClr val="bg1"/>
                </a:solidFill>
              </a:rPr>
              <a:t>akce KČT je akce, která je </a:t>
            </a:r>
            <a:r>
              <a:rPr lang="cs-CZ" sz="1900" dirty="0" smtClean="0">
                <a:solidFill>
                  <a:srgbClr val="CC0000"/>
                </a:solidFill>
              </a:rPr>
              <a:t>připravena </a:t>
            </a:r>
            <a:r>
              <a:rPr lang="cs-CZ" sz="1900" dirty="0">
                <a:solidFill>
                  <a:srgbClr val="CC0000"/>
                </a:solidFill>
              </a:rPr>
              <a:t>a organizována organizační složkou KČT (</a:t>
            </a:r>
            <a:r>
              <a:rPr lang="cs-CZ" sz="1900" dirty="0" smtClean="0">
                <a:solidFill>
                  <a:srgbClr val="CC0000"/>
                </a:solidFill>
              </a:rPr>
              <a:t>odborem, oblastí, ústředím</a:t>
            </a:r>
            <a:r>
              <a:rPr lang="cs-CZ" sz="1900" dirty="0">
                <a:solidFill>
                  <a:srgbClr val="CC0000"/>
                </a:solidFill>
              </a:rPr>
              <a:t>)</a:t>
            </a:r>
            <a:endParaRPr lang="cs-CZ" sz="1900" dirty="0" smtClean="0">
              <a:solidFill>
                <a:srgbClr val="CC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rgbClr val="CC0000"/>
                </a:solidFill>
              </a:rPr>
              <a:t> </a:t>
            </a:r>
            <a:r>
              <a:rPr lang="cs-CZ" sz="2400" dirty="0" smtClean="0">
                <a:solidFill>
                  <a:srgbClr val="CC0000"/>
                </a:solidFill>
              </a:rPr>
              <a:t>   </a:t>
            </a:r>
            <a:endParaRPr lang="cs-CZ" sz="2400" dirty="0" smtClean="0">
              <a:solidFill>
                <a:srgbClr val="CC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uiExpand="1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Výlet autem</a:t>
            </a:r>
            <a:endParaRPr lang="cs-CZ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340768"/>
            <a:ext cx="7826375" cy="4896544"/>
          </a:xfrm>
        </p:spPr>
        <p:txBody>
          <a:bodyPr/>
          <a:lstStyle/>
          <a:p>
            <a:r>
              <a:rPr lang="cs-CZ" sz="1700" b="1" dirty="0" smtClean="0">
                <a:solidFill>
                  <a:schemeClr val="bg1"/>
                </a:solidFill>
              </a:rPr>
              <a:t>následující pravidla se týkají rodin i kolektivů přátel využívajících auto</a:t>
            </a:r>
            <a:br>
              <a:rPr lang="cs-CZ" sz="1700" b="1" dirty="0" smtClean="0">
                <a:solidFill>
                  <a:schemeClr val="bg1"/>
                </a:solidFill>
              </a:rPr>
            </a:br>
            <a:r>
              <a:rPr lang="cs-CZ" sz="1700" b="1" dirty="0" smtClean="0">
                <a:solidFill>
                  <a:schemeClr val="bg1"/>
                </a:solidFill>
              </a:rPr>
              <a:t>k turistice (dále budeme uvádět pouze rodiny)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většina rodin vlastní nejméně jedno auto a využívá ho rovněž </a:t>
            </a:r>
            <a:br>
              <a:rPr lang="cs-CZ" sz="1700" b="1" dirty="0" smtClean="0">
                <a:solidFill>
                  <a:schemeClr val="bg1"/>
                </a:solidFill>
              </a:rPr>
            </a:br>
            <a:r>
              <a:rPr lang="cs-CZ" sz="1700" b="1" dirty="0" smtClean="0">
                <a:solidFill>
                  <a:schemeClr val="bg1"/>
                </a:solidFill>
              </a:rPr>
              <a:t>k turistice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ve většině rodin je více než 1 řidič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kratší jízdu zvládne 1 řidič, při delších jízdách se doporučuje střídání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před náročnější turistickou aktivitou je třeba se dohodnout, kdo začne </a:t>
            </a:r>
            <a:br>
              <a:rPr lang="cs-CZ" sz="1700" b="1" dirty="0" smtClean="0">
                <a:solidFill>
                  <a:schemeClr val="bg1"/>
                </a:solidFill>
              </a:rPr>
            </a:br>
            <a:r>
              <a:rPr lang="cs-CZ" sz="1700" b="1" dirty="0" smtClean="0">
                <a:solidFill>
                  <a:schemeClr val="bg1"/>
                </a:solidFill>
              </a:rPr>
              <a:t>řídit na zpáteční cestě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před </a:t>
            </a:r>
            <a:r>
              <a:rPr lang="cs-CZ" sz="1700" b="1" dirty="0">
                <a:solidFill>
                  <a:schemeClr val="bg1"/>
                </a:solidFill>
              </a:rPr>
              <a:t>jízdou musí být řidič klidný a </a:t>
            </a:r>
            <a:r>
              <a:rPr lang="cs-CZ" sz="1700" b="1" dirty="0" smtClean="0">
                <a:solidFill>
                  <a:schemeClr val="bg1"/>
                </a:solidFill>
              </a:rPr>
              <a:t>odpočatý; neměl by se proto věnovat náročnější turistice, ale odpočívat (u řidičů zájezdových autobusů je to dokonce nařízeno!)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tyto zásady platí i pro střídající řidiče: před převzetím volantu je třeba být odpočatý, neboť hrozí tzv. </a:t>
            </a:r>
            <a:r>
              <a:rPr lang="cs-CZ" sz="1700" b="1" dirty="0" err="1" smtClean="0">
                <a:solidFill>
                  <a:schemeClr val="bg1"/>
                </a:solidFill>
              </a:rPr>
              <a:t>mikrospánek</a:t>
            </a:r>
            <a:r>
              <a:rPr lang="cs-CZ" sz="1700" b="1" dirty="0" smtClean="0">
                <a:solidFill>
                  <a:schemeClr val="bg1"/>
                </a:solidFill>
              </a:rPr>
              <a:t> nebo usnutí za volantem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řidič si vždy musí být vědom odpovědnosti za bezpečnost všech</a:t>
            </a:r>
            <a:br>
              <a:rPr lang="cs-CZ" sz="1700" b="1" dirty="0" smtClean="0">
                <a:solidFill>
                  <a:schemeClr val="bg1"/>
                </a:solidFill>
              </a:rPr>
            </a:br>
            <a:r>
              <a:rPr lang="cs-CZ" sz="1700" b="1" dirty="0" smtClean="0">
                <a:solidFill>
                  <a:schemeClr val="bg1"/>
                </a:solidFill>
              </a:rPr>
              <a:t>pasažérů</a:t>
            </a:r>
          </a:p>
          <a:p>
            <a:r>
              <a:rPr lang="cs-CZ" sz="1700" b="1" dirty="0" smtClean="0">
                <a:solidFill>
                  <a:schemeClr val="bg1"/>
                </a:solidFill>
              </a:rPr>
              <a:t>řidič musí mít pohodlnou obuv vhodnou k řízení vozidla, turistická obuv se k řízení nehodí</a:t>
            </a:r>
            <a:endParaRPr lang="cs-CZ" sz="1700" b="1" dirty="0">
              <a:solidFill>
                <a:schemeClr val="bg1"/>
              </a:solidFill>
            </a:endParaRPr>
          </a:p>
          <a:p>
            <a:endParaRPr lang="cs-CZ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918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315912"/>
            <a:ext cx="7086600" cy="1744936"/>
          </a:xfrm>
        </p:spPr>
        <p:txBody>
          <a:bodyPr/>
          <a:lstStyle/>
          <a:p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Vícedenní výlet</a:t>
            </a:r>
            <a:b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</a:br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Hromadná (masová) akce</a:t>
            </a:r>
            <a:endParaRPr lang="cs-CZ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086600" y="4343400"/>
            <a:ext cx="1192213" cy="1905000"/>
            <a:chOff x="4910" y="3031"/>
            <a:chExt cx="751" cy="1200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 rot="-2700000">
              <a:off x="4971" y="3080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 rot="8100000">
              <a:off x="4923" y="3031"/>
              <a:ext cx="312" cy="31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5086" y="3812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 rot="16200000" flipH="1">
              <a:off x="5001" y="3577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flipH="1">
              <a:off x="5110" y="4029"/>
              <a:ext cx="197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AutoShape 20"/>
            <p:cNvSpPr>
              <a:spLocks noChangeArrowheads="1"/>
            </p:cNvSpPr>
            <p:nvPr/>
          </p:nvSpPr>
          <p:spPr bwMode="auto">
            <a:xfrm rot="8100000">
              <a:off x="4910" y="3360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5460" y="3833"/>
              <a:ext cx="201" cy="398"/>
            </a:xfrm>
            <a:custGeom>
              <a:avLst/>
              <a:gdLst>
                <a:gd name="T0" fmla="*/ 0 w 201"/>
                <a:gd name="T1" fmla="*/ 0 h 398"/>
                <a:gd name="T2" fmla="*/ 0 w 201"/>
                <a:gd name="T3" fmla="*/ 199 h 398"/>
                <a:gd name="T4" fmla="*/ 200 w 201"/>
                <a:gd name="T5" fmla="*/ 397 h 398"/>
                <a:gd name="T6" fmla="*/ 200 w 201"/>
                <a:gd name="T7" fmla="*/ 196 h 398"/>
                <a:gd name="T8" fmla="*/ 0 w 201"/>
                <a:gd name="T9" fmla="*/ 0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1"/>
                <a:gd name="T16" fmla="*/ 0 h 398"/>
                <a:gd name="T17" fmla="*/ 201 w 201"/>
                <a:gd name="T18" fmla="*/ 398 h 3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1" h="398">
                  <a:moveTo>
                    <a:pt x="0" y="0"/>
                  </a:moveTo>
                  <a:lnTo>
                    <a:pt x="0" y="199"/>
                  </a:lnTo>
                  <a:lnTo>
                    <a:pt x="200" y="397"/>
                  </a:lnTo>
                  <a:lnTo>
                    <a:pt x="200" y="196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556792"/>
            <a:ext cx="7826375" cy="5040560"/>
          </a:xfrm>
        </p:spPr>
        <p:txBody>
          <a:bodyPr/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pracnější na přípravu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organizačně a časově náročnější (doprava, noclehy, stravování, …)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v případě většího počtu tras a účastníků vyžaduje větší počet organizátorů a metodických pracovníků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na vícedenním výletu je večer třeba: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zhodnotit průběh denního programu a stav účastníků</a:t>
            </a:r>
            <a:endParaRPr lang="cs-CZ" sz="1600" b="1" dirty="0">
              <a:solidFill>
                <a:schemeClr val="bg1"/>
              </a:solidFill>
            </a:endParaRP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poradit se nad mapou, informovat o charakteru zítřejší túry, předpovědi počasí a rozdělit úkoly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v případě možnosti se doporučuje večerní program: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hudba, zpěv, příp. tanec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vyprávění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soutěže, hry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promítání</a:t>
            </a:r>
          </a:p>
          <a:p>
            <a:pPr lvl="1"/>
            <a:r>
              <a:rPr lang="cs-CZ" sz="1600" b="1" dirty="0" smtClean="0">
                <a:solidFill>
                  <a:schemeClr val="bg1"/>
                </a:solidFill>
              </a:rPr>
              <a:t>………</a:t>
            </a:r>
          </a:p>
          <a:p>
            <a:pPr lvl="1"/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785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5"/>
          <p:cNvGrpSpPr>
            <a:grpSpLocks/>
          </p:cNvGrpSpPr>
          <p:nvPr/>
        </p:nvGrpSpPr>
        <p:grpSpPr bwMode="auto">
          <a:xfrm>
            <a:off x="7439902" y="5058550"/>
            <a:ext cx="1411288" cy="1919288"/>
            <a:chOff x="4776" y="3278"/>
            <a:chExt cx="889" cy="1209"/>
          </a:xfrm>
        </p:grpSpPr>
        <p:sp>
          <p:nvSpPr>
            <p:cNvPr id="13" name="AutoShape 116"/>
            <p:cNvSpPr>
              <a:spLocks noChangeArrowheads="1"/>
            </p:cNvSpPr>
            <p:nvPr/>
          </p:nvSpPr>
          <p:spPr bwMode="auto">
            <a:xfrm rot="2700000" flipH="1">
              <a:off x="5271" y="3870"/>
              <a:ext cx="319" cy="32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AutoShape 117"/>
            <p:cNvSpPr>
              <a:spLocks noChangeArrowheads="1"/>
            </p:cNvSpPr>
            <p:nvPr/>
          </p:nvSpPr>
          <p:spPr bwMode="auto">
            <a:xfrm rot="13500000" flipH="1">
              <a:off x="4899" y="4037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AutoShape 118"/>
            <p:cNvSpPr>
              <a:spLocks noChangeArrowheads="1"/>
            </p:cNvSpPr>
            <p:nvPr/>
          </p:nvSpPr>
          <p:spPr bwMode="auto">
            <a:xfrm rot="16200000" flipH="1">
              <a:off x="5137" y="3279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AutoShape 119"/>
            <p:cNvSpPr>
              <a:spLocks noChangeArrowheads="1"/>
            </p:cNvSpPr>
            <p:nvPr/>
          </p:nvSpPr>
          <p:spPr bwMode="auto">
            <a:xfrm rot="5400000" flipH="1">
              <a:off x="5211" y="3571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AutoShape 120"/>
            <p:cNvSpPr>
              <a:spLocks noChangeArrowheads="1"/>
            </p:cNvSpPr>
            <p:nvPr/>
          </p:nvSpPr>
          <p:spPr bwMode="auto">
            <a:xfrm rot="8100000" flipH="1">
              <a:off x="5112" y="3627"/>
              <a:ext cx="201" cy="197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Freeform 121"/>
            <p:cNvSpPr>
              <a:spLocks/>
            </p:cNvSpPr>
            <p:nvPr/>
          </p:nvSpPr>
          <p:spPr bwMode="auto">
            <a:xfrm>
              <a:off x="4776" y="3724"/>
              <a:ext cx="433" cy="148"/>
            </a:xfrm>
            <a:custGeom>
              <a:avLst/>
              <a:gdLst>
                <a:gd name="T0" fmla="*/ 0 w 433"/>
                <a:gd name="T1" fmla="*/ 0 h 148"/>
                <a:gd name="T2" fmla="*/ 143 w 433"/>
                <a:gd name="T3" fmla="*/ 145 h 148"/>
                <a:gd name="T4" fmla="*/ 432 w 433"/>
                <a:gd name="T5" fmla="*/ 147 h 148"/>
                <a:gd name="T6" fmla="*/ 286 w 433"/>
                <a:gd name="T7" fmla="*/ 0 h 148"/>
                <a:gd name="T8" fmla="*/ 0 w 433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48"/>
                <a:gd name="T17" fmla="*/ 433 w 433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48">
                  <a:moveTo>
                    <a:pt x="0" y="0"/>
                  </a:moveTo>
                  <a:lnTo>
                    <a:pt x="143" y="145"/>
                  </a:lnTo>
                  <a:lnTo>
                    <a:pt x="432" y="147"/>
                  </a:lnTo>
                  <a:lnTo>
                    <a:pt x="286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22"/>
            <p:cNvSpPr>
              <a:spLocks noChangeArrowheads="1"/>
            </p:cNvSpPr>
            <p:nvPr/>
          </p:nvSpPr>
          <p:spPr bwMode="auto">
            <a:xfrm>
              <a:off x="5030" y="3314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268760"/>
            <a:ext cx="7826375" cy="5256584"/>
          </a:xfrm>
        </p:spPr>
        <p:txBody>
          <a:bodyPr/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formulace projektu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časový harmonogram s možností kontroly (Excel, MS Outlook, …)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ustavení organizačního štábu (přizvání zástupců institucí a organizací CR)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příprava programu (turistický, kulturní, …)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rozpočet (ziskový, vyrovnaný, v případě finanční </a:t>
            </a:r>
            <a:r>
              <a:rPr lang="cs-CZ" sz="1600" b="1" smtClean="0">
                <a:solidFill>
                  <a:schemeClr val="bg1"/>
                </a:solidFill>
              </a:rPr>
              <a:t>podpory často </a:t>
            </a:r>
            <a:r>
              <a:rPr lang="cs-CZ" sz="1600" b="1" dirty="0" smtClean="0">
                <a:solidFill>
                  <a:srgbClr val="FF0000"/>
                </a:solidFill>
              </a:rPr>
              <a:t>nesmí být přebytkový</a:t>
            </a:r>
            <a:r>
              <a:rPr lang="cs-CZ" sz="16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jednání </a:t>
            </a:r>
            <a:r>
              <a:rPr lang="cs-CZ" sz="1600" b="1" dirty="0">
                <a:solidFill>
                  <a:schemeClr val="bg1"/>
                </a:solidFill>
              </a:rPr>
              <a:t>o záštitě a finanční podpoře s </a:t>
            </a:r>
            <a:r>
              <a:rPr lang="cs-CZ" sz="1600" b="1" dirty="0" smtClean="0">
                <a:solidFill>
                  <a:schemeClr val="bg1"/>
                </a:solidFill>
              </a:rPr>
              <a:t>představiteli kraje, města, obce, 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se sponzory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rozdělení osobní odpovědnosti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získání všech potřebných povolení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upomínkové předměty, razítka, reklamy a prezentace sponzorů, nástěnky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dopravní značení, parkoviště, podpora policie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doprava: mimořádné vlaky, autobusy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propagace (rozhlas, TV, noviny), tiskoviny, kalendáře KČT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pořadatelé (start, cíl), značení, průvodci, kontroly, občerstvení, zdravotníci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úklid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vyhodnocení a poděkování</a:t>
            </a:r>
          </a:p>
          <a:p>
            <a:r>
              <a:rPr lang="cs-CZ" sz="1600" b="1" dirty="0" smtClean="0">
                <a:solidFill>
                  <a:schemeClr val="bg1"/>
                </a:solidFill>
              </a:rPr>
              <a:t>publikace výsledků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Hromadná akce</a:t>
            </a:r>
          </a:p>
        </p:txBody>
      </p:sp>
    </p:spTree>
    <p:extLst>
      <p:ext uri="{BB962C8B-B14F-4D97-AF65-F5344CB8AC3E}">
        <p14:creationId xmlns:p14="http://schemas.microsoft.com/office/powerpoint/2010/main" val="144623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Výkonnostní turistika</a:t>
            </a:r>
            <a:endParaRPr lang="cs-CZ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268760"/>
            <a:ext cx="8217792" cy="5256584"/>
          </a:xfrm>
        </p:spPr>
        <p:txBody>
          <a:bodyPr/>
          <a:lstStyle/>
          <a:p>
            <a:r>
              <a:rPr lang="cs-CZ" sz="1900" b="1" dirty="0" smtClean="0">
                <a:solidFill>
                  <a:srgbClr val="FF0000"/>
                </a:solidFill>
              </a:rPr>
              <a:t>Členové KČT </a:t>
            </a:r>
            <a:r>
              <a:rPr lang="cs-CZ" sz="1900" b="1" dirty="0" smtClean="0">
                <a:solidFill>
                  <a:schemeClr val="bg1"/>
                </a:solidFill>
              </a:rPr>
              <a:t>mohou plnit podmínky výkonnostních odznaků (VO):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pěší turistiky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cykloturistiky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lyžařské turistiky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zimního táboření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vysokohorské turistiky</a:t>
            </a:r>
          </a:p>
          <a:p>
            <a:pPr lvl="1"/>
            <a:r>
              <a:rPr lang="cs-CZ" sz="1550" b="1" dirty="0" err="1" smtClean="0">
                <a:solidFill>
                  <a:schemeClr val="bg1"/>
                </a:solidFill>
              </a:rPr>
              <a:t>nastoupané</a:t>
            </a:r>
            <a:r>
              <a:rPr lang="cs-CZ" sz="1550" b="1" dirty="0" smtClean="0">
                <a:solidFill>
                  <a:schemeClr val="bg1"/>
                </a:solidFill>
              </a:rPr>
              <a:t> km</a:t>
            </a:r>
          </a:p>
          <a:p>
            <a:r>
              <a:rPr lang="cs-CZ" sz="1900" b="1" dirty="0" smtClean="0">
                <a:solidFill>
                  <a:schemeClr val="bg1"/>
                </a:solidFill>
              </a:rPr>
              <a:t>VO mají </a:t>
            </a:r>
            <a:r>
              <a:rPr lang="cs-CZ" sz="1900" b="1" dirty="0" smtClean="0">
                <a:solidFill>
                  <a:srgbClr val="FF0000"/>
                </a:solidFill>
              </a:rPr>
              <a:t>4 stupně, plní se postupně</a:t>
            </a:r>
            <a:endParaRPr lang="cs-CZ" sz="1900" b="1" dirty="0" smtClean="0">
              <a:solidFill>
                <a:schemeClr val="bg1"/>
              </a:solidFill>
            </a:endParaRP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bronzový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stříbrný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zlatý</a:t>
            </a:r>
          </a:p>
          <a:p>
            <a:pPr lvl="1"/>
            <a:r>
              <a:rPr lang="cs-CZ" sz="1550" b="1" dirty="0" smtClean="0">
                <a:solidFill>
                  <a:schemeClr val="bg1"/>
                </a:solidFill>
              </a:rPr>
              <a:t>diamantový</a:t>
            </a:r>
          </a:p>
          <a:p>
            <a:r>
              <a:rPr lang="cs-CZ" sz="1900" b="1" dirty="0" smtClean="0">
                <a:solidFill>
                  <a:schemeClr val="bg1"/>
                </a:solidFill>
              </a:rPr>
              <a:t>Turista může plnit podmínky několika VO současně</a:t>
            </a:r>
          </a:p>
          <a:p>
            <a:r>
              <a:rPr lang="cs-CZ" sz="1900" b="1" dirty="0" smtClean="0">
                <a:solidFill>
                  <a:schemeClr val="bg1"/>
                </a:solidFill>
              </a:rPr>
              <a:t>Podmínky VO se plní především na organizovaných akcích</a:t>
            </a:r>
          </a:p>
          <a:p>
            <a:r>
              <a:rPr lang="cs-CZ" sz="1900" b="1" dirty="0" smtClean="0">
                <a:solidFill>
                  <a:schemeClr val="bg1"/>
                </a:solidFill>
              </a:rPr>
              <a:t>Na akcích odboru je požadována minimální účast 3 osob</a:t>
            </a:r>
          </a:p>
          <a:p>
            <a:r>
              <a:rPr lang="cs-CZ" sz="1900" b="1" dirty="0" smtClean="0">
                <a:solidFill>
                  <a:schemeClr val="bg1"/>
                </a:solidFill>
              </a:rPr>
              <a:t>Podrobnosti v metodických listech KČT o </a:t>
            </a:r>
            <a:r>
              <a:rPr lang="cs-CZ" sz="1900" b="1" smtClean="0">
                <a:solidFill>
                  <a:schemeClr val="bg1"/>
                </a:solidFill>
              </a:rPr>
              <a:t>Výkonnostní turistice</a:t>
            </a:r>
            <a:endParaRPr lang="cs-CZ" sz="1900" b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057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563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Rectangle 12"/>
          <p:cNvSpPr>
            <a:spLocks noGrp="1" noChangeArrowheads="1"/>
          </p:cNvSpPr>
          <p:nvPr>
            <p:ph type="title"/>
          </p:nvPr>
        </p:nvSpPr>
        <p:spPr>
          <a:xfrm>
            <a:off x="1206500" y="260648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FF3300"/>
                </a:solidFill>
              </a:rPr>
              <a:t>Nebezpečí</a:t>
            </a:r>
          </a:p>
        </p:txBody>
      </p:sp>
      <p:sp>
        <p:nvSpPr>
          <p:cNvPr id="10253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1412776"/>
            <a:ext cx="7826375" cy="4762477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úraz, infekce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lidé (zloději, lupiči, někdy i majitelé pozemků, ...)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zvířata (psi, prasata divoká, medvědi, hadi, klíšťata, ...)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změna povětrnostních podmínek (vítr, déšť, sníh, námraza, bouřka, ...)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vysoká nadmořská výška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vysoká teplota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nízká teplota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dehydratace</a:t>
            </a:r>
          </a:p>
          <a:p>
            <a:pPr eaLnBrk="1" hangingPunct="1"/>
            <a:r>
              <a:rPr lang="cs-CZ" sz="2400" b="1" dirty="0" smtClean="0">
                <a:solidFill>
                  <a:schemeClr val="bg1"/>
                </a:solidFill>
              </a:rPr>
              <a:t>…</a:t>
            </a:r>
          </a:p>
          <a:p>
            <a:pPr eaLnBrk="1" hangingPunct="1">
              <a:buFont typeface="Wingdings" pitchFamily="2" charset="2"/>
              <a:buNone/>
            </a:pPr>
            <a:endParaRPr lang="cs-CZ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29400" y="4419600"/>
            <a:ext cx="1665288" cy="2224088"/>
            <a:chOff x="4603" y="2998"/>
            <a:chExt cx="1049" cy="1401"/>
          </a:xfrm>
        </p:grpSpPr>
        <p:sp>
          <p:nvSpPr>
            <p:cNvPr id="34821" name="AutoShape 15"/>
            <p:cNvSpPr>
              <a:spLocks noChangeArrowheads="1"/>
            </p:cNvSpPr>
            <p:nvPr/>
          </p:nvSpPr>
          <p:spPr bwMode="auto">
            <a:xfrm rot="18900000" flipH="1">
              <a:off x="4602" y="3006"/>
              <a:ext cx="202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2" name="AutoShape 16"/>
            <p:cNvSpPr>
              <a:spLocks noChangeArrowheads="1"/>
            </p:cNvSpPr>
            <p:nvPr/>
          </p:nvSpPr>
          <p:spPr bwMode="auto">
            <a:xfrm rot="13500000" flipH="1">
              <a:off x="4872" y="4095"/>
              <a:ext cx="306" cy="3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3" name="AutoShape 17"/>
            <p:cNvSpPr>
              <a:spLocks noChangeArrowheads="1"/>
            </p:cNvSpPr>
            <p:nvPr/>
          </p:nvSpPr>
          <p:spPr bwMode="auto">
            <a:xfrm>
              <a:off x="4704" y="3102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4" name="AutoShape 18"/>
            <p:cNvSpPr>
              <a:spLocks noChangeArrowheads="1"/>
            </p:cNvSpPr>
            <p:nvPr/>
          </p:nvSpPr>
          <p:spPr bwMode="auto">
            <a:xfrm rot="5400000" flipH="1">
              <a:off x="4789" y="3334"/>
              <a:ext cx="450" cy="44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5" name="AutoShape 19"/>
            <p:cNvSpPr>
              <a:spLocks noChangeArrowheads="1"/>
            </p:cNvSpPr>
            <p:nvPr/>
          </p:nvSpPr>
          <p:spPr bwMode="auto">
            <a:xfrm rot="8100000" flipH="1">
              <a:off x="4894" y="2999"/>
              <a:ext cx="202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6" name="AutoShape 20"/>
            <p:cNvSpPr>
              <a:spLocks noChangeArrowheads="1"/>
            </p:cNvSpPr>
            <p:nvPr/>
          </p:nvSpPr>
          <p:spPr bwMode="auto">
            <a:xfrm rot="10800000">
              <a:off x="4787" y="3791"/>
              <a:ext cx="451" cy="44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827" name="Freeform 21"/>
            <p:cNvSpPr>
              <a:spLocks/>
            </p:cNvSpPr>
            <p:nvPr/>
          </p:nvSpPr>
          <p:spPr bwMode="auto">
            <a:xfrm>
              <a:off x="5243" y="4039"/>
              <a:ext cx="409" cy="204"/>
            </a:xfrm>
            <a:custGeom>
              <a:avLst/>
              <a:gdLst>
                <a:gd name="T0" fmla="*/ 408 w 409"/>
                <a:gd name="T1" fmla="*/ 0 h 204"/>
                <a:gd name="T2" fmla="*/ 203 w 409"/>
                <a:gd name="T3" fmla="*/ 0 h 204"/>
                <a:gd name="T4" fmla="*/ 0 w 409"/>
                <a:gd name="T5" fmla="*/ 203 h 204"/>
                <a:gd name="T6" fmla="*/ 206 w 409"/>
                <a:gd name="T7" fmla="*/ 203 h 204"/>
                <a:gd name="T8" fmla="*/ 408 w 409"/>
                <a:gd name="T9" fmla="*/ 0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04"/>
                <a:gd name="T17" fmla="*/ 409 w 409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04">
                  <a:moveTo>
                    <a:pt x="408" y="0"/>
                  </a:moveTo>
                  <a:lnTo>
                    <a:pt x="203" y="0"/>
                  </a:lnTo>
                  <a:lnTo>
                    <a:pt x="0" y="203"/>
                  </a:lnTo>
                  <a:lnTo>
                    <a:pt x="206" y="203"/>
                  </a:lnTo>
                  <a:lnTo>
                    <a:pt x="408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02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02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utoUpdateAnimBg="0"/>
      <p:bldP spid="1025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-27384"/>
            <a:ext cx="7086600" cy="1276350"/>
          </a:xfrm>
        </p:spPr>
        <p:txBody>
          <a:bodyPr/>
          <a:lstStyle/>
          <a:p>
            <a:r>
              <a:rPr lang="cs-CZ" dirty="0" smtClean="0">
                <a:solidFill>
                  <a:srgbClr val="CC0000"/>
                </a:solidFill>
              </a:rPr>
              <a:t>Bouřka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923928" y="409575"/>
            <a:ext cx="3543300" cy="6059488"/>
            <a:chOff x="2052" y="258"/>
            <a:chExt cx="2232" cy="3817"/>
          </a:xfrm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2721" y="268"/>
              <a:ext cx="468" cy="3807"/>
            </a:xfrm>
            <a:custGeom>
              <a:avLst/>
              <a:gdLst>
                <a:gd name="T0" fmla="*/ 288 w 468"/>
                <a:gd name="T1" fmla="*/ 0 h 3807"/>
                <a:gd name="T2" fmla="*/ 199 w 468"/>
                <a:gd name="T3" fmla="*/ 80 h 3807"/>
                <a:gd name="T4" fmla="*/ 70 w 468"/>
                <a:gd name="T5" fmla="*/ 268 h 3807"/>
                <a:gd name="T6" fmla="*/ 0 w 468"/>
                <a:gd name="T7" fmla="*/ 507 h 3807"/>
                <a:gd name="T8" fmla="*/ 60 w 468"/>
                <a:gd name="T9" fmla="*/ 715 h 3807"/>
                <a:gd name="T10" fmla="*/ 159 w 468"/>
                <a:gd name="T11" fmla="*/ 874 h 3807"/>
                <a:gd name="T12" fmla="*/ 179 w 468"/>
                <a:gd name="T13" fmla="*/ 954 h 3807"/>
                <a:gd name="T14" fmla="*/ 209 w 468"/>
                <a:gd name="T15" fmla="*/ 983 h 3807"/>
                <a:gd name="T16" fmla="*/ 238 w 468"/>
                <a:gd name="T17" fmla="*/ 1043 h 3807"/>
                <a:gd name="T18" fmla="*/ 268 w 468"/>
                <a:gd name="T19" fmla="*/ 1301 h 3807"/>
                <a:gd name="T20" fmla="*/ 199 w 468"/>
                <a:gd name="T21" fmla="*/ 1510 h 3807"/>
                <a:gd name="T22" fmla="*/ 139 w 468"/>
                <a:gd name="T23" fmla="*/ 1907 h 3807"/>
                <a:gd name="T24" fmla="*/ 119 w 468"/>
                <a:gd name="T25" fmla="*/ 2046 h 3807"/>
                <a:gd name="T26" fmla="*/ 437 w 468"/>
                <a:gd name="T27" fmla="*/ 2364 h 3807"/>
                <a:gd name="T28" fmla="*/ 447 w 468"/>
                <a:gd name="T29" fmla="*/ 2542 h 3807"/>
                <a:gd name="T30" fmla="*/ 407 w 468"/>
                <a:gd name="T31" fmla="*/ 2642 h 3807"/>
                <a:gd name="T32" fmla="*/ 318 w 468"/>
                <a:gd name="T33" fmla="*/ 2880 h 3807"/>
                <a:gd name="T34" fmla="*/ 268 w 468"/>
                <a:gd name="T35" fmla="*/ 3128 h 3807"/>
                <a:gd name="T36" fmla="*/ 278 w 468"/>
                <a:gd name="T37" fmla="*/ 3456 h 3807"/>
                <a:gd name="T38" fmla="*/ 238 w 468"/>
                <a:gd name="T39" fmla="*/ 3665 h 3807"/>
                <a:gd name="T40" fmla="*/ 229 w 468"/>
                <a:gd name="T41" fmla="*/ 3714 h 3807"/>
                <a:gd name="T42" fmla="*/ 199 w 468"/>
                <a:gd name="T43" fmla="*/ 3734 h 3807"/>
                <a:gd name="T44" fmla="*/ 169 w 468"/>
                <a:gd name="T45" fmla="*/ 3774 h 3807"/>
                <a:gd name="T46" fmla="*/ 149 w 468"/>
                <a:gd name="T47" fmla="*/ 3804 h 38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8"/>
                <a:gd name="T73" fmla="*/ 0 h 3807"/>
                <a:gd name="T74" fmla="*/ 468 w 468"/>
                <a:gd name="T75" fmla="*/ 3807 h 38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8" h="3807">
                  <a:moveTo>
                    <a:pt x="288" y="0"/>
                  </a:moveTo>
                  <a:cubicBezTo>
                    <a:pt x="252" y="27"/>
                    <a:pt x="235" y="56"/>
                    <a:pt x="199" y="80"/>
                  </a:cubicBezTo>
                  <a:cubicBezTo>
                    <a:pt x="165" y="130"/>
                    <a:pt x="87" y="217"/>
                    <a:pt x="70" y="268"/>
                  </a:cubicBezTo>
                  <a:cubicBezTo>
                    <a:pt x="43" y="348"/>
                    <a:pt x="17" y="424"/>
                    <a:pt x="0" y="507"/>
                  </a:cubicBezTo>
                  <a:cubicBezTo>
                    <a:pt x="10" y="599"/>
                    <a:pt x="26" y="639"/>
                    <a:pt x="60" y="715"/>
                  </a:cubicBezTo>
                  <a:cubicBezTo>
                    <a:pt x="99" y="802"/>
                    <a:pt x="80" y="795"/>
                    <a:pt x="159" y="874"/>
                  </a:cubicBezTo>
                  <a:cubicBezTo>
                    <a:pt x="166" y="901"/>
                    <a:pt x="168" y="929"/>
                    <a:pt x="179" y="954"/>
                  </a:cubicBezTo>
                  <a:cubicBezTo>
                    <a:pt x="185" y="967"/>
                    <a:pt x="201" y="971"/>
                    <a:pt x="209" y="983"/>
                  </a:cubicBezTo>
                  <a:cubicBezTo>
                    <a:pt x="221" y="1001"/>
                    <a:pt x="226" y="1024"/>
                    <a:pt x="238" y="1043"/>
                  </a:cubicBezTo>
                  <a:cubicBezTo>
                    <a:pt x="255" y="1129"/>
                    <a:pt x="261" y="1213"/>
                    <a:pt x="268" y="1301"/>
                  </a:cubicBezTo>
                  <a:cubicBezTo>
                    <a:pt x="259" y="1440"/>
                    <a:pt x="288" y="1450"/>
                    <a:pt x="199" y="1510"/>
                  </a:cubicBezTo>
                  <a:cubicBezTo>
                    <a:pt x="116" y="1630"/>
                    <a:pt x="245" y="1801"/>
                    <a:pt x="139" y="1907"/>
                  </a:cubicBezTo>
                  <a:cubicBezTo>
                    <a:pt x="126" y="1947"/>
                    <a:pt x="101" y="2012"/>
                    <a:pt x="119" y="2046"/>
                  </a:cubicBezTo>
                  <a:cubicBezTo>
                    <a:pt x="168" y="2141"/>
                    <a:pt x="356" y="2293"/>
                    <a:pt x="437" y="2364"/>
                  </a:cubicBezTo>
                  <a:cubicBezTo>
                    <a:pt x="465" y="2446"/>
                    <a:pt x="468" y="2430"/>
                    <a:pt x="447" y="2542"/>
                  </a:cubicBezTo>
                  <a:cubicBezTo>
                    <a:pt x="440" y="2577"/>
                    <a:pt x="415" y="2607"/>
                    <a:pt x="407" y="2642"/>
                  </a:cubicBezTo>
                  <a:cubicBezTo>
                    <a:pt x="388" y="2725"/>
                    <a:pt x="396" y="2828"/>
                    <a:pt x="318" y="2880"/>
                  </a:cubicBezTo>
                  <a:cubicBezTo>
                    <a:pt x="270" y="2951"/>
                    <a:pt x="296" y="3047"/>
                    <a:pt x="268" y="3128"/>
                  </a:cubicBezTo>
                  <a:cubicBezTo>
                    <a:pt x="257" y="3237"/>
                    <a:pt x="243" y="3350"/>
                    <a:pt x="278" y="3456"/>
                  </a:cubicBezTo>
                  <a:cubicBezTo>
                    <a:pt x="256" y="3522"/>
                    <a:pt x="253" y="3596"/>
                    <a:pt x="238" y="3665"/>
                  </a:cubicBezTo>
                  <a:cubicBezTo>
                    <a:pt x="234" y="3681"/>
                    <a:pt x="237" y="3700"/>
                    <a:pt x="229" y="3714"/>
                  </a:cubicBezTo>
                  <a:cubicBezTo>
                    <a:pt x="223" y="3724"/>
                    <a:pt x="207" y="3726"/>
                    <a:pt x="199" y="3734"/>
                  </a:cubicBezTo>
                  <a:cubicBezTo>
                    <a:pt x="187" y="3746"/>
                    <a:pt x="179" y="3761"/>
                    <a:pt x="169" y="3774"/>
                  </a:cubicBezTo>
                  <a:cubicBezTo>
                    <a:pt x="158" y="3807"/>
                    <a:pt x="170" y="3804"/>
                    <a:pt x="149" y="3804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2052" y="258"/>
              <a:ext cx="868" cy="1520"/>
            </a:xfrm>
            <a:custGeom>
              <a:avLst/>
              <a:gdLst>
                <a:gd name="T0" fmla="*/ 34 w 868"/>
                <a:gd name="T1" fmla="*/ 0 h 1520"/>
                <a:gd name="T2" fmla="*/ 14 w 868"/>
                <a:gd name="T3" fmla="*/ 70 h 1520"/>
                <a:gd name="T4" fmla="*/ 34 w 868"/>
                <a:gd name="T5" fmla="*/ 467 h 1520"/>
                <a:gd name="T6" fmla="*/ 83 w 868"/>
                <a:gd name="T7" fmla="*/ 566 h 1520"/>
                <a:gd name="T8" fmla="*/ 173 w 868"/>
                <a:gd name="T9" fmla="*/ 705 h 1520"/>
                <a:gd name="T10" fmla="*/ 451 w 868"/>
                <a:gd name="T11" fmla="*/ 914 h 1520"/>
                <a:gd name="T12" fmla="*/ 590 w 868"/>
                <a:gd name="T13" fmla="*/ 1053 h 1520"/>
                <a:gd name="T14" fmla="*/ 619 w 868"/>
                <a:gd name="T15" fmla="*/ 1083 h 1520"/>
                <a:gd name="T16" fmla="*/ 649 w 868"/>
                <a:gd name="T17" fmla="*/ 1142 h 1520"/>
                <a:gd name="T18" fmla="*/ 679 w 868"/>
                <a:gd name="T19" fmla="*/ 1281 h 1520"/>
                <a:gd name="T20" fmla="*/ 868 w 868"/>
                <a:gd name="T21" fmla="*/ 1520 h 15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8"/>
                <a:gd name="T34" fmla="*/ 0 h 1520"/>
                <a:gd name="T35" fmla="*/ 868 w 868"/>
                <a:gd name="T36" fmla="*/ 1520 h 15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8" h="1520">
                  <a:moveTo>
                    <a:pt x="34" y="0"/>
                  </a:moveTo>
                  <a:cubicBezTo>
                    <a:pt x="29" y="14"/>
                    <a:pt x="14" y="57"/>
                    <a:pt x="14" y="70"/>
                  </a:cubicBezTo>
                  <a:cubicBezTo>
                    <a:pt x="14" y="203"/>
                    <a:pt x="0" y="339"/>
                    <a:pt x="34" y="467"/>
                  </a:cubicBezTo>
                  <a:cubicBezTo>
                    <a:pt x="42" y="498"/>
                    <a:pt x="71" y="536"/>
                    <a:pt x="83" y="566"/>
                  </a:cubicBezTo>
                  <a:cubicBezTo>
                    <a:pt x="107" y="625"/>
                    <a:pt x="120" y="669"/>
                    <a:pt x="173" y="705"/>
                  </a:cubicBezTo>
                  <a:cubicBezTo>
                    <a:pt x="231" y="796"/>
                    <a:pt x="355" y="866"/>
                    <a:pt x="451" y="914"/>
                  </a:cubicBezTo>
                  <a:cubicBezTo>
                    <a:pt x="497" y="960"/>
                    <a:pt x="544" y="1007"/>
                    <a:pt x="590" y="1053"/>
                  </a:cubicBezTo>
                  <a:cubicBezTo>
                    <a:pt x="600" y="1063"/>
                    <a:pt x="619" y="1083"/>
                    <a:pt x="619" y="1083"/>
                  </a:cubicBezTo>
                  <a:cubicBezTo>
                    <a:pt x="626" y="1104"/>
                    <a:pt x="642" y="1121"/>
                    <a:pt x="649" y="1142"/>
                  </a:cubicBezTo>
                  <a:cubicBezTo>
                    <a:pt x="661" y="1178"/>
                    <a:pt x="657" y="1250"/>
                    <a:pt x="679" y="1281"/>
                  </a:cubicBezTo>
                  <a:cubicBezTo>
                    <a:pt x="723" y="1344"/>
                    <a:pt x="868" y="1422"/>
                    <a:pt x="868" y="152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2850" y="745"/>
              <a:ext cx="50" cy="397"/>
            </a:xfrm>
            <a:custGeom>
              <a:avLst/>
              <a:gdLst>
                <a:gd name="T0" fmla="*/ 50 w 50"/>
                <a:gd name="T1" fmla="*/ 0 h 397"/>
                <a:gd name="T2" fmla="*/ 40 w 50"/>
                <a:gd name="T3" fmla="*/ 278 h 397"/>
                <a:gd name="T4" fmla="*/ 0 w 50"/>
                <a:gd name="T5" fmla="*/ 397 h 397"/>
                <a:gd name="T6" fmla="*/ 0 60000 65536"/>
                <a:gd name="T7" fmla="*/ 0 60000 65536"/>
                <a:gd name="T8" fmla="*/ 0 60000 65536"/>
                <a:gd name="T9" fmla="*/ 0 w 50"/>
                <a:gd name="T10" fmla="*/ 0 h 397"/>
                <a:gd name="T11" fmla="*/ 50 w 50"/>
                <a:gd name="T12" fmla="*/ 397 h 3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397">
                  <a:moveTo>
                    <a:pt x="50" y="0"/>
                  </a:moveTo>
                  <a:cubicBezTo>
                    <a:pt x="47" y="93"/>
                    <a:pt x="48" y="186"/>
                    <a:pt x="40" y="278"/>
                  </a:cubicBezTo>
                  <a:cubicBezTo>
                    <a:pt x="39" y="284"/>
                    <a:pt x="0" y="386"/>
                    <a:pt x="0" y="397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3158" y="1649"/>
              <a:ext cx="139" cy="1082"/>
            </a:xfrm>
            <a:custGeom>
              <a:avLst/>
              <a:gdLst>
                <a:gd name="T0" fmla="*/ 139 w 139"/>
                <a:gd name="T1" fmla="*/ 0 h 1082"/>
                <a:gd name="T2" fmla="*/ 109 w 139"/>
                <a:gd name="T3" fmla="*/ 29 h 1082"/>
                <a:gd name="T4" fmla="*/ 70 w 139"/>
                <a:gd name="T5" fmla="*/ 109 h 1082"/>
                <a:gd name="T6" fmla="*/ 50 w 139"/>
                <a:gd name="T7" fmla="*/ 367 h 1082"/>
                <a:gd name="T8" fmla="*/ 0 w 139"/>
                <a:gd name="T9" fmla="*/ 635 h 1082"/>
                <a:gd name="T10" fmla="*/ 20 w 139"/>
                <a:gd name="T11" fmla="*/ 1082 h 10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082"/>
                <a:gd name="T20" fmla="*/ 139 w 139"/>
                <a:gd name="T21" fmla="*/ 1082 h 10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082">
                  <a:moveTo>
                    <a:pt x="139" y="0"/>
                  </a:moveTo>
                  <a:cubicBezTo>
                    <a:pt x="129" y="10"/>
                    <a:pt x="116" y="17"/>
                    <a:pt x="109" y="29"/>
                  </a:cubicBezTo>
                  <a:cubicBezTo>
                    <a:pt x="93" y="54"/>
                    <a:pt x="70" y="109"/>
                    <a:pt x="70" y="109"/>
                  </a:cubicBezTo>
                  <a:cubicBezTo>
                    <a:pt x="45" y="259"/>
                    <a:pt x="75" y="63"/>
                    <a:pt x="50" y="367"/>
                  </a:cubicBezTo>
                  <a:cubicBezTo>
                    <a:pt x="43" y="456"/>
                    <a:pt x="13" y="546"/>
                    <a:pt x="0" y="635"/>
                  </a:cubicBezTo>
                  <a:cubicBezTo>
                    <a:pt x="4" y="779"/>
                    <a:pt x="20" y="935"/>
                    <a:pt x="20" y="1082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979" y="1513"/>
              <a:ext cx="1305" cy="2221"/>
            </a:xfrm>
            <a:custGeom>
              <a:avLst/>
              <a:gdLst>
                <a:gd name="T0" fmla="*/ 1301 w 1305"/>
                <a:gd name="T1" fmla="*/ 26 h 2221"/>
                <a:gd name="T2" fmla="*/ 1271 w 1305"/>
                <a:gd name="T3" fmla="*/ 185 h 2221"/>
                <a:gd name="T4" fmla="*/ 1152 w 1305"/>
                <a:gd name="T5" fmla="*/ 721 h 2221"/>
                <a:gd name="T6" fmla="*/ 1113 w 1305"/>
                <a:gd name="T7" fmla="*/ 900 h 2221"/>
                <a:gd name="T8" fmla="*/ 1073 w 1305"/>
                <a:gd name="T9" fmla="*/ 1019 h 2221"/>
                <a:gd name="T10" fmla="*/ 1003 w 1305"/>
                <a:gd name="T11" fmla="*/ 1149 h 2221"/>
                <a:gd name="T12" fmla="*/ 983 w 1305"/>
                <a:gd name="T13" fmla="*/ 1178 h 2221"/>
                <a:gd name="T14" fmla="*/ 914 w 1305"/>
                <a:gd name="T15" fmla="*/ 1198 h 2221"/>
                <a:gd name="T16" fmla="*/ 805 w 1305"/>
                <a:gd name="T17" fmla="*/ 1297 h 2221"/>
                <a:gd name="T18" fmla="*/ 626 w 1305"/>
                <a:gd name="T19" fmla="*/ 1367 h 2221"/>
                <a:gd name="T20" fmla="*/ 467 w 1305"/>
                <a:gd name="T21" fmla="*/ 1466 h 2221"/>
                <a:gd name="T22" fmla="*/ 368 w 1305"/>
                <a:gd name="T23" fmla="*/ 1566 h 2221"/>
                <a:gd name="T24" fmla="*/ 338 w 1305"/>
                <a:gd name="T25" fmla="*/ 1595 h 2221"/>
                <a:gd name="T26" fmla="*/ 308 w 1305"/>
                <a:gd name="T27" fmla="*/ 1625 h 2221"/>
                <a:gd name="T28" fmla="*/ 249 w 1305"/>
                <a:gd name="T29" fmla="*/ 1744 h 2221"/>
                <a:gd name="T30" fmla="*/ 149 w 1305"/>
                <a:gd name="T31" fmla="*/ 1844 h 2221"/>
                <a:gd name="T32" fmla="*/ 0 w 1305"/>
                <a:gd name="T33" fmla="*/ 2221 h 2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05"/>
                <a:gd name="T52" fmla="*/ 0 h 2221"/>
                <a:gd name="T53" fmla="*/ 1305 w 1305"/>
                <a:gd name="T54" fmla="*/ 2221 h 22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05" h="2221">
                  <a:moveTo>
                    <a:pt x="1301" y="26"/>
                  </a:moveTo>
                  <a:cubicBezTo>
                    <a:pt x="1257" y="159"/>
                    <a:pt x="1305" y="0"/>
                    <a:pt x="1271" y="185"/>
                  </a:cubicBezTo>
                  <a:cubicBezTo>
                    <a:pt x="1238" y="364"/>
                    <a:pt x="1192" y="543"/>
                    <a:pt x="1152" y="721"/>
                  </a:cubicBezTo>
                  <a:cubicBezTo>
                    <a:pt x="1139" y="779"/>
                    <a:pt x="1130" y="843"/>
                    <a:pt x="1113" y="900"/>
                  </a:cubicBezTo>
                  <a:cubicBezTo>
                    <a:pt x="1101" y="940"/>
                    <a:pt x="1073" y="1019"/>
                    <a:pt x="1073" y="1019"/>
                  </a:cubicBezTo>
                  <a:cubicBezTo>
                    <a:pt x="1060" y="1098"/>
                    <a:pt x="1051" y="1093"/>
                    <a:pt x="1003" y="1149"/>
                  </a:cubicBezTo>
                  <a:cubicBezTo>
                    <a:pt x="995" y="1158"/>
                    <a:pt x="993" y="1172"/>
                    <a:pt x="983" y="1178"/>
                  </a:cubicBezTo>
                  <a:cubicBezTo>
                    <a:pt x="962" y="1190"/>
                    <a:pt x="937" y="1191"/>
                    <a:pt x="914" y="1198"/>
                  </a:cubicBezTo>
                  <a:cubicBezTo>
                    <a:pt x="881" y="1231"/>
                    <a:pt x="842" y="1269"/>
                    <a:pt x="805" y="1297"/>
                  </a:cubicBezTo>
                  <a:cubicBezTo>
                    <a:pt x="754" y="1335"/>
                    <a:pt x="683" y="1342"/>
                    <a:pt x="626" y="1367"/>
                  </a:cubicBezTo>
                  <a:cubicBezTo>
                    <a:pt x="544" y="1402"/>
                    <a:pt x="541" y="1411"/>
                    <a:pt x="467" y="1466"/>
                  </a:cubicBezTo>
                  <a:cubicBezTo>
                    <a:pt x="458" y="1472"/>
                    <a:pt x="384" y="1550"/>
                    <a:pt x="368" y="1566"/>
                  </a:cubicBezTo>
                  <a:cubicBezTo>
                    <a:pt x="358" y="1576"/>
                    <a:pt x="348" y="1585"/>
                    <a:pt x="338" y="1595"/>
                  </a:cubicBezTo>
                  <a:cubicBezTo>
                    <a:pt x="328" y="1605"/>
                    <a:pt x="308" y="1625"/>
                    <a:pt x="308" y="1625"/>
                  </a:cubicBezTo>
                  <a:cubicBezTo>
                    <a:pt x="292" y="1673"/>
                    <a:pt x="287" y="1706"/>
                    <a:pt x="249" y="1744"/>
                  </a:cubicBezTo>
                  <a:cubicBezTo>
                    <a:pt x="216" y="1777"/>
                    <a:pt x="175" y="1805"/>
                    <a:pt x="149" y="1844"/>
                  </a:cubicBezTo>
                  <a:cubicBezTo>
                    <a:pt x="76" y="1954"/>
                    <a:pt x="0" y="2085"/>
                    <a:pt x="0" y="222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908720"/>
            <a:ext cx="7826375" cy="5688632"/>
          </a:xfrm>
        </p:spPr>
        <p:txBody>
          <a:bodyPr/>
          <a:lstStyle/>
          <a:p>
            <a:pPr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blesk = výboj mezi dvěma různě elektricky nabitými objekty </a:t>
            </a:r>
            <a:br>
              <a:rPr lang="cs-CZ" sz="1800" b="1" dirty="0" smtClean="0">
                <a:solidFill>
                  <a:schemeClr val="bg1"/>
                </a:solidFill>
              </a:rPr>
            </a:br>
            <a:r>
              <a:rPr lang="cs-CZ" sz="1800" b="1" dirty="0" smtClean="0">
                <a:solidFill>
                  <a:schemeClr val="bg1"/>
                </a:solidFill>
              </a:rPr>
              <a:t>(</a:t>
            </a:r>
            <a:r>
              <a:rPr lang="cs-CZ" sz="1800" b="1" dirty="0">
                <a:solidFill>
                  <a:schemeClr val="bg1"/>
                </a:solidFill>
              </a:rPr>
              <a:t>2 </a:t>
            </a:r>
            <a:r>
              <a:rPr lang="cs-CZ" sz="1800" b="1" dirty="0" smtClean="0">
                <a:solidFill>
                  <a:schemeClr val="bg1"/>
                </a:solidFill>
              </a:rPr>
              <a:t>oblaky, oblak x země, oblak x letadlo, …)</a:t>
            </a:r>
          </a:p>
          <a:p>
            <a:pPr>
              <a:defRPr/>
            </a:pPr>
            <a:r>
              <a:rPr lang="cs-CZ" sz="1800" b="1" dirty="0" smtClean="0">
                <a:solidFill>
                  <a:schemeClr val="bg1"/>
                </a:solidFill>
              </a:rPr>
              <a:t>nejnebezpečnější: blesk mezi oblakem a zemí</a:t>
            </a:r>
          </a:p>
          <a:p>
            <a:pPr>
              <a:defRPr/>
            </a:pPr>
            <a:r>
              <a:rPr lang="pl-PL" sz="1800" b="1" dirty="0" smtClean="0">
                <a:solidFill>
                  <a:schemeClr val="bg1"/>
                </a:solidFill>
              </a:rPr>
              <a:t>výboj z oblaku do země se skládá z několika částí:</a:t>
            </a:r>
          </a:p>
          <a:p>
            <a:pPr lvl="1">
              <a:defRPr/>
            </a:pPr>
            <a:r>
              <a:rPr lang="cs-CZ" sz="1600" b="1" dirty="0" smtClean="0">
                <a:solidFill>
                  <a:srgbClr val="CC0000"/>
                </a:solidFill>
              </a:rPr>
              <a:t>vůdčí výboj </a:t>
            </a:r>
            <a:r>
              <a:rPr lang="cs-CZ" sz="1600" b="1" dirty="0" smtClean="0">
                <a:solidFill>
                  <a:schemeClr val="bg1"/>
                </a:solidFill>
              </a:rPr>
              <a:t>- postupuje ze základny oblaku k zemi po jednotlivých krocích rychlostí kolem 200 km/s; nemusí být viditelný; pokud ano, vlivem kolísání intenzity je kostrbatý a přerušovaný</a:t>
            </a:r>
          </a:p>
          <a:p>
            <a:pPr lvl="1">
              <a:defRPr/>
            </a:pPr>
            <a:r>
              <a:rPr lang="cs-CZ" sz="1600" b="1" dirty="0" smtClean="0">
                <a:solidFill>
                  <a:schemeClr val="bg1"/>
                </a:solidFill>
              </a:rPr>
              <a:t>jakmile se dostane vůdčí výboj téměř k zemi, začne proti němu od vyvýšeného předmětu (vysílače, domu, stromu, člověka, …) nebo zdroje iontů stoupat </a:t>
            </a:r>
            <a:r>
              <a:rPr lang="cs-CZ" sz="1600" b="1" dirty="0" smtClean="0">
                <a:solidFill>
                  <a:srgbClr val="CC0000"/>
                </a:solidFill>
              </a:rPr>
              <a:t>vstřícný výboj</a:t>
            </a:r>
          </a:p>
          <a:p>
            <a:pPr lvl="1">
              <a:defRPr/>
            </a:pPr>
            <a:r>
              <a:rPr lang="cs-CZ" sz="1600" b="1" dirty="0" smtClean="0">
                <a:solidFill>
                  <a:schemeClr val="bg1"/>
                </a:solidFill>
              </a:rPr>
              <a:t>vůdčí a vstřícný výboj se spojí a dojde k uzavření kanálu (obvodu); </a:t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tak vznikne </a:t>
            </a:r>
            <a:r>
              <a:rPr lang="cs-CZ" sz="1600" b="1" dirty="0" smtClean="0">
                <a:solidFill>
                  <a:srgbClr val="CC0000"/>
                </a:solidFill>
              </a:rPr>
              <a:t>vodivý kanál </a:t>
            </a:r>
            <a:r>
              <a:rPr lang="cs-CZ" sz="1600" b="1" dirty="0" smtClean="0">
                <a:solidFill>
                  <a:schemeClr val="bg1"/>
                </a:solidFill>
              </a:rPr>
              <a:t>mezi zemí a oblakem; v tomto kanálu (o šířce několik centimetrů) se začne </a:t>
            </a:r>
            <a:r>
              <a:rPr lang="cs-CZ" sz="1600" b="1" dirty="0" smtClean="0">
                <a:solidFill>
                  <a:srgbClr val="FF0000"/>
                </a:solidFill>
              </a:rPr>
              <a:t>směrem vzhůru</a:t>
            </a:r>
            <a:r>
              <a:rPr lang="cs-CZ" sz="1600" b="1" dirty="0" smtClean="0">
                <a:solidFill>
                  <a:schemeClr val="bg1"/>
                </a:solidFill>
              </a:rPr>
              <a:t> šířit </a:t>
            </a:r>
            <a:r>
              <a:rPr lang="cs-CZ" sz="1600" b="1" dirty="0" smtClean="0">
                <a:solidFill>
                  <a:srgbClr val="CC0000"/>
                </a:solidFill>
              </a:rPr>
              <a:t>zpětný výboj</a:t>
            </a:r>
            <a:r>
              <a:rPr lang="cs-CZ" sz="1600" b="1" dirty="0" smtClean="0">
                <a:solidFill>
                  <a:schemeClr val="bg1"/>
                </a:solidFill>
              </a:rPr>
              <a:t> (nejviditelnější část blesku) - proud o </a:t>
            </a:r>
            <a:r>
              <a:rPr lang="en-US" sz="1600" b="1" dirty="0" smtClean="0">
                <a:solidFill>
                  <a:schemeClr val="bg1"/>
                </a:solidFill>
              </a:rPr>
              <a:t>des</a:t>
            </a:r>
            <a:r>
              <a:rPr lang="cs-CZ" sz="1600" b="1" dirty="0" smtClean="0">
                <a:solidFill>
                  <a:schemeClr val="bg1"/>
                </a:solidFill>
              </a:rPr>
              <a:t>í</a:t>
            </a:r>
            <a:r>
              <a:rPr lang="en-US" sz="1600" b="1" dirty="0" err="1" smtClean="0">
                <a:solidFill>
                  <a:schemeClr val="bg1"/>
                </a:solidFill>
              </a:rPr>
              <a:t>tk</a:t>
            </a:r>
            <a:r>
              <a:rPr lang="cs-CZ" sz="1600" b="1" dirty="0" smtClean="0">
                <a:solidFill>
                  <a:schemeClr val="bg1"/>
                </a:solidFill>
              </a:rPr>
              <a:t>á</a:t>
            </a:r>
            <a:r>
              <a:rPr lang="en-US" sz="1600" b="1" dirty="0" err="1" smtClean="0">
                <a:solidFill>
                  <a:schemeClr val="bg1"/>
                </a:solidFill>
              </a:rPr>
              <a:t>ch</a:t>
            </a:r>
            <a:r>
              <a:rPr lang="cs-CZ" sz="1600" b="1" dirty="0" smtClean="0">
                <a:solidFill>
                  <a:schemeClr val="bg1"/>
                </a:solidFill>
              </a:rPr>
              <a:t> tisíc A, rozdíl potenciálů stovky MV, rychlost až 20 000 km/s</a:t>
            </a:r>
          </a:p>
          <a:p>
            <a:pPr lvl="1">
              <a:defRPr/>
            </a:pPr>
            <a:r>
              <a:rPr lang="cs-CZ" sz="1600" b="1" dirty="0" smtClean="0">
                <a:solidFill>
                  <a:schemeClr val="bg1"/>
                </a:solidFill>
              </a:rPr>
              <a:t>současně vzniká </a:t>
            </a:r>
            <a:r>
              <a:rPr lang="cs-CZ" sz="1600" b="1" dirty="0" smtClean="0">
                <a:solidFill>
                  <a:srgbClr val="CC0000"/>
                </a:solidFill>
              </a:rPr>
              <a:t>tlaková vlna</a:t>
            </a:r>
            <a:r>
              <a:rPr lang="cs-CZ" sz="1600" b="1" dirty="0" smtClean="0">
                <a:solidFill>
                  <a:schemeClr val="bg1"/>
                </a:solidFill>
              </a:rPr>
              <a:t> (je způsobena náhlým zvýšením teploty a roztažením vzduchu - v hlavním kanálu teplota dosahuje až 30 000 °C), slyšíme </a:t>
            </a:r>
            <a:r>
              <a:rPr lang="cs-CZ" sz="1600" b="1" dirty="0" smtClean="0">
                <a:solidFill>
                  <a:srgbClr val="CC0000"/>
                </a:solidFill>
              </a:rPr>
              <a:t>hrom</a:t>
            </a:r>
          </a:p>
          <a:p>
            <a:pPr lvl="1">
              <a:defRPr/>
            </a:pPr>
            <a:r>
              <a:rPr lang="cs-CZ" sz="1600" b="1" dirty="0" smtClean="0">
                <a:solidFill>
                  <a:schemeClr val="bg1"/>
                </a:solidFill>
              </a:rPr>
              <a:t>po zpětném výboji následují v hlavním kanálu další silné výboje (v průměru tři až pět), dokud rozdíl potenciálů elektricky nabitých objektů neklesne - tento jev vnímáme jako </a:t>
            </a:r>
            <a:r>
              <a:rPr lang="cs-CZ" sz="1600" b="1" dirty="0" smtClean="0">
                <a:solidFill>
                  <a:srgbClr val="CC0000"/>
                </a:solidFill>
              </a:rPr>
              <a:t>blikání blesku</a:t>
            </a:r>
            <a:r>
              <a:rPr lang="cs-CZ" sz="1600" b="1" dirty="0" smtClean="0">
                <a:solidFill>
                  <a:schemeClr val="bg1"/>
                </a:solidFill>
              </a:rPr>
              <a:t/>
            </a:r>
            <a:br>
              <a:rPr lang="cs-CZ" sz="1600" b="1" dirty="0" smtClean="0">
                <a:solidFill>
                  <a:schemeClr val="bg1"/>
                </a:solidFill>
              </a:rPr>
            </a:b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bg1"/>
                </a:solidFill>
              </a:rPr>
              <a:t/>
            </a:r>
            <a:br>
              <a:rPr lang="pl-PL" sz="1600" dirty="0" smtClean="0">
                <a:solidFill>
                  <a:schemeClr val="bg1"/>
                </a:solidFill>
              </a:rPr>
            </a:br>
            <a:endParaRPr lang="cs-CZ" sz="16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>
              <a:defRPr/>
            </a:pP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orm Formation (HD timelapse vide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09"/>
            <a:ext cx="777875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ightning Storm Formation (HD timelapse video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6" y="898992"/>
            <a:ext cx="9071635" cy="51027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7582139" y="4869160"/>
            <a:ext cx="878293" cy="1520465"/>
            <a:chOff x="7412321" y="4989616"/>
            <a:chExt cx="878293" cy="1520465"/>
          </a:xfrm>
        </p:grpSpPr>
        <p:sp>
          <p:nvSpPr>
            <p:cNvPr id="37894" name="AutoShape 15"/>
            <p:cNvSpPr>
              <a:spLocks noChangeAspect="1" noChangeArrowheads="1"/>
            </p:cNvSpPr>
            <p:nvPr/>
          </p:nvSpPr>
          <p:spPr bwMode="auto">
            <a:xfrm rot="13951289">
              <a:off x="7496918" y="5654372"/>
              <a:ext cx="995627" cy="59176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895" name="AutoShape 16"/>
            <p:cNvSpPr>
              <a:spLocks noChangeAspect="1" noChangeArrowheads="1"/>
            </p:cNvSpPr>
            <p:nvPr/>
          </p:nvSpPr>
          <p:spPr bwMode="auto">
            <a:xfrm rot="6143469" flipH="1">
              <a:off x="7574314" y="4893114"/>
              <a:ext cx="290023" cy="483027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896" name="Rectangle 17"/>
            <p:cNvSpPr>
              <a:spLocks noChangeAspect="1" noChangeArrowheads="1"/>
            </p:cNvSpPr>
            <p:nvPr/>
          </p:nvSpPr>
          <p:spPr bwMode="auto">
            <a:xfrm rot="17457360">
              <a:off x="7517483" y="5033772"/>
              <a:ext cx="297347" cy="50767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897" name="AutoShape 18"/>
            <p:cNvSpPr>
              <a:spLocks noChangeAspect="1" noChangeArrowheads="1"/>
            </p:cNvSpPr>
            <p:nvPr/>
          </p:nvSpPr>
          <p:spPr bwMode="auto">
            <a:xfrm rot="13925989">
              <a:off x="7381616" y="5350344"/>
              <a:ext cx="690039" cy="41013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899" name="AutoShape 20"/>
            <p:cNvSpPr>
              <a:spLocks noChangeAspect="1" noChangeArrowheads="1"/>
            </p:cNvSpPr>
            <p:nvPr/>
          </p:nvSpPr>
          <p:spPr bwMode="auto">
            <a:xfrm rot="15797204">
              <a:off x="7639119" y="6118627"/>
              <a:ext cx="492885" cy="29002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900" name="Freeform 21"/>
            <p:cNvSpPr>
              <a:spLocks noChangeAspect="1"/>
            </p:cNvSpPr>
            <p:nvPr/>
          </p:nvSpPr>
          <p:spPr bwMode="auto">
            <a:xfrm>
              <a:off x="7884368" y="5167752"/>
              <a:ext cx="199208" cy="1069560"/>
            </a:xfrm>
            <a:custGeom>
              <a:avLst/>
              <a:gdLst>
                <a:gd name="T0" fmla="*/ 135 w 136"/>
                <a:gd name="T1" fmla="*/ 433 h 434"/>
                <a:gd name="T2" fmla="*/ 135 w 136"/>
                <a:gd name="T3" fmla="*/ 135 h 434"/>
                <a:gd name="T4" fmla="*/ 0 w 136"/>
                <a:gd name="T5" fmla="*/ 0 h 434"/>
                <a:gd name="T6" fmla="*/ 0 w 136"/>
                <a:gd name="T7" fmla="*/ 4 h 434"/>
                <a:gd name="T8" fmla="*/ 0 w 136"/>
                <a:gd name="T9" fmla="*/ 297 h 434"/>
                <a:gd name="T10" fmla="*/ 4 w 136"/>
                <a:gd name="T11" fmla="*/ 301 h 434"/>
                <a:gd name="T12" fmla="*/ 135 w 136"/>
                <a:gd name="T13" fmla="*/ 432 h 434"/>
                <a:gd name="T14" fmla="*/ 135 w 136"/>
                <a:gd name="T15" fmla="*/ 433 h 4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434"/>
                <a:gd name="T26" fmla="*/ 136 w 136"/>
                <a:gd name="T27" fmla="*/ 434 h 4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434">
                  <a:moveTo>
                    <a:pt x="135" y="433"/>
                  </a:moveTo>
                  <a:lnTo>
                    <a:pt x="135" y="135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97"/>
                  </a:lnTo>
                  <a:lnTo>
                    <a:pt x="4" y="301"/>
                  </a:lnTo>
                  <a:lnTo>
                    <a:pt x="135" y="432"/>
                  </a:lnTo>
                  <a:lnTo>
                    <a:pt x="135" y="433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917132" y="409575"/>
            <a:ext cx="3543300" cy="6059488"/>
            <a:chOff x="2052" y="258"/>
            <a:chExt cx="2232" cy="3817"/>
          </a:xfrm>
        </p:grpSpPr>
        <p:sp>
          <p:nvSpPr>
            <p:cNvPr id="37901" name="Freeform 22"/>
            <p:cNvSpPr>
              <a:spLocks/>
            </p:cNvSpPr>
            <p:nvPr/>
          </p:nvSpPr>
          <p:spPr bwMode="auto">
            <a:xfrm>
              <a:off x="2721" y="268"/>
              <a:ext cx="468" cy="3807"/>
            </a:xfrm>
            <a:custGeom>
              <a:avLst/>
              <a:gdLst>
                <a:gd name="T0" fmla="*/ 288 w 468"/>
                <a:gd name="T1" fmla="*/ 0 h 3807"/>
                <a:gd name="T2" fmla="*/ 199 w 468"/>
                <a:gd name="T3" fmla="*/ 80 h 3807"/>
                <a:gd name="T4" fmla="*/ 70 w 468"/>
                <a:gd name="T5" fmla="*/ 268 h 3807"/>
                <a:gd name="T6" fmla="*/ 0 w 468"/>
                <a:gd name="T7" fmla="*/ 507 h 3807"/>
                <a:gd name="T8" fmla="*/ 60 w 468"/>
                <a:gd name="T9" fmla="*/ 715 h 3807"/>
                <a:gd name="T10" fmla="*/ 159 w 468"/>
                <a:gd name="T11" fmla="*/ 874 h 3807"/>
                <a:gd name="T12" fmla="*/ 179 w 468"/>
                <a:gd name="T13" fmla="*/ 954 h 3807"/>
                <a:gd name="T14" fmla="*/ 209 w 468"/>
                <a:gd name="T15" fmla="*/ 983 h 3807"/>
                <a:gd name="T16" fmla="*/ 238 w 468"/>
                <a:gd name="T17" fmla="*/ 1043 h 3807"/>
                <a:gd name="T18" fmla="*/ 268 w 468"/>
                <a:gd name="T19" fmla="*/ 1301 h 3807"/>
                <a:gd name="T20" fmla="*/ 199 w 468"/>
                <a:gd name="T21" fmla="*/ 1510 h 3807"/>
                <a:gd name="T22" fmla="*/ 139 w 468"/>
                <a:gd name="T23" fmla="*/ 1907 h 3807"/>
                <a:gd name="T24" fmla="*/ 119 w 468"/>
                <a:gd name="T25" fmla="*/ 2046 h 3807"/>
                <a:gd name="T26" fmla="*/ 437 w 468"/>
                <a:gd name="T27" fmla="*/ 2364 h 3807"/>
                <a:gd name="T28" fmla="*/ 447 w 468"/>
                <a:gd name="T29" fmla="*/ 2542 h 3807"/>
                <a:gd name="T30" fmla="*/ 407 w 468"/>
                <a:gd name="T31" fmla="*/ 2642 h 3807"/>
                <a:gd name="T32" fmla="*/ 318 w 468"/>
                <a:gd name="T33" fmla="*/ 2880 h 3807"/>
                <a:gd name="T34" fmla="*/ 268 w 468"/>
                <a:gd name="T35" fmla="*/ 3128 h 3807"/>
                <a:gd name="T36" fmla="*/ 278 w 468"/>
                <a:gd name="T37" fmla="*/ 3456 h 3807"/>
                <a:gd name="T38" fmla="*/ 238 w 468"/>
                <a:gd name="T39" fmla="*/ 3665 h 3807"/>
                <a:gd name="T40" fmla="*/ 229 w 468"/>
                <a:gd name="T41" fmla="*/ 3714 h 3807"/>
                <a:gd name="T42" fmla="*/ 199 w 468"/>
                <a:gd name="T43" fmla="*/ 3734 h 3807"/>
                <a:gd name="T44" fmla="*/ 169 w 468"/>
                <a:gd name="T45" fmla="*/ 3774 h 3807"/>
                <a:gd name="T46" fmla="*/ 149 w 468"/>
                <a:gd name="T47" fmla="*/ 3804 h 38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8"/>
                <a:gd name="T73" fmla="*/ 0 h 3807"/>
                <a:gd name="T74" fmla="*/ 468 w 468"/>
                <a:gd name="T75" fmla="*/ 3807 h 38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8" h="3807">
                  <a:moveTo>
                    <a:pt x="288" y="0"/>
                  </a:moveTo>
                  <a:cubicBezTo>
                    <a:pt x="252" y="27"/>
                    <a:pt x="235" y="56"/>
                    <a:pt x="199" y="80"/>
                  </a:cubicBezTo>
                  <a:cubicBezTo>
                    <a:pt x="165" y="130"/>
                    <a:pt x="87" y="217"/>
                    <a:pt x="70" y="268"/>
                  </a:cubicBezTo>
                  <a:cubicBezTo>
                    <a:pt x="43" y="348"/>
                    <a:pt x="17" y="424"/>
                    <a:pt x="0" y="507"/>
                  </a:cubicBezTo>
                  <a:cubicBezTo>
                    <a:pt x="10" y="599"/>
                    <a:pt x="26" y="639"/>
                    <a:pt x="60" y="715"/>
                  </a:cubicBezTo>
                  <a:cubicBezTo>
                    <a:pt x="99" y="802"/>
                    <a:pt x="80" y="795"/>
                    <a:pt x="159" y="874"/>
                  </a:cubicBezTo>
                  <a:cubicBezTo>
                    <a:pt x="166" y="901"/>
                    <a:pt x="168" y="929"/>
                    <a:pt x="179" y="954"/>
                  </a:cubicBezTo>
                  <a:cubicBezTo>
                    <a:pt x="185" y="967"/>
                    <a:pt x="201" y="971"/>
                    <a:pt x="209" y="983"/>
                  </a:cubicBezTo>
                  <a:cubicBezTo>
                    <a:pt x="221" y="1001"/>
                    <a:pt x="226" y="1024"/>
                    <a:pt x="238" y="1043"/>
                  </a:cubicBezTo>
                  <a:cubicBezTo>
                    <a:pt x="255" y="1129"/>
                    <a:pt x="261" y="1213"/>
                    <a:pt x="268" y="1301"/>
                  </a:cubicBezTo>
                  <a:cubicBezTo>
                    <a:pt x="259" y="1440"/>
                    <a:pt x="288" y="1450"/>
                    <a:pt x="199" y="1510"/>
                  </a:cubicBezTo>
                  <a:cubicBezTo>
                    <a:pt x="116" y="1630"/>
                    <a:pt x="245" y="1801"/>
                    <a:pt x="139" y="1907"/>
                  </a:cubicBezTo>
                  <a:cubicBezTo>
                    <a:pt x="126" y="1947"/>
                    <a:pt x="101" y="2012"/>
                    <a:pt x="119" y="2046"/>
                  </a:cubicBezTo>
                  <a:cubicBezTo>
                    <a:pt x="168" y="2141"/>
                    <a:pt x="356" y="2293"/>
                    <a:pt x="437" y="2364"/>
                  </a:cubicBezTo>
                  <a:cubicBezTo>
                    <a:pt x="465" y="2446"/>
                    <a:pt x="468" y="2430"/>
                    <a:pt x="447" y="2542"/>
                  </a:cubicBezTo>
                  <a:cubicBezTo>
                    <a:pt x="440" y="2577"/>
                    <a:pt x="415" y="2607"/>
                    <a:pt x="407" y="2642"/>
                  </a:cubicBezTo>
                  <a:cubicBezTo>
                    <a:pt x="388" y="2725"/>
                    <a:pt x="396" y="2828"/>
                    <a:pt x="318" y="2880"/>
                  </a:cubicBezTo>
                  <a:cubicBezTo>
                    <a:pt x="270" y="2951"/>
                    <a:pt x="296" y="3047"/>
                    <a:pt x="268" y="3128"/>
                  </a:cubicBezTo>
                  <a:cubicBezTo>
                    <a:pt x="257" y="3237"/>
                    <a:pt x="243" y="3350"/>
                    <a:pt x="278" y="3456"/>
                  </a:cubicBezTo>
                  <a:cubicBezTo>
                    <a:pt x="256" y="3522"/>
                    <a:pt x="253" y="3596"/>
                    <a:pt x="238" y="3665"/>
                  </a:cubicBezTo>
                  <a:cubicBezTo>
                    <a:pt x="234" y="3681"/>
                    <a:pt x="237" y="3700"/>
                    <a:pt x="229" y="3714"/>
                  </a:cubicBezTo>
                  <a:cubicBezTo>
                    <a:pt x="223" y="3724"/>
                    <a:pt x="207" y="3726"/>
                    <a:pt x="199" y="3734"/>
                  </a:cubicBezTo>
                  <a:cubicBezTo>
                    <a:pt x="187" y="3746"/>
                    <a:pt x="179" y="3761"/>
                    <a:pt x="169" y="3774"/>
                  </a:cubicBezTo>
                  <a:cubicBezTo>
                    <a:pt x="158" y="3807"/>
                    <a:pt x="170" y="3804"/>
                    <a:pt x="149" y="3804"/>
                  </a:cubicBez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02" name="Freeform 23"/>
            <p:cNvSpPr>
              <a:spLocks/>
            </p:cNvSpPr>
            <p:nvPr/>
          </p:nvSpPr>
          <p:spPr bwMode="auto">
            <a:xfrm>
              <a:off x="2052" y="258"/>
              <a:ext cx="868" cy="1520"/>
            </a:xfrm>
            <a:custGeom>
              <a:avLst/>
              <a:gdLst>
                <a:gd name="T0" fmla="*/ 34 w 868"/>
                <a:gd name="T1" fmla="*/ 0 h 1520"/>
                <a:gd name="T2" fmla="*/ 14 w 868"/>
                <a:gd name="T3" fmla="*/ 70 h 1520"/>
                <a:gd name="T4" fmla="*/ 34 w 868"/>
                <a:gd name="T5" fmla="*/ 467 h 1520"/>
                <a:gd name="T6" fmla="*/ 83 w 868"/>
                <a:gd name="T7" fmla="*/ 566 h 1520"/>
                <a:gd name="T8" fmla="*/ 173 w 868"/>
                <a:gd name="T9" fmla="*/ 705 h 1520"/>
                <a:gd name="T10" fmla="*/ 451 w 868"/>
                <a:gd name="T11" fmla="*/ 914 h 1520"/>
                <a:gd name="T12" fmla="*/ 590 w 868"/>
                <a:gd name="T13" fmla="*/ 1053 h 1520"/>
                <a:gd name="T14" fmla="*/ 619 w 868"/>
                <a:gd name="T15" fmla="*/ 1083 h 1520"/>
                <a:gd name="T16" fmla="*/ 649 w 868"/>
                <a:gd name="T17" fmla="*/ 1142 h 1520"/>
                <a:gd name="T18" fmla="*/ 679 w 868"/>
                <a:gd name="T19" fmla="*/ 1281 h 1520"/>
                <a:gd name="T20" fmla="*/ 868 w 868"/>
                <a:gd name="T21" fmla="*/ 1520 h 15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8"/>
                <a:gd name="T34" fmla="*/ 0 h 1520"/>
                <a:gd name="T35" fmla="*/ 868 w 868"/>
                <a:gd name="T36" fmla="*/ 1520 h 15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8" h="1520">
                  <a:moveTo>
                    <a:pt x="34" y="0"/>
                  </a:moveTo>
                  <a:cubicBezTo>
                    <a:pt x="29" y="14"/>
                    <a:pt x="14" y="57"/>
                    <a:pt x="14" y="70"/>
                  </a:cubicBezTo>
                  <a:cubicBezTo>
                    <a:pt x="14" y="203"/>
                    <a:pt x="0" y="339"/>
                    <a:pt x="34" y="467"/>
                  </a:cubicBezTo>
                  <a:cubicBezTo>
                    <a:pt x="42" y="498"/>
                    <a:pt x="71" y="536"/>
                    <a:pt x="83" y="566"/>
                  </a:cubicBezTo>
                  <a:cubicBezTo>
                    <a:pt x="107" y="625"/>
                    <a:pt x="120" y="669"/>
                    <a:pt x="173" y="705"/>
                  </a:cubicBezTo>
                  <a:cubicBezTo>
                    <a:pt x="231" y="796"/>
                    <a:pt x="355" y="866"/>
                    <a:pt x="451" y="914"/>
                  </a:cubicBezTo>
                  <a:cubicBezTo>
                    <a:pt x="497" y="960"/>
                    <a:pt x="544" y="1007"/>
                    <a:pt x="590" y="1053"/>
                  </a:cubicBezTo>
                  <a:cubicBezTo>
                    <a:pt x="600" y="1063"/>
                    <a:pt x="619" y="1083"/>
                    <a:pt x="619" y="1083"/>
                  </a:cubicBezTo>
                  <a:cubicBezTo>
                    <a:pt x="626" y="1104"/>
                    <a:pt x="642" y="1121"/>
                    <a:pt x="649" y="1142"/>
                  </a:cubicBezTo>
                  <a:cubicBezTo>
                    <a:pt x="661" y="1178"/>
                    <a:pt x="657" y="1250"/>
                    <a:pt x="679" y="1281"/>
                  </a:cubicBezTo>
                  <a:cubicBezTo>
                    <a:pt x="723" y="1344"/>
                    <a:pt x="868" y="1422"/>
                    <a:pt x="868" y="152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03" name="Freeform 24"/>
            <p:cNvSpPr>
              <a:spLocks/>
            </p:cNvSpPr>
            <p:nvPr/>
          </p:nvSpPr>
          <p:spPr bwMode="auto">
            <a:xfrm>
              <a:off x="2850" y="745"/>
              <a:ext cx="50" cy="397"/>
            </a:xfrm>
            <a:custGeom>
              <a:avLst/>
              <a:gdLst>
                <a:gd name="T0" fmla="*/ 50 w 50"/>
                <a:gd name="T1" fmla="*/ 0 h 397"/>
                <a:gd name="T2" fmla="*/ 40 w 50"/>
                <a:gd name="T3" fmla="*/ 278 h 397"/>
                <a:gd name="T4" fmla="*/ 0 w 50"/>
                <a:gd name="T5" fmla="*/ 397 h 397"/>
                <a:gd name="T6" fmla="*/ 0 60000 65536"/>
                <a:gd name="T7" fmla="*/ 0 60000 65536"/>
                <a:gd name="T8" fmla="*/ 0 60000 65536"/>
                <a:gd name="T9" fmla="*/ 0 w 50"/>
                <a:gd name="T10" fmla="*/ 0 h 397"/>
                <a:gd name="T11" fmla="*/ 50 w 50"/>
                <a:gd name="T12" fmla="*/ 397 h 3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397">
                  <a:moveTo>
                    <a:pt x="50" y="0"/>
                  </a:moveTo>
                  <a:cubicBezTo>
                    <a:pt x="47" y="93"/>
                    <a:pt x="48" y="186"/>
                    <a:pt x="40" y="278"/>
                  </a:cubicBezTo>
                  <a:cubicBezTo>
                    <a:pt x="39" y="284"/>
                    <a:pt x="0" y="386"/>
                    <a:pt x="0" y="397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04" name="Freeform 25"/>
            <p:cNvSpPr>
              <a:spLocks/>
            </p:cNvSpPr>
            <p:nvPr/>
          </p:nvSpPr>
          <p:spPr bwMode="auto">
            <a:xfrm>
              <a:off x="3158" y="1649"/>
              <a:ext cx="139" cy="1082"/>
            </a:xfrm>
            <a:custGeom>
              <a:avLst/>
              <a:gdLst>
                <a:gd name="T0" fmla="*/ 139 w 139"/>
                <a:gd name="T1" fmla="*/ 0 h 1082"/>
                <a:gd name="T2" fmla="*/ 109 w 139"/>
                <a:gd name="T3" fmla="*/ 29 h 1082"/>
                <a:gd name="T4" fmla="*/ 70 w 139"/>
                <a:gd name="T5" fmla="*/ 109 h 1082"/>
                <a:gd name="T6" fmla="*/ 50 w 139"/>
                <a:gd name="T7" fmla="*/ 367 h 1082"/>
                <a:gd name="T8" fmla="*/ 0 w 139"/>
                <a:gd name="T9" fmla="*/ 635 h 1082"/>
                <a:gd name="T10" fmla="*/ 20 w 139"/>
                <a:gd name="T11" fmla="*/ 1082 h 10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"/>
                <a:gd name="T19" fmla="*/ 0 h 1082"/>
                <a:gd name="T20" fmla="*/ 139 w 139"/>
                <a:gd name="T21" fmla="*/ 1082 h 10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" h="1082">
                  <a:moveTo>
                    <a:pt x="139" y="0"/>
                  </a:moveTo>
                  <a:cubicBezTo>
                    <a:pt x="129" y="10"/>
                    <a:pt x="116" y="17"/>
                    <a:pt x="109" y="29"/>
                  </a:cubicBezTo>
                  <a:cubicBezTo>
                    <a:pt x="93" y="54"/>
                    <a:pt x="70" y="109"/>
                    <a:pt x="70" y="109"/>
                  </a:cubicBezTo>
                  <a:cubicBezTo>
                    <a:pt x="45" y="259"/>
                    <a:pt x="75" y="63"/>
                    <a:pt x="50" y="367"/>
                  </a:cubicBezTo>
                  <a:cubicBezTo>
                    <a:pt x="43" y="456"/>
                    <a:pt x="13" y="546"/>
                    <a:pt x="0" y="635"/>
                  </a:cubicBezTo>
                  <a:cubicBezTo>
                    <a:pt x="4" y="779"/>
                    <a:pt x="20" y="935"/>
                    <a:pt x="20" y="1082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905" name="Freeform 26"/>
            <p:cNvSpPr>
              <a:spLocks/>
            </p:cNvSpPr>
            <p:nvPr/>
          </p:nvSpPr>
          <p:spPr bwMode="auto">
            <a:xfrm>
              <a:off x="2979" y="1513"/>
              <a:ext cx="1305" cy="2221"/>
            </a:xfrm>
            <a:custGeom>
              <a:avLst/>
              <a:gdLst>
                <a:gd name="T0" fmla="*/ 1301 w 1305"/>
                <a:gd name="T1" fmla="*/ 26 h 2221"/>
                <a:gd name="T2" fmla="*/ 1271 w 1305"/>
                <a:gd name="T3" fmla="*/ 185 h 2221"/>
                <a:gd name="T4" fmla="*/ 1152 w 1305"/>
                <a:gd name="T5" fmla="*/ 721 h 2221"/>
                <a:gd name="T6" fmla="*/ 1113 w 1305"/>
                <a:gd name="T7" fmla="*/ 900 h 2221"/>
                <a:gd name="T8" fmla="*/ 1073 w 1305"/>
                <a:gd name="T9" fmla="*/ 1019 h 2221"/>
                <a:gd name="T10" fmla="*/ 1003 w 1305"/>
                <a:gd name="T11" fmla="*/ 1149 h 2221"/>
                <a:gd name="T12" fmla="*/ 983 w 1305"/>
                <a:gd name="T13" fmla="*/ 1178 h 2221"/>
                <a:gd name="T14" fmla="*/ 914 w 1305"/>
                <a:gd name="T15" fmla="*/ 1198 h 2221"/>
                <a:gd name="T16" fmla="*/ 805 w 1305"/>
                <a:gd name="T17" fmla="*/ 1297 h 2221"/>
                <a:gd name="T18" fmla="*/ 626 w 1305"/>
                <a:gd name="T19" fmla="*/ 1367 h 2221"/>
                <a:gd name="T20" fmla="*/ 467 w 1305"/>
                <a:gd name="T21" fmla="*/ 1466 h 2221"/>
                <a:gd name="T22" fmla="*/ 368 w 1305"/>
                <a:gd name="T23" fmla="*/ 1566 h 2221"/>
                <a:gd name="T24" fmla="*/ 338 w 1305"/>
                <a:gd name="T25" fmla="*/ 1595 h 2221"/>
                <a:gd name="T26" fmla="*/ 308 w 1305"/>
                <a:gd name="T27" fmla="*/ 1625 h 2221"/>
                <a:gd name="T28" fmla="*/ 249 w 1305"/>
                <a:gd name="T29" fmla="*/ 1744 h 2221"/>
                <a:gd name="T30" fmla="*/ 149 w 1305"/>
                <a:gd name="T31" fmla="*/ 1844 h 2221"/>
                <a:gd name="T32" fmla="*/ 0 w 1305"/>
                <a:gd name="T33" fmla="*/ 2221 h 2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05"/>
                <a:gd name="T52" fmla="*/ 0 h 2221"/>
                <a:gd name="T53" fmla="*/ 1305 w 1305"/>
                <a:gd name="T54" fmla="*/ 2221 h 22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05" h="2221">
                  <a:moveTo>
                    <a:pt x="1301" y="26"/>
                  </a:moveTo>
                  <a:cubicBezTo>
                    <a:pt x="1257" y="159"/>
                    <a:pt x="1305" y="0"/>
                    <a:pt x="1271" y="185"/>
                  </a:cubicBezTo>
                  <a:cubicBezTo>
                    <a:pt x="1238" y="364"/>
                    <a:pt x="1192" y="543"/>
                    <a:pt x="1152" y="721"/>
                  </a:cubicBezTo>
                  <a:cubicBezTo>
                    <a:pt x="1139" y="779"/>
                    <a:pt x="1130" y="843"/>
                    <a:pt x="1113" y="900"/>
                  </a:cubicBezTo>
                  <a:cubicBezTo>
                    <a:pt x="1101" y="940"/>
                    <a:pt x="1073" y="1019"/>
                    <a:pt x="1073" y="1019"/>
                  </a:cubicBezTo>
                  <a:cubicBezTo>
                    <a:pt x="1060" y="1098"/>
                    <a:pt x="1051" y="1093"/>
                    <a:pt x="1003" y="1149"/>
                  </a:cubicBezTo>
                  <a:cubicBezTo>
                    <a:pt x="995" y="1158"/>
                    <a:pt x="993" y="1172"/>
                    <a:pt x="983" y="1178"/>
                  </a:cubicBezTo>
                  <a:cubicBezTo>
                    <a:pt x="962" y="1190"/>
                    <a:pt x="937" y="1191"/>
                    <a:pt x="914" y="1198"/>
                  </a:cubicBezTo>
                  <a:cubicBezTo>
                    <a:pt x="881" y="1231"/>
                    <a:pt x="842" y="1269"/>
                    <a:pt x="805" y="1297"/>
                  </a:cubicBezTo>
                  <a:cubicBezTo>
                    <a:pt x="754" y="1335"/>
                    <a:pt x="683" y="1342"/>
                    <a:pt x="626" y="1367"/>
                  </a:cubicBezTo>
                  <a:cubicBezTo>
                    <a:pt x="544" y="1402"/>
                    <a:pt x="541" y="1411"/>
                    <a:pt x="467" y="1466"/>
                  </a:cubicBezTo>
                  <a:cubicBezTo>
                    <a:pt x="458" y="1472"/>
                    <a:pt x="384" y="1550"/>
                    <a:pt x="368" y="1566"/>
                  </a:cubicBezTo>
                  <a:cubicBezTo>
                    <a:pt x="358" y="1576"/>
                    <a:pt x="348" y="1585"/>
                    <a:pt x="338" y="1595"/>
                  </a:cubicBezTo>
                  <a:cubicBezTo>
                    <a:pt x="328" y="1605"/>
                    <a:pt x="308" y="1625"/>
                    <a:pt x="308" y="1625"/>
                  </a:cubicBezTo>
                  <a:cubicBezTo>
                    <a:pt x="292" y="1673"/>
                    <a:pt x="287" y="1706"/>
                    <a:pt x="249" y="1744"/>
                  </a:cubicBezTo>
                  <a:cubicBezTo>
                    <a:pt x="216" y="1777"/>
                    <a:pt x="175" y="1805"/>
                    <a:pt x="149" y="1844"/>
                  </a:cubicBezTo>
                  <a:cubicBezTo>
                    <a:pt x="76" y="1954"/>
                    <a:pt x="0" y="2085"/>
                    <a:pt x="0" y="222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277" name="Rectangle 13"/>
          <p:cNvSpPr>
            <a:spLocks noGrp="1" noChangeArrowheads="1"/>
          </p:cNvSpPr>
          <p:nvPr>
            <p:ph idx="1"/>
          </p:nvPr>
        </p:nvSpPr>
        <p:spPr>
          <a:xfrm>
            <a:off x="674688" y="1124744"/>
            <a:ext cx="7826375" cy="535434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ukončit činnosti, které zvyšují vodivost vzduchu:</a:t>
            </a:r>
          </a:p>
          <a:p>
            <a:pPr lvl="1" eaLnBrk="1" hangingPunct="1"/>
            <a:r>
              <a:rPr lang="cs-CZ" sz="2400" b="1" dirty="0" smtClean="0"/>
              <a:t>uhasit oheň, vařič</a:t>
            </a:r>
          </a:p>
          <a:p>
            <a:pPr lvl="1" eaLnBrk="1" hangingPunct="1"/>
            <a:r>
              <a:rPr lang="cs-CZ" sz="2400" b="1" dirty="0" smtClean="0"/>
              <a:t>omezit pohyb, zklidnit dýchání</a:t>
            </a:r>
          </a:p>
          <a:p>
            <a:pPr lvl="1" eaLnBrk="1" hangingPunct="1"/>
            <a:r>
              <a:rPr lang="cs-CZ" sz="2400" b="1" dirty="0" smtClean="0"/>
              <a:t>rozptýlit lidi na velké ploše, nedržet se za ruce</a:t>
            </a:r>
          </a:p>
          <a:p>
            <a:pPr lvl="1" eaLnBrk="1" hangingPunct="1"/>
            <a:r>
              <a:rPr lang="cs-CZ" sz="2400" b="1" dirty="0" smtClean="0"/>
              <a:t>vypnout mobil, vysílačku</a:t>
            </a:r>
          </a:p>
          <a:p>
            <a:pPr eaLnBrk="1" hangingPunct="1"/>
            <a:r>
              <a:rPr lang="cs-CZ" sz="2800" b="1" dirty="0" smtClean="0"/>
              <a:t>opustit vyvýšená místa</a:t>
            </a:r>
          </a:p>
          <a:p>
            <a:pPr eaLnBrk="1" hangingPunct="1"/>
            <a:r>
              <a:rPr lang="cs-CZ" sz="2800" b="1" dirty="0" smtClean="0"/>
              <a:t>vyhledat úkryt (suché prohlubně, nízký porost, </a:t>
            </a:r>
            <a:r>
              <a:rPr lang="cs-CZ" sz="2800" b="1" dirty="0" smtClean="0">
                <a:solidFill>
                  <a:srgbClr val="FF0066"/>
                </a:solidFill>
              </a:rPr>
              <a:t>ne pod stromy, ne do jeskyně, ne pod převisy</a:t>
            </a:r>
            <a:r>
              <a:rPr lang="cs-CZ" sz="2800" b="1" dirty="0" smtClean="0"/>
              <a:t>)</a:t>
            </a:r>
          </a:p>
          <a:p>
            <a:pPr lvl="1" eaLnBrk="1" hangingPunct="1"/>
            <a:r>
              <a:rPr lang="cs-CZ" sz="2400" b="1" dirty="0" smtClean="0"/>
              <a:t>sedět v podřepu, nohy u sebe, nelehat na zem, zakrýt oči a uši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title"/>
          </p:nvPr>
        </p:nvSpPr>
        <p:spPr>
          <a:xfrm>
            <a:off x="1206500" y="125413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/>
              <a:t>Chování při bouřce</a:t>
            </a:r>
          </a:p>
        </p:txBody>
      </p:sp>
    </p:spTree>
    <p:custDataLst>
      <p:tags r:id="rId1"/>
    </p:custDataLst>
  </p:cSld>
  <p:clrMapOvr>
    <a:masterClrMapping/>
  </p:clrMapOvr>
  <p:transition>
    <p:random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rfect Thunder Storm-SoundBible.com-20563817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uiExpand="1" build="p" autoUpdateAnimBg="0"/>
      <p:bldP spid="1127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010525" y="4230688"/>
            <a:ext cx="890588" cy="2254250"/>
            <a:chOff x="4892" y="2821"/>
            <a:chExt cx="561" cy="1420"/>
          </a:xfrm>
        </p:grpSpPr>
        <p:sp>
          <p:nvSpPr>
            <p:cNvPr id="38917" name="AutoShape 13"/>
            <p:cNvSpPr>
              <a:spLocks noChangeArrowheads="1"/>
            </p:cNvSpPr>
            <p:nvPr/>
          </p:nvSpPr>
          <p:spPr bwMode="auto">
            <a:xfrm rot="2700000">
              <a:off x="5037" y="3672"/>
              <a:ext cx="202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38918" name="AutoShape 14"/>
            <p:cNvSpPr>
              <a:spLocks noChangeArrowheads="1"/>
            </p:cNvSpPr>
            <p:nvPr/>
          </p:nvSpPr>
          <p:spPr bwMode="auto">
            <a:xfrm rot="-8100000">
              <a:off x="5010" y="2900"/>
              <a:ext cx="306" cy="3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8919" name="AutoShape 15"/>
            <p:cNvSpPr>
              <a:spLocks noChangeArrowheads="1"/>
            </p:cNvSpPr>
            <p:nvPr/>
          </p:nvSpPr>
          <p:spPr bwMode="auto">
            <a:xfrm rot="-8100000">
              <a:off x="4911" y="3568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8920" name="AutoShape 16"/>
            <p:cNvSpPr>
              <a:spLocks noChangeArrowheads="1"/>
            </p:cNvSpPr>
            <p:nvPr/>
          </p:nvSpPr>
          <p:spPr bwMode="auto">
            <a:xfrm rot="-8100000">
              <a:off x="4893" y="3819"/>
              <a:ext cx="200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8921" name="AutoShape 17"/>
            <p:cNvSpPr>
              <a:spLocks noChangeArrowheads="1"/>
            </p:cNvSpPr>
            <p:nvPr/>
          </p:nvSpPr>
          <p:spPr bwMode="auto">
            <a:xfrm rot="-5400000">
              <a:off x="5004" y="3792"/>
              <a:ext cx="448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8922" name="Freeform 18"/>
            <p:cNvSpPr>
              <a:spLocks/>
            </p:cNvSpPr>
            <p:nvPr/>
          </p:nvSpPr>
          <p:spPr bwMode="auto">
            <a:xfrm>
              <a:off x="4927" y="2821"/>
              <a:ext cx="205" cy="409"/>
            </a:xfrm>
            <a:custGeom>
              <a:avLst/>
              <a:gdLst>
                <a:gd name="T0" fmla="*/ 0 w 205"/>
                <a:gd name="T1" fmla="*/ 0 h 409"/>
                <a:gd name="T2" fmla="*/ 0 w 205"/>
                <a:gd name="T3" fmla="*/ 205 h 409"/>
                <a:gd name="T4" fmla="*/ 204 w 205"/>
                <a:gd name="T5" fmla="*/ 408 h 409"/>
                <a:gd name="T6" fmla="*/ 204 w 205"/>
                <a:gd name="T7" fmla="*/ 202 h 409"/>
                <a:gd name="T8" fmla="*/ 0 w 205"/>
                <a:gd name="T9" fmla="*/ 0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409"/>
                <a:gd name="T17" fmla="*/ 205 w 205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409">
                  <a:moveTo>
                    <a:pt x="0" y="0"/>
                  </a:moveTo>
                  <a:lnTo>
                    <a:pt x="0" y="205"/>
                  </a:lnTo>
                  <a:lnTo>
                    <a:pt x="204" y="408"/>
                  </a:lnTo>
                  <a:lnTo>
                    <a:pt x="204" y="20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3" name="Rectangle 19"/>
            <p:cNvSpPr>
              <a:spLocks noChangeArrowheads="1"/>
            </p:cNvSpPr>
            <p:nvPr/>
          </p:nvSpPr>
          <p:spPr bwMode="auto">
            <a:xfrm>
              <a:off x="4934" y="3263"/>
              <a:ext cx="200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134938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Ochrana přírody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124744"/>
            <a:ext cx="7826375" cy="5472608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b="1" dirty="0" smtClean="0">
                <a:solidFill>
                  <a:schemeClr val="accent2"/>
                </a:solidFill>
              </a:rPr>
              <a:t>Zvláště chráněná území v ČR podle Zákona o ochraně přírody a krajiny č. 114/1992 Sb.: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Národní parky (NP) (4):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Krkonošský (1963, 36 300 ha)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750" b="1" dirty="0">
                <a:solidFill>
                  <a:schemeClr val="bg1"/>
                </a:solidFill>
              </a:rPr>
              <a:t>Podyjí (1991, 6300 ha)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Šumava </a:t>
            </a:r>
            <a:r>
              <a:rPr lang="cs-CZ" sz="1750" b="1" dirty="0">
                <a:solidFill>
                  <a:schemeClr val="bg1"/>
                </a:solidFill>
              </a:rPr>
              <a:t>(1991, 69 000 ha)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České Švýcarsko (2000, 7 900 ha)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příprava: Křivoklátsko (?)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Chráněné krajinné oblasti (CHKO) (26)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>
                <a:solidFill>
                  <a:schemeClr val="bg1"/>
                </a:solidFill>
              </a:rPr>
              <a:t>Národní přírodní rezervace </a:t>
            </a:r>
            <a:r>
              <a:rPr lang="cs-CZ" sz="1750" b="1" dirty="0" smtClean="0">
                <a:solidFill>
                  <a:schemeClr val="bg1"/>
                </a:solidFill>
              </a:rPr>
              <a:t>(NPR) (109</a:t>
            </a:r>
            <a:r>
              <a:rPr lang="cs-CZ" sz="1750" b="1" dirty="0">
                <a:solidFill>
                  <a:schemeClr val="bg1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>
                <a:solidFill>
                  <a:schemeClr val="bg1"/>
                </a:solidFill>
              </a:rPr>
              <a:t>Národní přírodní památky (NPP) (126)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Přírodní </a:t>
            </a:r>
            <a:r>
              <a:rPr lang="cs-CZ" sz="1750" b="1" dirty="0">
                <a:solidFill>
                  <a:schemeClr val="bg1"/>
                </a:solidFill>
              </a:rPr>
              <a:t>rezervace </a:t>
            </a:r>
            <a:r>
              <a:rPr lang="cs-CZ" sz="1750" b="1" dirty="0" smtClean="0">
                <a:solidFill>
                  <a:schemeClr val="bg1"/>
                </a:solidFill>
              </a:rPr>
              <a:t>(PR) (810</a:t>
            </a:r>
            <a:r>
              <a:rPr lang="cs-CZ" sz="1750" b="1" dirty="0">
                <a:solidFill>
                  <a:schemeClr val="bg1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Přírodní </a:t>
            </a:r>
            <a:r>
              <a:rPr lang="cs-CZ" sz="1750" b="1" dirty="0">
                <a:solidFill>
                  <a:schemeClr val="bg1"/>
                </a:solidFill>
              </a:rPr>
              <a:t>památky </a:t>
            </a:r>
            <a:r>
              <a:rPr lang="cs-CZ" sz="1750" b="1" dirty="0" smtClean="0">
                <a:solidFill>
                  <a:schemeClr val="bg1"/>
                </a:solidFill>
              </a:rPr>
              <a:t>(PP) (1559)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cs-CZ" sz="1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cs-CZ" sz="1800" b="1" dirty="0" smtClean="0">
                <a:solidFill>
                  <a:schemeClr val="accent5">
                    <a:lumMod val="50000"/>
                  </a:schemeClr>
                </a:solidFill>
              </a:rPr>
              <a:t>Státy EU vytvářejí podle jednotných předpisů soustavu chráněných Území NATURA 2000. V ČR to jsou: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Ptačí oblasti (PO) (41)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750" b="1" dirty="0" smtClean="0">
                <a:solidFill>
                  <a:schemeClr val="bg1"/>
                </a:solidFill>
              </a:rPr>
              <a:t>Evropsky významné lokality (EVL) (1113)</a:t>
            </a:r>
            <a:endParaRPr lang="cs-CZ" sz="1750" b="1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z="1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0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0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0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0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0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0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010525" y="4230688"/>
            <a:ext cx="890588" cy="2254250"/>
            <a:chOff x="4892" y="2821"/>
            <a:chExt cx="561" cy="1420"/>
          </a:xfrm>
        </p:grpSpPr>
        <p:sp>
          <p:nvSpPr>
            <p:cNvPr id="39941" name="AutoShape 13"/>
            <p:cNvSpPr>
              <a:spLocks noChangeArrowheads="1"/>
            </p:cNvSpPr>
            <p:nvPr/>
          </p:nvSpPr>
          <p:spPr bwMode="auto">
            <a:xfrm rot="2700000">
              <a:off x="5037" y="3672"/>
              <a:ext cx="202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39942" name="AutoShape 14"/>
            <p:cNvSpPr>
              <a:spLocks noChangeArrowheads="1"/>
            </p:cNvSpPr>
            <p:nvPr/>
          </p:nvSpPr>
          <p:spPr bwMode="auto">
            <a:xfrm rot="-8100000">
              <a:off x="5010" y="2900"/>
              <a:ext cx="306" cy="3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9943" name="AutoShape 15"/>
            <p:cNvSpPr>
              <a:spLocks noChangeArrowheads="1"/>
            </p:cNvSpPr>
            <p:nvPr/>
          </p:nvSpPr>
          <p:spPr bwMode="auto">
            <a:xfrm rot="-8100000">
              <a:off x="4911" y="3568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9944" name="AutoShape 16"/>
            <p:cNvSpPr>
              <a:spLocks noChangeArrowheads="1"/>
            </p:cNvSpPr>
            <p:nvPr/>
          </p:nvSpPr>
          <p:spPr bwMode="auto">
            <a:xfrm rot="-8100000">
              <a:off x="4893" y="3819"/>
              <a:ext cx="200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9945" name="AutoShape 17"/>
            <p:cNvSpPr>
              <a:spLocks noChangeArrowheads="1"/>
            </p:cNvSpPr>
            <p:nvPr/>
          </p:nvSpPr>
          <p:spPr bwMode="auto">
            <a:xfrm rot="-5400000">
              <a:off x="5004" y="3792"/>
              <a:ext cx="448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39946" name="Freeform 18"/>
            <p:cNvSpPr>
              <a:spLocks/>
            </p:cNvSpPr>
            <p:nvPr/>
          </p:nvSpPr>
          <p:spPr bwMode="auto">
            <a:xfrm>
              <a:off x="4927" y="2821"/>
              <a:ext cx="205" cy="409"/>
            </a:xfrm>
            <a:custGeom>
              <a:avLst/>
              <a:gdLst>
                <a:gd name="T0" fmla="*/ 0 w 205"/>
                <a:gd name="T1" fmla="*/ 0 h 409"/>
                <a:gd name="T2" fmla="*/ 0 w 205"/>
                <a:gd name="T3" fmla="*/ 205 h 409"/>
                <a:gd name="T4" fmla="*/ 204 w 205"/>
                <a:gd name="T5" fmla="*/ 408 h 409"/>
                <a:gd name="T6" fmla="*/ 204 w 205"/>
                <a:gd name="T7" fmla="*/ 202 h 409"/>
                <a:gd name="T8" fmla="*/ 0 w 205"/>
                <a:gd name="T9" fmla="*/ 0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409"/>
                <a:gd name="T17" fmla="*/ 205 w 205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409">
                  <a:moveTo>
                    <a:pt x="0" y="0"/>
                  </a:moveTo>
                  <a:lnTo>
                    <a:pt x="0" y="205"/>
                  </a:lnTo>
                  <a:lnTo>
                    <a:pt x="204" y="408"/>
                  </a:lnTo>
                  <a:lnTo>
                    <a:pt x="204" y="20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947" name="Rectangle 19"/>
            <p:cNvSpPr>
              <a:spLocks noChangeArrowheads="1"/>
            </p:cNvSpPr>
            <p:nvPr/>
          </p:nvSpPr>
          <p:spPr bwMode="auto">
            <a:xfrm>
              <a:off x="4934" y="3263"/>
              <a:ext cx="200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134938"/>
            <a:ext cx="7086600" cy="127635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Ochrana přírody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484783"/>
            <a:ext cx="7826375" cy="428895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 smtClean="0">
                <a:solidFill>
                  <a:schemeClr val="bg1"/>
                </a:solidFill>
              </a:rPr>
              <a:t>zásady ochrany přírody a krajiny =</a:t>
            </a:r>
            <a:r>
              <a:rPr lang="cs-CZ" b="1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 smtClean="0">
                <a:solidFill>
                  <a:schemeClr val="bg1"/>
                </a:solidFill>
              </a:rPr>
              <a:t>zásady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FF3300"/>
                </a:solidFill>
              </a:rPr>
              <a:t>slušného chování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chemeClr val="bg1"/>
                </a:solidFill>
              </a:rPr>
              <a:t>v přírodě: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accent2"/>
                </a:solidFill>
              </a:rPr>
              <a:t>nerušit, vnímat přírodu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accent2"/>
                </a:solidFill>
              </a:rPr>
              <a:t>v národních parcích a rezervacích neopouštět značené cesty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accent2"/>
                </a:solidFill>
              </a:rPr>
              <a:t>na horách nezkracovat serpentiny cest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accent2"/>
                </a:solidFill>
              </a:rPr>
              <a:t>netrhat rostliny, nepoškozovat vegetaci chůzí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>
                <a:solidFill>
                  <a:schemeClr val="accent2"/>
                </a:solidFill>
              </a:rPr>
              <a:t>nezanechávat odpady</a:t>
            </a:r>
          </a:p>
          <a:p>
            <a:pPr lvl="1" eaLnBrk="1" hangingPunct="1">
              <a:lnSpc>
                <a:spcPct val="90000"/>
              </a:lnSpc>
            </a:pPr>
            <a:endParaRPr lang="cs-CZ" sz="2400" dirty="0" smtClean="0">
              <a:solidFill>
                <a:schemeClr val="accent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  <p:bldP spid="4301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7766050" y="4941888"/>
            <a:ext cx="1198563" cy="1525587"/>
            <a:chOff x="4372" y="2032"/>
            <a:chExt cx="755" cy="961"/>
          </a:xfrm>
        </p:grpSpPr>
        <p:sp>
          <p:nvSpPr>
            <p:cNvPr id="7173" name="Rectangle 59"/>
            <p:cNvSpPr>
              <a:spLocks noChangeArrowheads="1"/>
            </p:cNvSpPr>
            <p:nvPr/>
          </p:nvSpPr>
          <p:spPr bwMode="auto">
            <a:xfrm rot="-2700000">
              <a:off x="4519" y="2371"/>
              <a:ext cx="198" cy="20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74" name="AutoShape 60"/>
            <p:cNvSpPr>
              <a:spLocks noChangeArrowheads="1"/>
            </p:cNvSpPr>
            <p:nvPr/>
          </p:nvSpPr>
          <p:spPr bwMode="auto">
            <a:xfrm rot="2700000" flipH="1">
              <a:off x="4721" y="2404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75" name="AutoShape 61"/>
            <p:cNvSpPr>
              <a:spLocks noChangeArrowheads="1"/>
            </p:cNvSpPr>
            <p:nvPr/>
          </p:nvSpPr>
          <p:spPr bwMode="auto">
            <a:xfrm rot="5400000" flipH="1">
              <a:off x="4627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7176" name="AutoShape 62"/>
            <p:cNvSpPr>
              <a:spLocks noChangeArrowheads="1"/>
            </p:cNvSpPr>
            <p:nvPr/>
          </p:nvSpPr>
          <p:spPr bwMode="auto">
            <a:xfrm rot="-5400000">
              <a:off x="4413" y="2032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7177" name="AutoShape 63"/>
            <p:cNvSpPr>
              <a:spLocks noChangeArrowheads="1"/>
            </p:cNvSpPr>
            <p:nvPr/>
          </p:nvSpPr>
          <p:spPr bwMode="auto">
            <a:xfrm rot="-8100000">
              <a:off x="4372" y="2517"/>
              <a:ext cx="204" cy="2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7178" name="Freeform 64"/>
            <p:cNvSpPr>
              <a:spLocks/>
            </p:cNvSpPr>
            <p:nvPr/>
          </p:nvSpPr>
          <p:spPr bwMode="auto">
            <a:xfrm>
              <a:off x="4618" y="2032"/>
              <a:ext cx="137" cy="432"/>
            </a:xfrm>
            <a:custGeom>
              <a:avLst/>
              <a:gdLst>
                <a:gd name="T0" fmla="*/ 0 w 137"/>
                <a:gd name="T1" fmla="*/ 297 h 432"/>
                <a:gd name="T2" fmla="*/ 136 w 137"/>
                <a:gd name="T3" fmla="*/ 431 h 432"/>
                <a:gd name="T4" fmla="*/ 135 w 137"/>
                <a:gd name="T5" fmla="*/ 135 h 432"/>
                <a:gd name="T6" fmla="*/ 0 w 137"/>
                <a:gd name="T7" fmla="*/ 0 h 432"/>
                <a:gd name="T8" fmla="*/ 0 w 137"/>
                <a:gd name="T9" fmla="*/ 29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32"/>
                <a:gd name="T17" fmla="*/ 137 w 137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32">
                  <a:moveTo>
                    <a:pt x="0" y="297"/>
                  </a:moveTo>
                  <a:lnTo>
                    <a:pt x="136" y="431"/>
                  </a:lnTo>
                  <a:lnTo>
                    <a:pt x="135" y="135"/>
                  </a:lnTo>
                  <a:lnTo>
                    <a:pt x="0" y="0"/>
                  </a:lnTo>
                  <a:lnTo>
                    <a:pt x="0" y="297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79" name="AutoShape 65"/>
            <p:cNvSpPr>
              <a:spLocks noChangeArrowheads="1"/>
            </p:cNvSpPr>
            <p:nvPr/>
          </p:nvSpPr>
          <p:spPr bwMode="auto">
            <a:xfrm rot="2700000">
              <a:off x="4494" y="2672"/>
              <a:ext cx="269" cy="26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619125"/>
            <a:ext cx="7086600" cy="1276350"/>
          </a:xfrm>
        </p:spPr>
        <p:txBody>
          <a:bodyPr/>
          <a:lstStyle/>
          <a:p>
            <a:r>
              <a:rPr lang="cs-CZ" smtClean="0">
                <a:solidFill>
                  <a:srgbClr val="669900"/>
                </a:solidFill>
              </a:rPr>
              <a:t>Kvalifikace metodických pracovníků KČT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2266528"/>
            <a:ext cx="7826375" cy="4114800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bg1"/>
                </a:solidFill>
              </a:rPr>
              <a:t>nositelem kvalifikace může být </a:t>
            </a:r>
            <a:r>
              <a:rPr lang="cs-CZ" sz="1800" b="1" dirty="0" smtClean="0">
                <a:solidFill>
                  <a:srgbClr val="FF0000"/>
                </a:solidFill>
              </a:rPr>
              <a:t>jen člen KČT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za odbornou a morální vhodnost uchazeče o získání kvalifikace odpovídá vysílající složka KČT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kvalifikace má trvalou platnost </a:t>
            </a:r>
            <a:r>
              <a:rPr lang="cs-CZ" sz="1800" b="1" dirty="0" smtClean="0">
                <a:solidFill>
                  <a:srgbClr val="FF0000"/>
                </a:solidFill>
              </a:rPr>
              <a:t>s účinností po dobu aktivní činnosti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prohlubování a doplňování kvalifikace provádějí formou školení nebo doškolovacích seminářů sekce a oblasti podle zásad uvedených v prováděcích pokynech jednotlivých druhů turistiky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evidence kvalifikace je vedena v databázi členů KČT, vstupy </a:t>
            </a:r>
            <a:br>
              <a:rPr lang="cs-CZ" sz="1800" b="1" dirty="0" smtClean="0">
                <a:solidFill>
                  <a:schemeClr val="bg1"/>
                </a:solidFill>
              </a:rPr>
            </a:br>
            <a:r>
              <a:rPr lang="cs-CZ" sz="1800" b="1" dirty="0" smtClean="0">
                <a:solidFill>
                  <a:schemeClr val="bg1"/>
                </a:solidFill>
              </a:rPr>
              <a:t>s předepsanými údaji pořizuje mateřská oblast</a:t>
            </a:r>
          </a:p>
          <a:p>
            <a:r>
              <a:rPr lang="cs-CZ" sz="1800" b="1" dirty="0" smtClean="0">
                <a:solidFill>
                  <a:srgbClr val="FF0000"/>
                </a:solidFill>
              </a:rPr>
              <a:t>metodický pracovník v rozsahu získaného stupně kvalifikace vede </a:t>
            </a:r>
            <a:br>
              <a:rPr lang="cs-CZ" sz="1800" b="1" dirty="0" smtClean="0">
                <a:solidFill>
                  <a:srgbClr val="FF0000"/>
                </a:solidFill>
              </a:rPr>
            </a:br>
            <a:r>
              <a:rPr lang="cs-CZ" sz="1800" b="1" dirty="0">
                <a:solidFill>
                  <a:srgbClr val="FF0000"/>
                </a:solidFill>
              </a:rPr>
              <a:t>akce v </a:t>
            </a:r>
            <a:r>
              <a:rPr lang="cs-CZ" sz="1800" b="1" dirty="0" smtClean="0">
                <a:solidFill>
                  <a:srgbClr val="FF0000"/>
                </a:solidFill>
              </a:rPr>
              <a:t>rámci svého druhu turistiky pro členy KČT a veřejnost </a:t>
            </a:r>
            <a:br>
              <a:rPr lang="cs-CZ" sz="1800" b="1" dirty="0" smtClean="0">
                <a:solidFill>
                  <a:srgbClr val="FF0000"/>
                </a:solidFill>
              </a:rPr>
            </a:br>
            <a:r>
              <a:rPr lang="cs-CZ" sz="1800" b="1" dirty="0" smtClean="0">
                <a:solidFill>
                  <a:srgbClr val="FF0000"/>
                </a:solidFill>
              </a:rPr>
              <a:t>v obtížnosti a rozsahu stanovených v prováděcích pokynech jednotlivých druhů turistiky</a:t>
            </a:r>
            <a:endParaRPr lang="cs-CZ" sz="1800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568474"/>
            <a:ext cx="7086600" cy="127635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Ve </a:t>
            </a:r>
            <a:r>
              <a:rPr lang="cs-CZ" sz="2800" dirty="0">
                <a:solidFill>
                  <a:srgbClr val="FF0000"/>
                </a:solidFill>
              </a:rPr>
              <a:t>všech lokalitách se </a:t>
            </a:r>
            <a:r>
              <a:rPr lang="cs-CZ" sz="2800" dirty="0" smtClean="0">
                <a:solidFill>
                  <a:srgbClr val="FF0000"/>
                </a:solidFill>
              </a:rPr>
              <a:t>zpřísněným </a:t>
            </a:r>
            <a:r>
              <a:rPr lang="cs-CZ" sz="2800" dirty="0">
                <a:solidFill>
                  <a:srgbClr val="FF0000"/>
                </a:solidFill>
              </a:rPr>
              <a:t>režimem ochrany přírody </a:t>
            </a:r>
            <a:r>
              <a:rPr lang="cs-CZ" sz="2800" dirty="0" smtClean="0">
                <a:solidFill>
                  <a:srgbClr val="FF0000"/>
                </a:solidFill>
              </a:rPr>
              <a:t>je výslovně zakázáno</a:t>
            </a:r>
            <a:r>
              <a:rPr lang="cs-CZ" sz="2800" dirty="0">
                <a:solidFill>
                  <a:srgbClr val="FF0000"/>
                </a:solidFill>
              </a:rPr>
              <a:t>:</a:t>
            </a:r>
            <a:br>
              <a:rPr lang="cs-CZ" sz="2800" dirty="0">
                <a:solidFill>
                  <a:srgbClr val="FF0000"/>
                </a:solidFill>
              </a:rPr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1795462"/>
            <a:ext cx="7826375" cy="4801889"/>
          </a:xfrm>
        </p:spPr>
        <p:txBody>
          <a:bodyPr/>
          <a:lstStyle/>
          <a:p>
            <a:pPr lvl="0"/>
            <a:r>
              <a:rPr lang="cs-CZ" sz="1600" b="1" dirty="0">
                <a:solidFill>
                  <a:schemeClr val="bg1"/>
                </a:solidFill>
              </a:rPr>
              <a:t>rušit klid a </a:t>
            </a:r>
            <a:r>
              <a:rPr lang="cs-CZ" sz="1600" b="1" dirty="0" smtClean="0">
                <a:solidFill>
                  <a:schemeClr val="bg1"/>
                </a:solidFill>
              </a:rPr>
              <a:t>ticho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poškozovat skály, stromy vyrýváním nápisů, psaním, házením a svalováním </a:t>
            </a:r>
            <a:r>
              <a:rPr lang="cs-CZ" sz="1600" b="1" dirty="0" smtClean="0">
                <a:solidFill>
                  <a:schemeClr val="bg1"/>
                </a:solidFill>
              </a:rPr>
              <a:t>kamenů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poškozovat schody, zábradlí, lavičky, informační tabule, značení a ostatní vybavení prohlídkových </a:t>
            </a:r>
            <a:r>
              <a:rPr lang="cs-CZ" sz="1600" b="1" dirty="0" smtClean="0">
                <a:solidFill>
                  <a:schemeClr val="bg1"/>
                </a:solidFill>
              </a:rPr>
              <a:t>okruhů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narušovat vodní režim a hrabat </a:t>
            </a:r>
            <a:r>
              <a:rPr lang="cs-CZ" sz="1600" b="1" dirty="0" smtClean="0">
                <a:solidFill>
                  <a:schemeClr val="bg1"/>
                </a:solidFill>
              </a:rPr>
              <a:t>stelivo 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vyzvedávat semenáčky a sazenice stromů, rostlin, odchytávat volně žijící </a:t>
            </a:r>
            <a:r>
              <a:rPr lang="cs-CZ" sz="1600" b="1" dirty="0" smtClean="0">
                <a:solidFill>
                  <a:schemeClr val="bg1"/>
                </a:solidFill>
              </a:rPr>
              <a:t>živočichy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kouřit v lese, rozdělávat ohně, tábořit, </a:t>
            </a:r>
            <a:r>
              <a:rPr lang="cs-CZ" sz="1600" b="1" dirty="0" smtClean="0">
                <a:solidFill>
                  <a:schemeClr val="bg1"/>
                </a:solidFill>
              </a:rPr>
              <a:t>bivakovat 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znečišťovat prohlídkové trasy </a:t>
            </a:r>
            <a:r>
              <a:rPr lang="cs-CZ" sz="1600" b="1" dirty="0" smtClean="0">
                <a:solidFill>
                  <a:schemeClr val="bg1"/>
                </a:solidFill>
              </a:rPr>
              <a:t>odpadky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jezdit na koních, kolech mimo trasy a stezky k tomu určené a </a:t>
            </a:r>
            <a:r>
              <a:rPr lang="cs-CZ" sz="1600" b="1" dirty="0" smtClean="0">
                <a:solidFill>
                  <a:schemeClr val="bg1"/>
                </a:solidFill>
              </a:rPr>
              <a:t>vyznačené 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provádět bez souhlasu provozovatele </a:t>
            </a:r>
            <a:r>
              <a:rPr lang="cs-CZ" sz="1600" b="1" dirty="0" smtClean="0">
                <a:solidFill>
                  <a:schemeClr val="bg1"/>
                </a:solidFill>
              </a:rPr>
              <a:t>hromadné </a:t>
            </a:r>
            <a:r>
              <a:rPr lang="cs-CZ" sz="1600" b="1" dirty="0">
                <a:solidFill>
                  <a:schemeClr val="bg1"/>
                </a:solidFill>
              </a:rPr>
              <a:t>nebo organizované sportovní </a:t>
            </a:r>
            <a:r>
              <a:rPr lang="cs-CZ" sz="1600" b="1" dirty="0" smtClean="0">
                <a:solidFill>
                  <a:schemeClr val="bg1"/>
                </a:solidFill>
              </a:rPr>
              <a:t>akce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jezdit </a:t>
            </a:r>
            <a:r>
              <a:rPr lang="cs-CZ" sz="1600" b="1" dirty="0" smtClean="0">
                <a:solidFill>
                  <a:schemeClr val="bg1"/>
                </a:solidFill>
              </a:rPr>
              <a:t>motorovými </a:t>
            </a:r>
            <a:r>
              <a:rPr lang="cs-CZ" sz="1600" b="1" dirty="0">
                <a:solidFill>
                  <a:schemeClr val="bg1"/>
                </a:solidFill>
              </a:rPr>
              <a:t>vozidly mimo vyhrazená parkoviště, motorová vozidla mýt nebo vyměňovat motorový </a:t>
            </a:r>
            <a:r>
              <a:rPr lang="cs-CZ" sz="1600" b="1" dirty="0" smtClean="0">
                <a:solidFill>
                  <a:schemeClr val="bg1"/>
                </a:solidFill>
              </a:rPr>
              <a:t>olej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vstupovat mimo značené </a:t>
            </a:r>
            <a:r>
              <a:rPr lang="cs-CZ" sz="1600" b="1" dirty="0" smtClean="0">
                <a:solidFill>
                  <a:schemeClr val="bg1"/>
                </a:solidFill>
              </a:rPr>
              <a:t>trasy</a:t>
            </a:r>
            <a:endParaRPr lang="cs-CZ" sz="1600" b="1" dirty="0">
              <a:solidFill>
                <a:schemeClr val="bg1"/>
              </a:solidFill>
            </a:endParaRPr>
          </a:p>
          <a:p>
            <a:pPr lvl="0"/>
            <a:r>
              <a:rPr lang="cs-CZ" sz="1600" b="1" dirty="0">
                <a:solidFill>
                  <a:schemeClr val="bg1"/>
                </a:solidFill>
              </a:rPr>
              <a:t>nechat volně pobíhat </a:t>
            </a:r>
            <a:r>
              <a:rPr lang="cs-CZ" sz="1600" b="1" dirty="0" smtClean="0">
                <a:solidFill>
                  <a:schemeClr val="bg1"/>
                </a:solidFill>
              </a:rPr>
              <a:t>psy</a:t>
            </a:r>
            <a:endParaRPr lang="cs-CZ" sz="1600" b="1" dirty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45234" y="4437112"/>
            <a:ext cx="955879" cy="2254250"/>
            <a:chOff x="4892" y="2821"/>
            <a:chExt cx="561" cy="1420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 rot="2700000">
              <a:off x="5037" y="3672"/>
              <a:ext cx="202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 rot="-8100000">
              <a:off x="5010" y="2900"/>
              <a:ext cx="306" cy="3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 rot="-8100000">
              <a:off x="4911" y="3568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8" name="AutoShape 16"/>
            <p:cNvSpPr>
              <a:spLocks noChangeArrowheads="1"/>
            </p:cNvSpPr>
            <p:nvPr/>
          </p:nvSpPr>
          <p:spPr bwMode="auto">
            <a:xfrm rot="-8100000">
              <a:off x="4893" y="3819"/>
              <a:ext cx="200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 rot="-5400000">
              <a:off x="5004" y="3792"/>
              <a:ext cx="448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4927" y="2821"/>
              <a:ext cx="205" cy="409"/>
            </a:xfrm>
            <a:custGeom>
              <a:avLst/>
              <a:gdLst>
                <a:gd name="T0" fmla="*/ 0 w 205"/>
                <a:gd name="T1" fmla="*/ 0 h 409"/>
                <a:gd name="T2" fmla="*/ 0 w 205"/>
                <a:gd name="T3" fmla="*/ 205 h 409"/>
                <a:gd name="T4" fmla="*/ 204 w 205"/>
                <a:gd name="T5" fmla="*/ 408 h 409"/>
                <a:gd name="T6" fmla="*/ 204 w 205"/>
                <a:gd name="T7" fmla="*/ 202 h 409"/>
                <a:gd name="T8" fmla="*/ 0 w 205"/>
                <a:gd name="T9" fmla="*/ 0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"/>
                <a:gd name="T16" fmla="*/ 0 h 409"/>
                <a:gd name="T17" fmla="*/ 205 w 205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" h="409">
                  <a:moveTo>
                    <a:pt x="0" y="0"/>
                  </a:moveTo>
                  <a:lnTo>
                    <a:pt x="0" y="205"/>
                  </a:lnTo>
                  <a:lnTo>
                    <a:pt x="204" y="408"/>
                  </a:lnTo>
                  <a:lnTo>
                    <a:pt x="204" y="202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4934" y="3263"/>
              <a:ext cx="200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507510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1" descr="853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7075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Lock"/>
          <p:cNvSpPr>
            <a:spLocks noChangeAspect="1" noEditPoints="1" noChangeArrowheads="1"/>
          </p:cNvSpPr>
          <p:nvPr/>
        </p:nvSpPr>
        <p:spPr bwMode="auto">
          <a:xfrm>
            <a:off x="7627938" y="5338763"/>
            <a:ext cx="831850" cy="10429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lnTo>
                  <a:pt x="93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chemeClr val="accent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333375"/>
            <a:ext cx="7086600" cy="1276350"/>
          </a:xfrm>
        </p:spPr>
        <p:txBody>
          <a:bodyPr/>
          <a:lstStyle/>
          <a:p>
            <a:r>
              <a:rPr lang="cs-CZ" sz="4100" smtClean="0">
                <a:solidFill>
                  <a:schemeClr val="accent1"/>
                </a:solidFill>
              </a:rPr>
              <a:t>Co metodický pracovník nikdy nesmí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628774"/>
            <a:ext cx="7826375" cy="43925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nechat bez pomoci slabé jedince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opustit kolektiv a věnovat se soukromým záležitostem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věnovat se pouze svým přátelům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měnit </a:t>
            </a:r>
            <a:r>
              <a:rPr lang="cs-CZ" sz="2800" b="1" dirty="0">
                <a:solidFill>
                  <a:srgbClr val="FF3300"/>
                </a:solidFill>
              </a:rPr>
              <a:t>dispozice po rozchodu skupiny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slibovat, co není schopen splnit</a:t>
            </a:r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3300"/>
                </a:solidFill>
              </a:rPr>
              <a:t>nechat hlasovat nebo připustit hlasování </a:t>
            </a:r>
            <a:br>
              <a:rPr lang="cs-CZ" sz="2800" b="1" dirty="0" smtClean="0">
                <a:solidFill>
                  <a:srgbClr val="FF3300"/>
                </a:solidFill>
              </a:rPr>
            </a:br>
            <a:r>
              <a:rPr lang="cs-CZ" sz="2800" b="1" dirty="0" smtClean="0">
                <a:solidFill>
                  <a:srgbClr val="FF3300"/>
                </a:solidFill>
              </a:rPr>
              <a:t>o změně programu (většina nenese odpovědnost, odpovědnost má metodický pracovník KČT!)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86600" y="5257800"/>
            <a:ext cx="1579563" cy="1260475"/>
            <a:chOff x="4573" y="3451"/>
            <a:chExt cx="995" cy="794"/>
          </a:xfrm>
        </p:grpSpPr>
        <p:sp>
          <p:nvSpPr>
            <p:cNvPr id="43013" name="AutoShape 5"/>
            <p:cNvSpPr>
              <a:spLocks noChangeArrowheads="1"/>
            </p:cNvSpPr>
            <p:nvPr/>
          </p:nvSpPr>
          <p:spPr bwMode="auto">
            <a:xfrm flipH="1">
              <a:off x="4573" y="3778"/>
              <a:ext cx="205" cy="20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4" name="AutoShape 6"/>
            <p:cNvSpPr>
              <a:spLocks noChangeArrowheads="1"/>
            </p:cNvSpPr>
            <p:nvPr/>
          </p:nvSpPr>
          <p:spPr bwMode="auto">
            <a:xfrm rot="-2700000">
              <a:off x="4704" y="3869"/>
              <a:ext cx="314" cy="31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AutoShape 7"/>
            <p:cNvSpPr>
              <a:spLocks noChangeArrowheads="1"/>
            </p:cNvSpPr>
            <p:nvPr/>
          </p:nvSpPr>
          <p:spPr bwMode="auto">
            <a:xfrm rot="-8100000">
              <a:off x="4783" y="3455"/>
              <a:ext cx="470" cy="46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6" name="AutoShape 8"/>
            <p:cNvSpPr>
              <a:spLocks noChangeArrowheads="1"/>
            </p:cNvSpPr>
            <p:nvPr/>
          </p:nvSpPr>
          <p:spPr bwMode="auto">
            <a:xfrm flipH="1">
              <a:off x="4777" y="3583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7" name="AutoShape 9"/>
            <p:cNvSpPr>
              <a:spLocks noChangeArrowheads="1"/>
            </p:cNvSpPr>
            <p:nvPr/>
          </p:nvSpPr>
          <p:spPr bwMode="auto">
            <a:xfrm rot="13500000" flipH="1">
              <a:off x="5118" y="3786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8" name="Freeform 10"/>
            <p:cNvSpPr>
              <a:spLocks/>
            </p:cNvSpPr>
            <p:nvPr/>
          </p:nvSpPr>
          <p:spPr bwMode="auto">
            <a:xfrm>
              <a:off x="4869" y="4026"/>
              <a:ext cx="414" cy="219"/>
            </a:xfrm>
            <a:custGeom>
              <a:avLst/>
              <a:gdLst>
                <a:gd name="T0" fmla="*/ 0 w 414"/>
                <a:gd name="T1" fmla="*/ 218 h 219"/>
                <a:gd name="T2" fmla="*/ 207 w 414"/>
                <a:gd name="T3" fmla="*/ 217 h 219"/>
                <a:gd name="T4" fmla="*/ 413 w 414"/>
                <a:gd name="T5" fmla="*/ 0 h 219"/>
                <a:gd name="T6" fmla="*/ 203 w 414"/>
                <a:gd name="T7" fmla="*/ 0 h 219"/>
                <a:gd name="T8" fmla="*/ 0 w 414"/>
                <a:gd name="T9" fmla="*/ 218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4"/>
                <a:gd name="T16" fmla="*/ 0 h 219"/>
                <a:gd name="T17" fmla="*/ 414 w 414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4" h="219">
                  <a:moveTo>
                    <a:pt x="0" y="218"/>
                  </a:moveTo>
                  <a:lnTo>
                    <a:pt x="207" y="217"/>
                  </a:lnTo>
                  <a:lnTo>
                    <a:pt x="413" y="0"/>
                  </a:lnTo>
                  <a:lnTo>
                    <a:pt x="203" y="0"/>
                  </a:lnTo>
                  <a:lnTo>
                    <a:pt x="0" y="218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9" name="Rectangle 11"/>
            <p:cNvSpPr>
              <a:spLocks noChangeArrowheads="1"/>
            </p:cNvSpPr>
            <p:nvPr/>
          </p:nvSpPr>
          <p:spPr bwMode="auto">
            <a:xfrm>
              <a:off x="4784" y="3785"/>
              <a:ext cx="200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424458"/>
            <a:ext cx="7086600" cy="127635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669900"/>
                </a:solidFill>
              </a:rPr>
              <a:t>Vyhodnocení výletu, akce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poděkování za účast</a:t>
            </a:r>
          </a:p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omluva za nedostatky</a:t>
            </a:r>
          </a:p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pochválení jednotlivců (zvláště dětí a seniorů)</a:t>
            </a:r>
          </a:p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pozvání na další výlet</a:t>
            </a:r>
          </a:p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zpracování dokumentace (soutěž </a:t>
            </a:r>
            <a:br>
              <a:rPr lang="cs-CZ" sz="2800" b="1" dirty="0" smtClean="0">
                <a:solidFill>
                  <a:schemeClr val="bg1"/>
                </a:solidFill>
              </a:rPr>
            </a:br>
            <a:r>
              <a:rPr lang="cs-CZ" sz="2800" b="1" dirty="0" smtClean="0">
                <a:solidFill>
                  <a:schemeClr val="bg1"/>
                </a:solidFill>
              </a:rPr>
              <a:t>o nejaktivnějšího turistu, kronika, ...)</a:t>
            </a:r>
          </a:p>
          <a:p>
            <a:pPr eaLnBrk="1" hangingPunct="1"/>
            <a:r>
              <a:rPr lang="cs-CZ" sz="2800" b="1" dirty="0" smtClean="0">
                <a:solidFill>
                  <a:schemeClr val="bg1"/>
                </a:solidFill>
              </a:rPr>
              <a:t>zveřejnění komentářů, fotografií, videa, …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  <p:bldP spid="5529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75513" y="4648200"/>
            <a:ext cx="1411287" cy="1919288"/>
            <a:chOff x="4776" y="3278"/>
            <a:chExt cx="889" cy="1209"/>
          </a:xfrm>
        </p:grpSpPr>
        <p:sp>
          <p:nvSpPr>
            <p:cNvPr id="44037" name="AutoShape 5"/>
            <p:cNvSpPr>
              <a:spLocks noChangeArrowheads="1"/>
            </p:cNvSpPr>
            <p:nvPr/>
          </p:nvSpPr>
          <p:spPr bwMode="auto">
            <a:xfrm rot="2700000" flipH="1">
              <a:off x="5271" y="3870"/>
              <a:ext cx="319" cy="32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38" name="AutoShape 6"/>
            <p:cNvSpPr>
              <a:spLocks noChangeArrowheads="1"/>
            </p:cNvSpPr>
            <p:nvPr/>
          </p:nvSpPr>
          <p:spPr bwMode="auto">
            <a:xfrm rot="13500000" flipH="1">
              <a:off x="4899" y="4037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39" name="AutoShape 7"/>
            <p:cNvSpPr>
              <a:spLocks noChangeArrowheads="1"/>
            </p:cNvSpPr>
            <p:nvPr/>
          </p:nvSpPr>
          <p:spPr bwMode="auto">
            <a:xfrm rot="16200000" flipH="1">
              <a:off x="5137" y="3279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0" name="AutoShape 8"/>
            <p:cNvSpPr>
              <a:spLocks noChangeArrowheads="1"/>
            </p:cNvSpPr>
            <p:nvPr/>
          </p:nvSpPr>
          <p:spPr bwMode="auto">
            <a:xfrm rot="5400000" flipH="1">
              <a:off x="5211" y="3571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1" name="AutoShape 9"/>
            <p:cNvSpPr>
              <a:spLocks noChangeArrowheads="1"/>
            </p:cNvSpPr>
            <p:nvPr/>
          </p:nvSpPr>
          <p:spPr bwMode="auto">
            <a:xfrm rot="8100000" flipH="1">
              <a:off x="5112" y="3627"/>
              <a:ext cx="201" cy="197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2" name="Freeform 10"/>
            <p:cNvSpPr>
              <a:spLocks/>
            </p:cNvSpPr>
            <p:nvPr/>
          </p:nvSpPr>
          <p:spPr bwMode="auto">
            <a:xfrm>
              <a:off x="4776" y="3724"/>
              <a:ext cx="433" cy="148"/>
            </a:xfrm>
            <a:custGeom>
              <a:avLst/>
              <a:gdLst>
                <a:gd name="T0" fmla="*/ 0 w 433"/>
                <a:gd name="T1" fmla="*/ 0 h 148"/>
                <a:gd name="T2" fmla="*/ 143 w 433"/>
                <a:gd name="T3" fmla="*/ 145 h 148"/>
                <a:gd name="T4" fmla="*/ 432 w 433"/>
                <a:gd name="T5" fmla="*/ 147 h 148"/>
                <a:gd name="T6" fmla="*/ 286 w 433"/>
                <a:gd name="T7" fmla="*/ 0 h 148"/>
                <a:gd name="T8" fmla="*/ 0 w 433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48"/>
                <a:gd name="T17" fmla="*/ 433 w 433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48">
                  <a:moveTo>
                    <a:pt x="0" y="0"/>
                  </a:moveTo>
                  <a:lnTo>
                    <a:pt x="143" y="145"/>
                  </a:lnTo>
                  <a:lnTo>
                    <a:pt x="432" y="147"/>
                  </a:lnTo>
                  <a:lnTo>
                    <a:pt x="286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043" name="AutoShape 11"/>
            <p:cNvSpPr>
              <a:spLocks noChangeArrowheads="1"/>
            </p:cNvSpPr>
            <p:nvPr/>
          </p:nvSpPr>
          <p:spPr bwMode="auto">
            <a:xfrm>
              <a:off x="5030" y="3314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0213" y="619125"/>
            <a:ext cx="7086600" cy="127635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669900"/>
                </a:solidFill>
              </a:rPr>
              <a:t>Vlastnosti metodického pracovníka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1557338"/>
            <a:ext cx="7826375" cy="48959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vstřícné, vlídné  jednání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altruismus, obětavost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přirozená autorita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pečlivost, dochvilnost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spolehlivost, dodržování slova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znalosti a schopnosti: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spolupráce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všeobecný rozhled (příroda, technika, historie, předpisy, 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orientace v terénu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základy první pomoci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kultivované vyjadřování (ústní i písemné)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rgbClr val="0033CC"/>
                </a:solidFill>
              </a:rPr>
              <a:t>znalost psychologie</a:t>
            </a:r>
          </a:p>
          <a:p>
            <a:pPr eaLnBrk="1" hangingPunct="1">
              <a:lnSpc>
                <a:spcPct val="90000"/>
              </a:lnSpc>
            </a:pPr>
            <a:r>
              <a:rPr lang="cs-CZ" sz="1800" b="1" dirty="0" smtClean="0">
                <a:solidFill>
                  <a:schemeClr val="bg1"/>
                </a:solidFill>
              </a:rPr>
              <a:t>fyzická kondice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 smtClean="0">
                <a:solidFill>
                  <a:srgbClr val="CC0000"/>
                </a:solidFill>
              </a:rPr>
              <a:t>Kvalitním, uznávaným a oblíbeným metodickým pracovníkem se turista nestane absolvováním školení, ale praxí, studiem </a:t>
            </a:r>
            <a:br>
              <a:rPr lang="cs-CZ" sz="2000" b="1" dirty="0" smtClean="0">
                <a:solidFill>
                  <a:srgbClr val="CC0000"/>
                </a:solidFill>
              </a:rPr>
            </a:br>
            <a:r>
              <a:rPr lang="cs-CZ" sz="2000" b="1" dirty="0" smtClean="0">
                <a:solidFill>
                  <a:srgbClr val="CC0000"/>
                </a:solidFill>
              </a:rPr>
              <a:t>a neustálým sebezdokonalováním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  <p:bldP spid="54275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vičitel turisti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84325"/>
            <a:ext cx="8801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ohou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588" y="567407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0" y="3810000"/>
            <a:ext cx="836613" cy="2146300"/>
            <a:chOff x="635" y="325"/>
            <a:chExt cx="527" cy="1352"/>
          </a:xfrm>
        </p:grpSpPr>
        <p:sp>
          <p:nvSpPr>
            <p:cNvPr id="46133" name="Rectangle 10"/>
            <p:cNvSpPr>
              <a:spLocks noChangeArrowheads="1"/>
            </p:cNvSpPr>
            <p:nvPr/>
          </p:nvSpPr>
          <p:spPr bwMode="auto">
            <a:xfrm>
              <a:off x="902" y="1265"/>
              <a:ext cx="203" cy="20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4" name="AutoShape 11"/>
            <p:cNvSpPr>
              <a:spLocks noChangeArrowheads="1"/>
            </p:cNvSpPr>
            <p:nvPr/>
          </p:nvSpPr>
          <p:spPr bwMode="auto">
            <a:xfrm rot="10800000">
              <a:off x="752" y="325"/>
              <a:ext cx="405" cy="405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5" name="AutoShape 12"/>
            <p:cNvSpPr>
              <a:spLocks noChangeArrowheads="1"/>
            </p:cNvSpPr>
            <p:nvPr/>
          </p:nvSpPr>
          <p:spPr bwMode="auto">
            <a:xfrm rot="10800000">
              <a:off x="881" y="1052"/>
              <a:ext cx="281" cy="28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6" name="AutoShape 13"/>
            <p:cNvSpPr>
              <a:spLocks noChangeArrowheads="1"/>
            </p:cNvSpPr>
            <p:nvPr/>
          </p:nvSpPr>
          <p:spPr bwMode="auto">
            <a:xfrm rot="-5400000">
              <a:off x="636" y="635"/>
              <a:ext cx="404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7" name="AutoShape 14"/>
            <p:cNvSpPr>
              <a:spLocks noChangeArrowheads="1"/>
            </p:cNvSpPr>
            <p:nvPr/>
          </p:nvSpPr>
          <p:spPr bwMode="auto">
            <a:xfrm>
              <a:off x="844" y="416"/>
              <a:ext cx="200" cy="19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8" name="AutoShape 15"/>
            <p:cNvSpPr>
              <a:spLocks noChangeArrowheads="1"/>
            </p:cNvSpPr>
            <p:nvPr/>
          </p:nvSpPr>
          <p:spPr bwMode="auto">
            <a:xfrm flipH="1">
              <a:off x="871" y="1481"/>
              <a:ext cx="198" cy="19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39" name="Freeform 16"/>
            <p:cNvSpPr>
              <a:spLocks/>
            </p:cNvSpPr>
            <p:nvPr/>
          </p:nvSpPr>
          <p:spPr bwMode="auto">
            <a:xfrm>
              <a:off x="680" y="1046"/>
              <a:ext cx="403" cy="212"/>
            </a:xfrm>
            <a:custGeom>
              <a:avLst/>
              <a:gdLst>
                <a:gd name="T0" fmla="*/ 0 w 403"/>
                <a:gd name="T1" fmla="*/ 0 h 212"/>
                <a:gd name="T2" fmla="*/ 211 w 403"/>
                <a:gd name="T3" fmla="*/ 211 h 212"/>
                <a:gd name="T4" fmla="*/ 402 w 403"/>
                <a:gd name="T5" fmla="*/ 211 h 212"/>
                <a:gd name="T6" fmla="*/ 399 w 403"/>
                <a:gd name="T7" fmla="*/ 208 h 212"/>
                <a:gd name="T8" fmla="*/ 192 w 403"/>
                <a:gd name="T9" fmla="*/ 1 h 212"/>
                <a:gd name="T10" fmla="*/ 186 w 403"/>
                <a:gd name="T11" fmla="*/ 1 h 212"/>
                <a:gd name="T12" fmla="*/ 1 w 403"/>
                <a:gd name="T13" fmla="*/ 1 h 212"/>
                <a:gd name="T14" fmla="*/ 0 w 403"/>
                <a:gd name="T15" fmla="*/ 0 h 2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3"/>
                <a:gd name="T25" fmla="*/ 0 h 212"/>
                <a:gd name="T26" fmla="*/ 403 w 403"/>
                <a:gd name="T27" fmla="*/ 212 h 2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3" h="212">
                  <a:moveTo>
                    <a:pt x="0" y="0"/>
                  </a:moveTo>
                  <a:lnTo>
                    <a:pt x="211" y="211"/>
                  </a:lnTo>
                  <a:lnTo>
                    <a:pt x="402" y="211"/>
                  </a:lnTo>
                  <a:lnTo>
                    <a:pt x="399" y="208"/>
                  </a:lnTo>
                  <a:lnTo>
                    <a:pt x="192" y="1"/>
                  </a:lnTo>
                  <a:lnTo>
                    <a:pt x="186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295400" y="609600"/>
            <a:ext cx="1328738" cy="1279525"/>
            <a:chOff x="3128" y="2413"/>
            <a:chExt cx="837" cy="806"/>
          </a:xfrm>
        </p:grpSpPr>
        <p:sp>
          <p:nvSpPr>
            <p:cNvPr id="46125" name="AutoShape 50"/>
            <p:cNvSpPr>
              <a:spLocks noChangeArrowheads="1"/>
            </p:cNvSpPr>
            <p:nvPr/>
          </p:nvSpPr>
          <p:spPr bwMode="auto">
            <a:xfrm rot="13500000" flipH="1">
              <a:off x="3472" y="2815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46126" name="Group 57"/>
            <p:cNvGrpSpPr>
              <a:grpSpLocks/>
            </p:cNvGrpSpPr>
            <p:nvPr/>
          </p:nvGrpSpPr>
          <p:grpSpPr bwMode="auto">
            <a:xfrm>
              <a:off x="3128" y="2413"/>
              <a:ext cx="837" cy="595"/>
              <a:chOff x="3128" y="2413"/>
              <a:chExt cx="837" cy="595"/>
            </a:xfrm>
          </p:grpSpPr>
          <p:sp>
            <p:nvSpPr>
              <p:cNvPr id="46127" name="AutoShape 51"/>
              <p:cNvSpPr>
                <a:spLocks noChangeArrowheads="1"/>
              </p:cNvSpPr>
              <p:nvPr/>
            </p:nvSpPr>
            <p:spPr bwMode="auto">
              <a:xfrm rot="5400000" flipH="1">
                <a:off x="3130" y="2727"/>
                <a:ext cx="274" cy="278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128" name="Rectangle 52"/>
              <p:cNvSpPr>
                <a:spLocks noChangeArrowheads="1"/>
              </p:cNvSpPr>
              <p:nvPr/>
            </p:nvSpPr>
            <p:spPr bwMode="auto">
              <a:xfrm>
                <a:off x="3196" y="2508"/>
                <a:ext cx="203" cy="2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129" name="AutoShape 53"/>
              <p:cNvSpPr>
                <a:spLocks noChangeArrowheads="1"/>
              </p:cNvSpPr>
              <p:nvPr/>
            </p:nvSpPr>
            <p:spPr bwMode="auto">
              <a:xfrm rot="2700000" flipH="1">
                <a:off x="3210" y="2511"/>
                <a:ext cx="406" cy="406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130" name="AutoShape 54"/>
              <p:cNvSpPr>
                <a:spLocks noChangeArrowheads="1"/>
              </p:cNvSpPr>
              <p:nvPr/>
            </p:nvSpPr>
            <p:spPr bwMode="auto">
              <a:xfrm rot="8100000">
                <a:off x="3198" y="2413"/>
                <a:ext cx="198" cy="200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131" name="AutoShape 55"/>
              <p:cNvSpPr>
                <a:spLocks noChangeArrowheads="1"/>
              </p:cNvSpPr>
              <p:nvPr/>
            </p:nvSpPr>
            <p:spPr bwMode="auto">
              <a:xfrm rot="8100000" flipH="1">
                <a:off x="3734" y="2631"/>
                <a:ext cx="202" cy="200"/>
              </a:xfrm>
              <a:prstGeom prst="rtTriangle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132" name="Freeform 56"/>
              <p:cNvSpPr>
                <a:spLocks/>
              </p:cNvSpPr>
              <p:nvPr/>
            </p:nvSpPr>
            <p:spPr bwMode="auto">
              <a:xfrm>
                <a:off x="3828" y="2575"/>
                <a:ext cx="137" cy="433"/>
              </a:xfrm>
              <a:custGeom>
                <a:avLst/>
                <a:gdLst>
                  <a:gd name="T0" fmla="*/ 0 w 137"/>
                  <a:gd name="T1" fmla="*/ 0 h 433"/>
                  <a:gd name="T2" fmla="*/ 1 w 137"/>
                  <a:gd name="T3" fmla="*/ 297 h 433"/>
                  <a:gd name="T4" fmla="*/ 136 w 137"/>
                  <a:gd name="T5" fmla="*/ 432 h 433"/>
                  <a:gd name="T6" fmla="*/ 135 w 137"/>
                  <a:gd name="T7" fmla="*/ 429 h 433"/>
                  <a:gd name="T8" fmla="*/ 136 w 137"/>
                  <a:gd name="T9" fmla="*/ 135 h 433"/>
                  <a:gd name="T10" fmla="*/ 132 w 137"/>
                  <a:gd name="T11" fmla="*/ 131 h 433"/>
                  <a:gd name="T12" fmla="*/ 1 w 137"/>
                  <a:gd name="T13" fmla="*/ 0 h 433"/>
                  <a:gd name="T14" fmla="*/ 0 w 137"/>
                  <a:gd name="T15" fmla="*/ 0 h 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433"/>
                  <a:gd name="T26" fmla="*/ 137 w 137"/>
                  <a:gd name="T27" fmla="*/ 433 h 4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433">
                    <a:moveTo>
                      <a:pt x="0" y="0"/>
                    </a:moveTo>
                    <a:lnTo>
                      <a:pt x="1" y="297"/>
                    </a:lnTo>
                    <a:lnTo>
                      <a:pt x="136" y="432"/>
                    </a:lnTo>
                    <a:lnTo>
                      <a:pt x="135" y="429"/>
                    </a:lnTo>
                    <a:lnTo>
                      <a:pt x="136" y="135"/>
                    </a:lnTo>
                    <a:lnTo>
                      <a:pt x="132" y="13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5715000" y="228600"/>
            <a:ext cx="1198563" cy="1525588"/>
            <a:chOff x="4372" y="2032"/>
            <a:chExt cx="755" cy="961"/>
          </a:xfrm>
        </p:grpSpPr>
        <p:sp>
          <p:nvSpPr>
            <p:cNvPr id="46118" name="Rectangle 59"/>
            <p:cNvSpPr>
              <a:spLocks noChangeArrowheads="1"/>
            </p:cNvSpPr>
            <p:nvPr/>
          </p:nvSpPr>
          <p:spPr bwMode="auto">
            <a:xfrm rot="-2700000">
              <a:off x="4519" y="2371"/>
              <a:ext cx="198" cy="20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9" name="AutoShape 60"/>
            <p:cNvSpPr>
              <a:spLocks noChangeArrowheads="1"/>
            </p:cNvSpPr>
            <p:nvPr/>
          </p:nvSpPr>
          <p:spPr bwMode="auto">
            <a:xfrm rot="2700000" flipH="1">
              <a:off x="4721" y="2404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20" name="AutoShape 61"/>
            <p:cNvSpPr>
              <a:spLocks noChangeArrowheads="1"/>
            </p:cNvSpPr>
            <p:nvPr/>
          </p:nvSpPr>
          <p:spPr bwMode="auto">
            <a:xfrm rot="5400000" flipH="1">
              <a:off x="4627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21" name="AutoShape 62"/>
            <p:cNvSpPr>
              <a:spLocks noChangeArrowheads="1"/>
            </p:cNvSpPr>
            <p:nvPr/>
          </p:nvSpPr>
          <p:spPr bwMode="auto">
            <a:xfrm rot="-5400000">
              <a:off x="4413" y="2032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22" name="AutoShape 63"/>
            <p:cNvSpPr>
              <a:spLocks noChangeArrowheads="1"/>
            </p:cNvSpPr>
            <p:nvPr/>
          </p:nvSpPr>
          <p:spPr bwMode="auto">
            <a:xfrm rot="-8100000">
              <a:off x="4372" y="2517"/>
              <a:ext cx="204" cy="2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23" name="Freeform 64"/>
            <p:cNvSpPr>
              <a:spLocks/>
            </p:cNvSpPr>
            <p:nvPr/>
          </p:nvSpPr>
          <p:spPr bwMode="auto">
            <a:xfrm>
              <a:off x="4618" y="2032"/>
              <a:ext cx="137" cy="432"/>
            </a:xfrm>
            <a:custGeom>
              <a:avLst/>
              <a:gdLst>
                <a:gd name="T0" fmla="*/ 0 w 137"/>
                <a:gd name="T1" fmla="*/ 297 h 432"/>
                <a:gd name="T2" fmla="*/ 136 w 137"/>
                <a:gd name="T3" fmla="*/ 431 h 432"/>
                <a:gd name="T4" fmla="*/ 135 w 137"/>
                <a:gd name="T5" fmla="*/ 135 h 432"/>
                <a:gd name="T6" fmla="*/ 0 w 137"/>
                <a:gd name="T7" fmla="*/ 0 h 432"/>
                <a:gd name="T8" fmla="*/ 0 w 137"/>
                <a:gd name="T9" fmla="*/ 29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32"/>
                <a:gd name="T17" fmla="*/ 137 w 137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32">
                  <a:moveTo>
                    <a:pt x="0" y="297"/>
                  </a:moveTo>
                  <a:lnTo>
                    <a:pt x="136" y="431"/>
                  </a:lnTo>
                  <a:lnTo>
                    <a:pt x="135" y="135"/>
                  </a:lnTo>
                  <a:lnTo>
                    <a:pt x="0" y="0"/>
                  </a:lnTo>
                  <a:lnTo>
                    <a:pt x="0" y="297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24" name="AutoShape 65"/>
            <p:cNvSpPr>
              <a:spLocks noChangeArrowheads="1"/>
            </p:cNvSpPr>
            <p:nvPr/>
          </p:nvSpPr>
          <p:spPr bwMode="auto">
            <a:xfrm rot="2700000">
              <a:off x="4494" y="2672"/>
              <a:ext cx="269" cy="26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3581400" y="1371600"/>
            <a:ext cx="1676400" cy="1162050"/>
            <a:chOff x="4555" y="3494"/>
            <a:chExt cx="1056" cy="732"/>
          </a:xfrm>
        </p:grpSpPr>
        <p:sp>
          <p:nvSpPr>
            <p:cNvPr id="46111" name="AutoShape 92"/>
            <p:cNvSpPr>
              <a:spLocks noChangeArrowheads="1"/>
            </p:cNvSpPr>
            <p:nvPr/>
          </p:nvSpPr>
          <p:spPr bwMode="auto">
            <a:xfrm rot="10800000" flipH="1">
              <a:off x="5389" y="4022"/>
              <a:ext cx="207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2" name="AutoShape 93"/>
            <p:cNvSpPr>
              <a:spLocks noChangeArrowheads="1"/>
            </p:cNvSpPr>
            <p:nvPr/>
          </p:nvSpPr>
          <p:spPr bwMode="auto">
            <a:xfrm rot="4320000" flipH="1">
              <a:off x="4647" y="3495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3" name="Freeform 94"/>
            <p:cNvSpPr>
              <a:spLocks/>
            </p:cNvSpPr>
            <p:nvPr/>
          </p:nvSpPr>
          <p:spPr bwMode="auto">
            <a:xfrm>
              <a:off x="4555" y="4020"/>
              <a:ext cx="409" cy="206"/>
            </a:xfrm>
            <a:custGeom>
              <a:avLst/>
              <a:gdLst>
                <a:gd name="T0" fmla="*/ 0 w 409"/>
                <a:gd name="T1" fmla="*/ 0 h 206"/>
                <a:gd name="T2" fmla="*/ 204 w 409"/>
                <a:gd name="T3" fmla="*/ 0 h 206"/>
                <a:gd name="T4" fmla="*/ 408 w 409"/>
                <a:gd name="T5" fmla="*/ 205 h 206"/>
                <a:gd name="T6" fmla="*/ 201 w 409"/>
                <a:gd name="T7" fmla="*/ 205 h 206"/>
                <a:gd name="T8" fmla="*/ 0 w 409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06"/>
                <a:gd name="T17" fmla="*/ 409 w 409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06">
                  <a:moveTo>
                    <a:pt x="0" y="0"/>
                  </a:moveTo>
                  <a:lnTo>
                    <a:pt x="204" y="0"/>
                  </a:lnTo>
                  <a:lnTo>
                    <a:pt x="408" y="205"/>
                  </a:lnTo>
                  <a:lnTo>
                    <a:pt x="201" y="205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4" name="Rectangle 95"/>
            <p:cNvSpPr>
              <a:spLocks noChangeArrowheads="1"/>
            </p:cNvSpPr>
            <p:nvPr/>
          </p:nvSpPr>
          <p:spPr bwMode="auto">
            <a:xfrm>
              <a:off x="5180" y="4022"/>
              <a:ext cx="201" cy="19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5" name="AutoShape 96"/>
            <p:cNvSpPr>
              <a:spLocks noChangeArrowheads="1"/>
            </p:cNvSpPr>
            <p:nvPr/>
          </p:nvSpPr>
          <p:spPr bwMode="auto">
            <a:xfrm rot="4320000" flipH="1">
              <a:off x="5162" y="3494"/>
              <a:ext cx="450" cy="44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6" name="AutoShape 97"/>
            <p:cNvSpPr>
              <a:spLocks noChangeArrowheads="1"/>
            </p:cNvSpPr>
            <p:nvPr/>
          </p:nvSpPr>
          <p:spPr bwMode="auto">
            <a:xfrm rot="-2700000">
              <a:off x="4823" y="3874"/>
              <a:ext cx="290" cy="29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7" name="AutoShape 98"/>
            <p:cNvSpPr>
              <a:spLocks noChangeArrowheads="1"/>
            </p:cNvSpPr>
            <p:nvPr/>
          </p:nvSpPr>
          <p:spPr bwMode="auto">
            <a:xfrm rot="-5400000">
              <a:off x="4972" y="4023"/>
              <a:ext cx="198" cy="19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" name="Group 107"/>
          <p:cNvGrpSpPr>
            <a:grpSpLocks/>
          </p:cNvGrpSpPr>
          <p:nvPr/>
        </p:nvGrpSpPr>
        <p:grpSpPr bwMode="auto">
          <a:xfrm>
            <a:off x="609600" y="2286000"/>
            <a:ext cx="1579563" cy="1260475"/>
            <a:chOff x="4573" y="3451"/>
            <a:chExt cx="995" cy="794"/>
          </a:xfrm>
        </p:grpSpPr>
        <p:sp>
          <p:nvSpPr>
            <p:cNvPr id="46104" name="AutoShape 108"/>
            <p:cNvSpPr>
              <a:spLocks noChangeArrowheads="1"/>
            </p:cNvSpPr>
            <p:nvPr/>
          </p:nvSpPr>
          <p:spPr bwMode="auto">
            <a:xfrm flipH="1">
              <a:off x="4573" y="3778"/>
              <a:ext cx="205" cy="20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5" name="AutoShape 109"/>
            <p:cNvSpPr>
              <a:spLocks noChangeArrowheads="1"/>
            </p:cNvSpPr>
            <p:nvPr/>
          </p:nvSpPr>
          <p:spPr bwMode="auto">
            <a:xfrm rot="-2700000">
              <a:off x="4704" y="3869"/>
              <a:ext cx="314" cy="31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6" name="AutoShape 110"/>
            <p:cNvSpPr>
              <a:spLocks noChangeArrowheads="1"/>
            </p:cNvSpPr>
            <p:nvPr/>
          </p:nvSpPr>
          <p:spPr bwMode="auto">
            <a:xfrm rot="-8100000">
              <a:off x="4783" y="3455"/>
              <a:ext cx="470" cy="461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7" name="AutoShape 111"/>
            <p:cNvSpPr>
              <a:spLocks noChangeArrowheads="1"/>
            </p:cNvSpPr>
            <p:nvPr/>
          </p:nvSpPr>
          <p:spPr bwMode="auto">
            <a:xfrm flipH="1">
              <a:off x="4777" y="3583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8" name="AutoShape 112"/>
            <p:cNvSpPr>
              <a:spLocks noChangeArrowheads="1"/>
            </p:cNvSpPr>
            <p:nvPr/>
          </p:nvSpPr>
          <p:spPr bwMode="auto">
            <a:xfrm rot="13500000" flipH="1">
              <a:off x="5118" y="3786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9" name="Freeform 113"/>
            <p:cNvSpPr>
              <a:spLocks/>
            </p:cNvSpPr>
            <p:nvPr/>
          </p:nvSpPr>
          <p:spPr bwMode="auto">
            <a:xfrm>
              <a:off x="4869" y="4026"/>
              <a:ext cx="414" cy="219"/>
            </a:xfrm>
            <a:custGeom>
              <a:avLst/>
              <a:gdLst>
                <a:gd name="T0" fmla="*/ 0 w 414"/>
                <a:gd name="T1" fmla="*/ 218 h 219"/>
                <a:gd name="T2" fmla="*/ 207 w 414"/>
                <a:gd name="T3" fmla="*/ 217 h 219"/>
                <a:gd name="T4" fmla="*/ 413 w 414"/>
                <a:gd name="T5" fmla="*/ 0 h 219"/>
                <a:gd name="T6" fmla="*/ 203 w 414"/>
                <a:gd name="T7" fmla="*/ 0 h 219"/>
                <a:gd name="T8" fmla="*/ 0 w 414"/>
                <a:gd name="T9" fmla="*/ 218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4"/>
                <a:gd name="T16" fmla="*/ 0 h 219"/>
                <a:gd name="T17" fmla="*/ 414 w 414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4" h="219">
                  <a:moveTo>
                    <a:pt x="0" y="218"/>
                  </a:moveTo>
                  <a:lnTo>
                    <a:pt x="207" y="217"/>
                  </a:lnTo>
                  <a:lnTo>
                    <a:pt x="413" y="0"/>
                  </a:lnTo>
                  <a:lnTo>
                    <a:pt x="203" y="0"/>
                  </a:lnTo>
                  <a:lnTo>
                    <a:pt x="0" y="218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10" name="Rectangle 114"/>
            <p:cNvSpPr>
              <a:spLocks noChangeArrowheads="1"/>
            </p:cNvSpPr>
            <p:nvPr/>
          </p:nvSpPr>
          <p:spPr bwMode="auto">
            <a:xfrm>
              <a:off x="4784" y="3785"/>
              <a:ext cx="200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7086600" y="2895600"/>
            <a:ext cx="1411288" cy="1919288"/>
            <a:chOff x="4776" y="3278"/>
            <a:chExt cx="889" cy="1209"/>
          </a:xfrm>
        </p:grpSpPr>
        <p:sp>
          <p:nvSpPr>
            <p:cNvPr id="46097" name="AutoShape 116"/>
            <p:cNvSpPr>
              <a:spLocks noChangeArrowheads="1"/>
            </p:cNvSpPr>
            <p:nvPr/>
          </p:nvSpPr>
          <p:spPr bwMode="auto">
            <a:xfrm rot="2700000" flipH="1">
              <a:off x="5271" y="3870"/>
              <a:ext cx="319" cy="323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8" name="AutoShape 117"/>
            <p:cNvSpPr>
              <a:spLocks noChangeArrowheads="1"/>
            </p:cNvSpPr>
            <p:nvPr/>
          </p:nvSpPr>
          <p:spPr bwMode="auto">
            <a:xfrm rot="13500000" flipH="1">
              <a:off x="4899" y="4037"/>
              <a:ext cx="451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9" name="AutoShape 118"/>
            <p:cNvSpPr>
              <a:spLocks noChangeArrowheads="1"/>
            </p:cNvSpPr>
            <p:nvPr/>
          </p:nvSpPr>
          <p:spPr bwMode="auto">
            <a:xfrm rot="16200000" flipH="1">
              <a:off x="5137" y="3279"/>
              <a:ext cx="204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0" name="AutoShape 119"/>
            <p:cNvSpPr>
              <a:spLocks noChangeArrowheads="1"/>
            </p:cNvSpPr>
            <p:nvPr/>
          </p:nvSpPr>
          <p:spPr bwMode="auto">
            <a:xfrm rot="5400000" flipH="1">
              <a:off x="5211" y="3571"/>
              <a:ext cx="450" cy="458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1" name="AutoShape 120"/>
            <p:cNvSpPr>
              <a:spLocks noChangeArrowheads="1"/>
            </p:cNvSpPr>
            <p:nvPr/>
          </p:nvSpPr>
          <p:spPr bwMode="auto">
            <a:xfrm rot="8100000" flipH="1">
              <a:off x="5112" y="3627"/>
              <a:ext cx="201" cy="197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2" name="Freeform 121"/>
            <p:cNvSpPr>
              <a:spLocks/>
            </p:cNvSpPr>
            <p:nvPr/>
          </p:nvSpPr>
          <p:spPr bwMode="auto">
            <a:xfrm>
              <a:off x="4776" y="3724"/>
              <a:ext cx="433" cy="148"/>
            </a:xfrm>
            <a:custGeom>
              <a:avLst/>
              <a:gdLst>
                <a:gd name="T0" fmla="*/ 0 w 433"/>
                <a:gd name="T1" fmla="*/ 0 h 148"/>
                <a:gd name="T2" fmla="*/ 143 w 433"/>
                <a:gd name="T3" fmla="*/ 145 h 148"/>
                <a:gd name="T4" fmla="*/ 432 w 433"/>
                <a:gd name="T5" fmla="*/ 147 h 148"/>
                <a:gd name="T6" fmla="*/ 286 w 433"/>
                <a:gd name="T7" fmla="*/ 0 h 148"/>
                <a:gd name="T8" fmla="*/ 0 w 433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48"/>
                <a:gd name="T17" fmla="*/ 433 w 433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48">
                  <a:moveTo>
                    <a:pt x="0" y="0"/>
                  </a:moveTo>
                  <a:lnTo>
                    <a:pt x="143" y="145"/>
                  </a:lnTo>
                  <a:lnTo>
                    <a:pt x="432" y="147"/>
                  </a:lnTo>
                  <a:lnTo>
                    <a:pt x="286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103" name="AutoShape 122"/>
            <p:cNvSpPr>
              <a:spLocks noChangeArrowheads="1"/>
            </p:cNvSpPr>
            <p:nvPr/>
          </p:nvSpPr>
          <p:spPr bwMode="auto">
            <a:xfrm>
              <a:off x="5030" y="3314"/>
              <a:ext cx="288" cy="288"/>
            </a:xfrm>
            <a:prstGeom prst="diamond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9" name="Group 131"/>
          <p:cNvGrpSpPr>
            <a:grpSpLocks/>
          </p:cNvGrpSpPr>
          <p:nvPr/>
        </p:nvGrpSpPr>
        <p:grpSpPr bwMode="auto">
          <a:xfrm>
            <a:off x="4876800" y="4572000"/>
            <a:ext cx="1916113" cy="1487488"/>
            <a:chOff x="4348" y="3273"/>
            <a:chExt cx="1207" cy="937"/>
          </a:xfrm>
        </p:grpSpPr>
        <p:sp>
          <p:nvSpPr>
            <p:cNvPr id="46090" name="AutoShape 132"/>
            <p:cNvSpPr>
              <a:spLocks noChangeArrowheads="1"/>
            </p:cNvSpPr>
            <p:nvPr/>
          </p:nvSpPr>
          <p:spPr bwMode="auto">
            <a:xfrm rot="1200000" flipH="1">
              <a:off x="4739" y="3914"/>
              <a:ext cx="200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1" name="AutoShape 133"/>
            <p:cNvSpPr>
              <a:spLocks noChangeArrowheads="1"/>
            </p:cNvSpPr>
            <p:nvPr/>
          </p:nvSpPr>
          <p:spPr bwMode="auto">
            <a:xfrm rot="8100000">
              <a:off x="4348" y="3273"/>
              <a:ext cx="306" cy="3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2" name="AutoShape 134"/>
            <p:cNvSpPr>
              <a:spLocks noChangeArrowheads="1"/>
            </p:cNvSpPr>
            <p:nvPr/>
          </p:nvSpPr>
          <p:spPr bwMode="auto">
            <a:xfrm rot="8100000">
              <a:off x="5109" y="3733"/>
              <a:ext cx="446" cy="44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3" name="AutoShape 135"/>
            <p:cNvSpPr>
              <a:spLocks noChangeArrowheads="1"/>
            </p:cNvSpPr>
            <p:nvPr/>
          </p:nvSpPr>
          <p:spPr bwMode="auto">
            <a:xfrm rot="17280000" flipH="1">
              <a:off x="5178" y="4008"/>
              <a:ext cx="202" cy="202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4" name="AutoShape 136"/>
            <p:cNvSpPr>
              <a:spLocks noChangeArrowheads="1"/>
            </p:cNvSpPr>
            <p:nvPr/>
          </p:nvSpPr>
          <p:spPr bwMode="auto">
            <a:xfrm rot="-2700000">
              <a:off x="4791" y="3403"/>
              <a:ext cx="450" cy="45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5" name="Freeform 137"/>
            <p:cNvSpPr>
              <a:spLocks/>
            </p:cNvSpPr>
            <p:nvPr/>
          </p:nvSpPr>
          <p:spPr bwMode="auto">
            <a:xfrm>
              <a:off x="4516" y="3633"/>
              <a:ext cx="409" cy="219"/>
            </a:xfrm>
            <a:custGeom>
              <a:avLst/>
              <a:gdLst>
                <a:gd name="T0" fmla="*/ 408 w 409"/>
                <a:gd name="T1" fmla="*/ 218 h 219"/>
                <a:gd name="T2" fmla="*/ 203 w 409"/>
                <a:gd name="T3" fmla="*/ 217 h 219"/>
                <a:gd name="T4" fmla="*/ 0 w 409"/>
                <a:gd name="T5" fmla="*/ 0 h 219"/>
                <a:gd name="T6" fmla="*/ 206 w 409"/>
                <a:gd name="T7" fmla="*/ 0 h 219"/>
                <a:gd name="T8" fmla="*/ 408 w 409"/>
                <a:gd name="T9" fmla="*/ 218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"/>
                <a:gd name="T16" fmla="*/ 0 h 219"/>
                <a:gd name="T17" fmla="*/ 409 w 409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" h="219">
                  <a:moveTo>
                    <a:pt x="408" y="218"/>
                  </a:moveTo>
                  <a:lnTo>
                    <a:pt x="203" y="217"/>
                  </a:lnTo>
                  <a:lnTo>
                    <a:pt x="0" y="0"/>
                  </a:lnTo>
                  <a:lnTo>
                    <a:pt x="206" y="0"/>
                  </a:lnTo>
                  <a:lnTo>
                    <a:pt x="408" y="218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096" name="Rectangle 138"/>
            <p:cNvSpPr>
              <a:spLocks noChangeArrowheads="1"/>
            </p:cNvSpPr>
            <p:nvPr/>
          </p:nvSpPr>
          <p:spPr bwMode="auto">
            <a:xfrm>
              <a:off x="4512" y="3423"/>
              <a:ext cx="199" cy="1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2427" name="Rectangle 139"/>
          <p:cNvSpPr>
            <a:spLocks noGrp="1" noChangeArrowheads="1"/>
          </p:cNvSpPr>
          <p:nvPr>
            <p:ph type="title" idx="4294967295"/>
          </p:nvPr>
        </p:nvSpPr>
        <p:spPr>
          <a:xfrm>
            <a:off x="3275856" y="2286000"/>
            <a:ext cx="2819400" cy="2133600"/>
          </a:xfrm>
        </p:spPr>
        <p:txBody>
          <a:bodyPr/>
          <a:lstStyle/>
          <a:p>
            <a:pPr eaLnBrk="1" hangingPunct="1"/>
            <a:r>
              <a:rPr lang="cs-CZ" dirty="0" err="1" smtClean="0">
                <a:solidFill>
                  <a:srgbClr val="CC0000"/>
                </a:solidFill>
              </a:rPr>
              <a:t>The</a:t>
            </a:r>
            <a:r>
              <a:rPr lang="cs-CZ" dirty="0" smtClean="0">
                <a:solidFill>
                  <a:srgbClr val="CC0000"/>
                </a:solidFill>
              </a:rPr>
              <a:t> End</a:t>
            </a:r>
            <a:r>
              <a:rPr lang="cs-CZ" dirty="0" smtClean="0"/>
              <a:t>        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4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vuk Microso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7762875" y="4941888"/>
            <a:ext cx="1198563" cy="1525587"/>
            <a:chOff x="4372" y="2032"/>
            <a:chExt cx="755" cy="961"/>
          </a:xfrm>
        </p:grpSpPr>
        <p:sp>
          <p:nvSpPr>
            <p:cNvPr id="8197" name="Rectangle 59"/>
            <p:cNvSpPr>
              <a:spLocks noChangeArrowheads="1"/>
            </p:cNvSpPr>
            <p:nvPr/>
          </p:nvSpPr>
          <p:spPr bwMode="auto">
            <a:xfrm rot="-2700000">
              <a:off x="4519" y="2371"/>
              <a:ext cx="198" cy="20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98" name="AutoShape 60"/>
            <p:cNvSpPr>
              <a:spLocks noChangeArrowheads="1"/>
            </p:cNvSpPr>
            <p:nvPr/>
          </p:nvSpPr>
          <p:spPr bwMode="auto">
            <a:xfrm rot="2700000" flipH="1">
              <a:off x="4721" y="2404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99" name="AutoShape 61"/>
            <p:cNvSpPr>
              <a:spLocks noChangeArrowheads="1"/>
            </p:cNvSpPr>
            <p:nvPr/>
          </p:nvSpPr>
          <p:spPr bwMode="auto">
            <a:xfrm rot="5400000" flipH="1">
              <a:off x="4627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8200" name="AutoShape 62"/>
            <p:cNvSpPr>
              <a:spLocks noChangeArrowheads="1"/>
            </p:cNvSpPr>
            <p:nvPr/>
          </p:nvSpPr>
          <p:spPr bwMode="auto">
            <a:xfrm rot="-5400000">
              <a:off x="4413" y="2032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8201" name="AutoShape 63"/>
            <p:cNvSpPr>
              <a:spLocks noChangeArrowheads="1"/>
            </p:cNvSpPr>
            <p:nvPr/>
          </p:nvSpPr>
          <p:spPr bwMode="auto">
            <a:xfrm rot="-8100000">
              <a:off x="4372" y="2517"/>
              <a:ext cx="204" cy="2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8202" name="Freeform 64"/>
            <p:cNvSpPr>
              <a:spLocks/>
            </p:cNvSpPr>
            <p:nvPr/>
          </p:nvSpPr>
          <p:spPr bwMode="auto">
            <a:xfrm>
              <a:off x="4618" y="2032"/>
              <a:ext cx="137" cy="432"/>
            </a:xfrm>
            <a:custGeom>
              <a:avLst/>
              <a:gdLst>
                <a:gd name="T0" fmla="*/ 0 w 137"/>
                <a:gd name="T1" fmla="*/ 297 h 432"/>
                <a:gd name="T2" fmla="*/ 136 w 137"/>
                <a:gd name="T3" fmla="*/ 431 h 432"/>
                <a:gd name="T4" fmla="*/ 135 w 137"/>
                <a:gd name="T5" fmla="*/ 135 h 432"/>
                <a:gd name="T6" fmla="*/ 0 w 137"/>
                <a:gd name="T7" fmla="*/ 0 h 432"/>
                <a:gd name="T8" fmla="*/ 0 w 137"/>
                <a:gd name="T9" fmla="*/ 29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32"/>
                <a:gd name="T17" fmla="*/ 137 w 137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32">
                  <a:moveTo>
                    <a:pt x="0" y="297"/>
                  </a:moveTo>
                  <a:lnTo>
                    <a:pt x="136" y="431"/>
                  </a:lnTo>
                  <a:lnTo>
                    <a:pt x="135" y="135"/>
                  </a:lnTo>
                  <a:lnTo>
                    <a:pt x="0" y="0"/>
                  </a:lnTo>
                  <a:lnTo>
                    <a:pt x="0" y="297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3" name="AutoShape 65"/>
            <p:cNvSpPr>
              <a:spLocks noChangeArrowheads="1"/>
            </p:cNvSpPr>
            <p:nvPr/>
          </p:nvSpPr>
          <p:spPr bwMode="auto">
            <a:xfrm rot="2700000">
              <a:off x="4494" y="2672"/>
              <a:ext cx="269" cy="26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</p:grp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496466"/>
            <a:ext cx="7086600" cy="1276350"/>
          </a:xfrm>
        </p:spPr>
        <p:txBody>
          <a:bodyPr/>
          <a:lstStyle/>
          <a:p>
            <a:r>
              <a:rPr lang="cs-CZ" sz="4100" dirty="0" smtClean="0">
                <a:solidFill>
                  <a:srgbClr val="669900"/>
                </a:solidFill>
              </a:rPr>
              <a:t>Kvalifikace </a:t>
            </a:r>
            <a:r>
              <a:rPr lang="cs-CZ" dirty="0" smtClean="0">
                <a:solidFill>
                  <a:srgbClr val="669900"/>
                </a:solidFill>
              </a:rPr>
              <a:t>metodických</a:t>
            </a:r>
            <a:r>
              <a:rPr lang="cs-CZ" sz="4100" dirty="0" smtClean="0">
                <a:solidFill>
                  <a:srgbClr val="669900"/>
                </a:solidFill>
              </a:rPr>
              <a:t> pracovníků KČT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17625" y="1989138"/>
            <a:ext cx="7826375" cy="468022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600" b="1" dirty="0" smtClean="0">
                <a:solidFill>
                  <a:schemeClr val="bg1"/>
                </a:solidFill>
              </a:rPr>
              <a:t>vedoucí turistiky – bez specializace na určitý druh turistiky</a:t>
            </a:r>
          </a:p>
          <a:p>
            <a:pPr>
              <a:lnSpc>
                <a:spcPct val="80000"/>
              </a:lnSpc>
            </a:pPr>
            <a:r>
              <a:rPr lang="cs-CZ" sz="1600" b="1" dirty="0" smtClean="0">
                <a:solidFill>
                  <a:schemeClr val="bg1"/>
                </a:solidFill>
              </a:rPr>
              <a:t>cvičitel turistiky – specializovaný na určitý druh turistiky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pěší turistika (v poslední době i běžecká a bosá)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VHT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lyžařská turistika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cykloturistika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vodní turistika</a:t>
            </a:r>
          </a:p>
          <a:p>
            <a:pPr lvl="1">
              <a:lnSpc>
                <a:spcPct val="80000"/>
              </a:lnSpc>
            </a:pPr>
            <a:r>
              <a:rPr lang="cs-CZ" sz="1400" b="1" dirty="0" err="1" smtClean="0">
                <a:solidFill>
                  <a:schemeClr val="bg1"/>
                </a:solidFill>
              </a:rPr>
              <a:t>speleoturistika</a:t>
            </a:r>
            <a:endParaRPr lang="cs-CZ" sz="1400" b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mototuristika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turistika zdravotně postižených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turistika na koni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….</a:t>
            </a:r>
          </a:p>
          <a:p>
            <a:pPr>
              <a:lnSpc>
                <a:spcPct val="80000"/>
              </a:lnSpc>
            </a:pPr>
            <a:r>
              <a:rPr lang="cs-CZ" sz="1600" b="1" dirty="0" smtClean="0">
                <a:solidFill>
                  <a:schemeClr val="bg1"/>
                </a:solidFill>
              </a:rPr>
              <a:t>další odbornosti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vedoucí VHT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vůdce VHT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vodní záchranář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vedoucí mládeže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hlavní vedoucí tábora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zdravotník tábora mládeže</a:t>
            </a:r>
          </a:p>
          <a:p>
            <a:pPr lvl="1">
              <a:lnSpc>
                <a:spcPct val="80000"/>
              </a:lnSpc>
            </a:pPr>
            <a:r>
              <a:rPr lang="cs-CZ" sz="1400" b="1" dirty="0" smtClean="0">
                <a:solidFill>
                  <a:schemeClr val="bg1"/>
                </a:solidFill>
              </a:rPr>
              <a:t>rozhodčí turistických závodů</a:t>
            </a:r>
          </a:p>
          <a:p>
            <a:pPr>
              <a:lnSpc>
                <a:spcPct val="80000"/>
              </a:lnSpc>
            </a:pPr>
            <a:r>
              <a:rPr lang="cs-CZ" sz="1600" b="1" dirty="0" smtClean="0">
                <a:solidFill>
                  <a:schemeClr val="bg1"/>
                </a:solidFill>
              </a:rPr>
              <a:t>lektor – vykonává pedagogickou, metodickou a publikační činnost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65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5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65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5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65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5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5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65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5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65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65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5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7762875" y="4941888"/>
            <a:ext cx="1198563" cy="1525587"/>
            <a:chOff x="4372" y="2032"/>
            <a:chExt cx="755" cy="961"/>
          </a:xfrm>
        </p:grpSpPr>
        <p:sp>
          <p:nvSpPr>
            <p:cNvPr id="9221" name="Rectangle 59"/>
            <p:cNvSpPr>
              <a:spLocks noChangeArrowheads="1"/>
            </p:cNvSpPr>
            <p:nvPr/>
          </p:nvSpPr>
          <p:spPr bwMode="auto">
            <a:xfrm rot="-2700000">
              <a:off x="4519" y="2371"/>
              <a:ext cx="198" cy="20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2" name="AutoShape 60"/>
            <p:cNvSpPr>
              <a:spLocks noChangeArrowheads="1"/>
            </p:cNvSpPr>
            <p:nvPr/>
          </p:nvSpPr>
          <p:spPr bwMode="auto">
            <a:xfrm rot="2700000" flipH="1">
              <a:off x="4721" y="2404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3" name="AutoShape 61"/>
            <p:cNvSpPr>
              <a:spLocks noChangeArrowheads="1"/>
            </p:cNvSpPr>
            <p:nvPr/>
          </p:nvSpPr>
          <p:spPr bwMode="auto">
            <a:xfrm rot="5400000" flipH="1">
              <a:off x="4627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9224" name="AutoShape 62"/>
            <p:cNvSpPr>
              <a:spLocks noChangeArrowheads="1"/>
            </p:cNvSpPr>
            <p:nvPr/>
          </p:nvSpPr>
          <p:spPr bwMode="auto">
            <a:xfrm rot="-5400000">
              <a:off x="4413" y="2032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9225" name="AutoShape 63"/>
            <p:cNvSpPr>
              <a:spLocks noChangeArrowheads="1"/>
            </p:cNvSpPr>
            <p:nvPr/>
          </p:nvSpPr>
          <p:spPr bwMode="auto">
            <a:xfrm rot="-8100000">
              <a:off x="4372" y="2517"/>
              <a:ext cx="204" cy="2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9226" name="Freeform 64"/>
            <p:cNvSpPr>
              <a:spLocks/>
            </p:cNvSpPr>
            <p:nvPr/>
          </p:nvSpPr>
          <p:spPr bwMode="auto">
            <a:xfrm>
              <a:off x="4618" y="2032"/>
              <a:ext cx="137" cy="432"/>
            </a:xfrm>
            <a:custGeom>
              <a:avLst/>
              <a:gdLst>
                <a:gd name="T0" fmla="*/ 0 w 137"/>
                <a:gd name="T1" fmla="*/ 297 h 432"/>
                <a:gd name="T2" fmla="*/ 136 w 137"/>
                <a:gd name="T3" fmla="*/ 431 h 432"/>
                <a:gd name="T4" fmla="*/ 135 w 137"/>
                <a:gd name="T5" fmla="*/ 135 h 432"/>
                <a:gd name="T6" fmla="*/ 0 w 137"/>
                <a:gd name="T7" fmla="*/ 0 h 432"/>
                <a:gd name="T8" fmla="*/ 0 w 137"/>
                <a:gd name="T9" fmla="*/ 29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32"/>
                <a:gd name="T17" fmla="*/ 137 w 137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32">
                  <a:moveTo>
                    <a:pt x="0" y="297"/>
                  </a:moveTo>
                  <a:lnTo>
                    <a:pt x="136" y="431"/>
                  </a:lnTo>
                  <a:lnTo>
                    <a:pt x="135" y="135"/>
                  </a:lnTo>
                  <a:lnTo>
                    <a:pt x="0" y="0"/>
                  </a:lnTo>
                  <a:lnTo>
                    <a:pt x="0" y="297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7" name="AutoShape 65"/>
            <p:cNvSpPr>
              <a:spLocks noChangeArrowheads="1"/>
            </p:cNvSpPr>
            <p:nvPr/>
          </p:nvSpPr>
          <p:spPr bwMode="auto">
            <a:xfrm rot="2700000">
              <a:off x="4494" y="2672"/>
              <a:ext cx="269" cy="26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619125"/>
            <a:ext cx="7086600" cy="1276350"/>
          </a:xfrm>
        </p:spPr>
        <p:txBody>
          <a:bodyPr/>
          <a:lstStyle/>
          <a:p>
            <a:r>
              <a:rPr lang="cs-CZ" smtClean="0">
                <a:solidFill>
                  <a:srgbClr val="669900"/>
                </a:solidFill>
              </a:rPr>
              <a:t>Kvalifikace  metodických pracovníků KČT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688" y="2191469"/>
            <a:ext cx="7826375" cy="4333875"/>
          </a:xfrm>
        </p:spPr>
        <p:txBody>
          <a:bodyPr/>
          <a:lstStyle/>
          <a:p>
            <a:r>
              <a:rPr lang="cs-CZ" sz="1400" b="1" dirty="0" smtClean="0">
                <a:solidFill>
                  <a:schemeClr val="bg1"/>
                </a:solidFill>
              </a:rPr>
              <a:t>vedoucí turistiky je metodickým pracovníkem a organizátorem turistických akcí </a:t>
            </a:r>
            <a:br>
              <a:rPr lang="cs-CZ" sz="1400" b="1" dirty="0" smtClean="0">
                <a:solidFill>
                  <a:schemeClr val="bg1"/>
                </a:solidFill>
              </a:rPr>
            </a:br>
            <a:r>
              <a:rPr lang="cs-CZ" sz="1400" b="1" dirty="0" smtClean="0">
                <a:solidFill>
                  <a:schemeClr val="bg1"/>
                </a:solidFill>
              </a:rPr>
              <a:t>v odboru KČT; minimální věková hranice: 18 let</a:t>
            </a:r>
          </a:p>
          <a:p>
            <a:r>
              <a:rPr lang="cs-CZ" sz="1400" b="1" dirty="0" smtClean="0">
                <a:solidFill>
                  <a:schemeClr val="bg1"/>
                </a:solidFill>
              </a:rPr>
              <a:t>vedoucí turistiky </a:t>
            </a:r>
            <a:r>
              <a:rPr lang="cs-CZ" sz="1400" b="1" dirty="0" smtClean="0">
                <a:solidFill>
                  <a:srgbClr val="FF0000"/>
                </a:solidFill>
              </a:rPr>
              <a:t>je oprávněn </a:t>
            </a:r>
            <a:r>
              <a:rPr lang="cs-CZ" sz="1400" b="1" dirty="0" smtClean="0">
                <a:solidFill>
                  <a:schemeClr val="bg1"/>
                </a:solidFill>
              </a:rPr>
              <a:t>vést akce jednotlivých druhů turistiky</a:t>
            </a:r>
            <a:r>
              <a:rPr lang="cs-CZ" sz="1400" b="1" dirty="0" smtClean="0">
                <a:solidFill>
                  <a:srgbClr val="FF0000"/>
                </a:solidFill>
              </a:rPr>
              <a:t> </a:t>
            </a:r>
            <a:br>
              <a:rPr lang="cs-CZ" sz="1400" b="1" dirty="0" smtClean="0">
                <a:solidFill>
                  <a:srgbClr val="FF0000"/>
                </a:solidFill>
              </a:rPr>
            </a:br>
            <a:r>
              <a:rPr lang="cs-CZ" sz="1400" b="1" dirty="0" smtClean="0">
                <a:solidFill>
                  <a:schemeClr val="bg1"/>
                </a:solidFill>
              </a:rPr>
              <a:t>v tomto rozsahu :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pěší akce rekreačního a poznávacího charakteru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akce VHT po značených cestách v chodeckém  terénu, pokud tyto cesty nejsou pokryty sněhem nebo nejsou vedeny po ledovci, bez použití jisticích prostředků</a:t>
            </a:r>
            <a:br>
              <a:rPr lang="cs-CZ" sz="1400" b="1" dirty="0" smtClean="0">
                <a:solidFill>
                  <a:schemeClr val="bg1"/>
                </a:solidFill>
              </a:rPr>
            </a:br>
            <a:r>
              <a:rPr lang="cs-CZ" sz="1400" b="1" dirty="0" smtClean="0">
                <a:solidFill>
                  <a:schemeClr val="bg1"/>
                </a:solidFill>
              </a:rPr>
              <a:t>(obtížnost max. II. st. podle UIAA)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lyžařské akce max. kategorie „lehká“ na lyžích běžeckého typu v ČR a přilehlých hraničních oblastech sousedních států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vyjížďky a putování na kolech rekreačního charakteru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vodácké akce rekreačního charakteru (do obtížnosti vodního toku max. WW2)</a:t>
            </a:r>
          </a:p>
          <a:p>
            <a:pPr lvl="1"/>
            <a:r>
              <a:rPr lang="cs-CZ" sz="1400" b="1" dirty="0" smtClean="0">
                <a:solidFill>
                  <a:schemeClr val="bg1"/>
                </a:solidFill>
              </a:rPr>
              <a:t>jednoduché </a:t>
            </a:r>
            <a:r>
              <a:rPr lang="cs-CZ" sz="1400" b="1" dirty="0" err="1" smtClean="0">
                <a:solidFill>
                  <a:schemeClr val="bg1"/>
                </a:solidFill>
              </a:rPr>
              <a:t>speleoturistické</a:t>
            </a:r>
            <a:r>
              <a:rPr lang="cs-CZ" sz="1400" b="1" dirty="0" smtClean="0">
                <a:solidFill>
                  <a:schemeClr val="bg1"/>
                </a:solidFill>
              </a:rPr>
              <a:t> akce bez použití jisticích prostředků</a:t>
            </a:r>
          </a:p>
          <a:p>
            <a:pPr lvl="1"/>
            <a:r>
              <a:rPr lang="cs-CZ" sz="1400" b="1" dirty="0" err="1" smtClean="0">
                <a:solidFill>
                  <a:schemeClr val="bg1"/>
                </a:solidFill>
              </a:rPr>
              <a:t>motovýlety</a:t>
            </a:r>
            <a:endParaRPr lang="cs-CZ" sz="1400" b="1" dirty="0" smtClean="0">
              <a:solidFill>
                <a:schemeClr val="bg1"/>
              </a:solidFill>
            </a:endParaRPr>
          </a:p>
          <a:p>
            <a:r>
              <a:rPr lang="cs-CZ" sz="1400" b="1" dirty="0" smtClean="0">
                <a:solidFill>
                  <a:schemeClr val="bg1"/>
                </a:solidFill>
              </a:rPr>
              <a:t>vedoucí turistiky</a:t>
            </a:r>
            <a:r>
              <a:rPr lang="cs-CZ" sz="1400" b="1" dirty="0" smtClean="0">
                <a:solidFill>
                  <a:srgbClr val="FF0000"/>
                </a:solidFill>
              </a:rPr>
              <a:t> není oprávněn </a:t>
            </a:r>
            <a:r>
              <a:rPr lang="cs-CZ" sz="1400" b="1" dirty="0" smtClean="0">
                <a:solidFill>
                  <a:schemeClr val="bg1"/>
                </a:solidFill>
              </a:rPr>
              <a:t>vést akce:</a:t>
            </a:r>
          </a:p>
          <a:p>
            <a:pPr lvl="1"/>
            <a:r>
              <a:rPr lang="cs-CZ" sz="1400" b="1" dirty="0" smtClean="0">
                <a:solidFill>
                  <a:srgbClr val="FF0000"/>
                </a:solidFill>
              </a:rPr>
              <a:t>turistiky zdravotně postižených</a:t>
            </a:r>
          </a:p>
          <a:p>
            <a:pPr lvl="1"/>
            <a:r>
              <a:rPr lang="cs-CZ" sz="1400" b="1" dirty="0" smtClean="0">
                <a:solidFill>
                  <a:srgbClr val="FF0000"/>
                </a:solidFill>
              </a:rPr>
              <a:t>turistiky na koni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7762875" y="4941888"/>
            <a:ext cx="1198563" cy="1525587"/>
            <a:chOff x="4372" y="2032"/>
            <a:chExt cx="755" cy="961"/>
          </a:xfrm>
        </p:grpSpPr>
        <p:sp>
          <p:nvSpPr>
            <p:cNvPr id="10245" name="Rectangle 59"/>
            <p:cNvSpPr>
              <a:spLocks noChangeArrowheads="1"/>
            </p:cNvSpPr>
            <p:nvPr/>
          </p:nvSpPr>
          <p:spPr bwMode="auto">
            <a:xfrm rot="-2700000">
              <a:off x="4519" y="2371"/>
              <a:ext cx="198" cy="20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6" name="AutoShape 60"/>
            <p:cNvSpPr>
              <a:spLocks noChangeArrowheads="1"/>
            </p:cNvSpPr>
            <p:nvPr/>
          </p:nvSpPr>
          <p:spPr bwMode="auto">
            <a:xfrm rot="2700000" flipH="1">
              <a:off x="4721" y="2404"/>
              <a:ext cx="406" cy="406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7" name="AutoShape 61"/>
            <p:cNvSpPr>
              <a:spLocks noChangeArrowheads="1"/>
            </p:cNvSpPr>
            <p:nvPr/>
          </p:nvSpPr>
          <p:spPr bwMode="auto">
            <a:xfrm rot="5400000" flipH="1">
              <a:off x="4627" y="2588"/>
              <a:ext cx="406" cy="4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  <p:sp>
          <p:nvSpPr>
            <p:cNvPr id="10248" name="AutoShape 62"/>
            <p:cNvSpPr>
              <a:spLocks noChangeArrowheads="1"/>
            </p:cNvSpPr>
            <p:nvPr/>
          </p:nvSpPr>
          <p:spPr bwMode="auto">
            <a:xfrm rot="-5400000">
              <a:off x="4413" y="2032"/>
              <a:ext cx="198" cy="200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10249" name="AutoShape 63"/>
            <p:cNvSpPr>
              <a:spLocks noChangeArrowheads="1"/>
            </p:cNvSpPr>
            <p:nvPr/>
          </p:nvSpPr>
          <p:spPr bwMode="auto">
            <a:xfrm rot="-8100000">
              <a:off x="4372" y="2517"/>
              <a:ext cx="204" cy="204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cs-CZ"/>
            </a:p>
          </p:txBody>
        </p:sp>
        <p:sp>
          <p:nvSpPr>
            <p:cNvPr id="10250" name="Freeform 64"/>
            <p:cNvSpPr>
              <a:spLocks/>
            </p:cNvSpPr>
            <p:nvPr/>
          </p:nvSpPr>
          <p:spPr bwMode="auto">
            <a:xfrm>
              <a:off x="4618" y="2032"/>
              <a:ext cx="137" cy="432"/>
            </a:xfrm>
            <a:custGeom>
              <a:avLst/>
              <a:gdLst>
                <a:gd name="T0" fmla="*/ 0 w 137"/>
                <a:gd name="T1" fmla="*/ 297 h 432"/>
                <a:gd name="T2" fmla="*/ 136 w 137"/>
                <a:gd name="T3" fmla="*/ 431 h 432"/>
                <a:gd name="T4" fmla="*/ 135 w 137"/>
                <a:gd name="T5" fmla="*/ 135 h 432"/>
                <a:gd name="T6" fmla="*/ 0 w 137"/>
                <a:gd name="T7" fmla="*/ 0 h 432"/>
                <a:gd name="T8" fmla="*/ 0 w 137"/>
                <a:gd name="T9" fmla="*/ 297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32"/>
                <a:gd name="T17" fmla="*/ 137 w 137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32">
                  <a:moveTo>
                    <a:pt x="0" y="297"/>
                  </a:moveTo>
                  <a:lnTo>
                    <a:pt x="136" y="431"/>
                  </a:lnTo>
                  <a:lnTo>
                    <a:pt x="135" y="135"/>
                  </a:lnTo>
                  <a:lnTo>
                    <a:pt x="0" y="0"/>
                  </a:lnTo>
                  <a:lnTo>
                    <a:pt x="0" y="297"/>
                  </a:lnTo>
                </a:path>
              </a:pathLst>
            </a:cu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51" name="AutoShape 65"/>
            <p:cNvSpPr>
              <a:spLocks noChangeArrowheads="1"/>
            </p:cNvSpPr>
            <p:nvPr/>
          </p:nvSpPr>
          <p:spPr bwMode="auto">
            <a:xfrm rot="2700000">
              <a:off x="4494" y="2672"/>
              <a:ext cx="269" cy="269"/>
            </a:xfrm>
            <a:prstGeom prst="rt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6500" y="568474"/>
            <a:ext cx="7086600" cy="1276350"/>
          </a:xfrm>
        </p:spPr>
        <p:txBody>
          <a:bodyPr/>
          <a:lstStyle/>
          <a:p>
            <a:r>
              <a:rPr lang="cs-CZ" dirty="0" smtClean="0">
                <a:solidFill>
                  <a:srgbClr val="669900"/>
                </a:solidFill>
              </a:rPr>
              <a:t>Kvalifikace  metodických pracovníků KČT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674688" y="2348880"/>
            <a:ext cx="7826375" cy="4114800"/>
          </a:xfrm>
        </p:spPr>
        <p:txBody>
          <a:bodyPr/>
          <a:lstStyle/>
          <a:p>
            <a:r>
              <a:rPr lang="cs-CZ" sz="1800" b="1" dirty="0" smtClean="0">
                <a:solidFill>
                  <a:schemeClr val="bg1"/>
                </a:solidFill>
              </a:rPr>
              <a:t>zkoušky a školení organizují </a:t>
            </a:r>
            <a:r>
              <a:rPr lang="cs-CZ" sz="1800" b="1" dirty="0" smtClean="0">
                <a:solidFill>
                  <a:srgbClr val="FF3300"/>
                </a:solidFill>
              </a:rPr>
              <a:t>oblasti</a:t>
            </a:r>
            <a:r>
              <a:rPr lang="cs-CZ" sz="1800" b="1" dirty="0" smtClean="0">
                <a:solidFill>
                  <a:schemeClr val="bg1"/>
                </a:solidFill>
              </a:rPr>
              <a:t>, oblastí pověřené </a:t>
            </a:r>
            <a:r>
              <a:rPr lang="cs-CZ" sz="1800" b="1" dirty="0" smtClean="0">
                <a:solidFill>
                  <a:srgbClr val="FF3300"/>
                </a:solidFill>
              </a:rPr>
              <a:t>odbory</a:t>
            </a:r>
            <a:r>
              <a:rPr lang="cs-CZ" sz="1800" b="1" dirty="0" smtClean="0">
                <a:solidFill>
                  <a:schemeClr val="bg1"/>
                </a:solidFill>
              </a:rPr>
              <a:t> nebo </a:t>
            </a:r>
            <a:r>
              <a:rPr lang="cs-CZ" sz="1800" b="1" dirty="0" smtClean="0">
                <a:solidFill>
                  <a:srgbClr val="FF3300"/>
                </a:solidFill>
              </a:rPr>
              <a:t>školicí střediska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rozsah zkoušky je dán osnovou a učebními texty doporučenými metodickou sekcí programové rady KČT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kvalifikace vedoucího turistiky je udělena po</a:t>
            </a:r>
            <a:r>
              <a:rPr lang="cs-CZ" sz="1800" b="1" dirty="0" smtClean="0">
                <a:solidFill>
                  <a:srgbClr val="FF0000"/>
                </a:solidFill>
              </a:rPr>
              <a:t> úspěšně složené zkoušce </a:t>
            </a:r>
            <a:r>
              <a:rPr lang="cs-CZ" sz="1800" b="1" dirty="0" smtClean="0">
                <a:solidFill>
                  <a:schemeClr val="bg1"/>
                </a:solidFill>
              </a:rPr>
              <a:t>před zkušební komisí, vedenou</a:t>
            </a:r>
            <a:r>
              <a:rPr lang="cs-CZ" sz="1800" b="1" dirty="0" smtClean="0">
                <a:solidFill>
                  <a:srgbClr val="FF0000"/>
                </a:solidFill>
              </a:rPr>
              <a:t> lektorem turistiky</a:t>
            </a:r>
          </a:p>
          <a:p>
            <a:r>
              <a:rPr lang="cs-CZ" sz="1800" b="1" dirty="0" smtClean="0">
                <a:solidFill>
                  <a:schemeClr val="bg1"/>
                </a:solidFill>
              </a:rPr>
              <a:t>oprávnění k vedení turistických akcí v různých druzích turistiky je dáno </a:t>
            </a:r>
            <a:r>
              <a:rPr lang="cs-CZ" sz="1800" b="1" dirty="0" smtClean="0">
                <a:solidFill>
                  <a:srgbClr val="FF3300"/>
                </a:solidFill>
              </a:rPr>
              <a:t>osobními odbornými znalostmi</a:t>
            </a:r>
            <a:r>
              <a:rPr lang="cs-CZ" sz="1800" b="1" dirty="0" smtClean="0">
                <a:solidFill>
                  <a:schemeClr val="bg1"/>
                </a:solidFill>
              </a:rPr>
              <a:t> vedoucího</a:t>
            </a:r>
          </a:p>
          <a:p>
            <a:r>
              <a:rPr lang="cs-CZ" sz="1800" b="1" dirty="0" smtClean="0">
                <a:solidFill>
                  <a:srgbClr val="FF0000"/>
                </a:solidFill>
              </a:rPr>
              <a:t>odpovědnost</a:t>
            </a:r>
            <a:r>
              <a:rPr lang="cs-CZ" sz="1800" b="1" dirty="0" smtClean="0">
                <a:solidFill>
                  <a:schemeClr val="bg1"/>
                </a:solidFill>
              </a:rPr>
              <a:t> za to, že metodický pracovník je pověřen vedením akce, která odpovídá uvedeným zásadám a zejména jeho současným výkonnostním, zdravotním a mentálním předpokladům, má </a:t>
            </a:r>
            <a:r>
              <a:rPr lang="cs-CZ" sz="1800" b="1" dirty="0" smtClean="0">
                <a:solidFill>
                  <a:srgbClr val="FF0000"/>
                </a:solidFill>
              </a:rPr>
              <a:t>výbor odboru KČT</a:t>
            </a:r>
          </a:p>
          <a:p>
            <a:endParaRPr lang="cs-CZ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3" descr="P80316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9613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9|0.8|0.7|0.7|0.8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9|1.4|0.9|1.9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1.5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1.5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1.5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1.5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1.5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|0.8|0.8|0.9|0.9|0.9|0.8|0.8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9|2.4|1.1|1|0.8|0.9|1|0.8|0.8|0.9|1|1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1.2|1.8|1.7|1.1|0.9|1|1.4|1|0.9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0.8|0.7|0.8|0.9|0.8|0.7|0.6|0.8|0.7|0.7|0.7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1.2|1.8|1.7|1.1|0.9|1|1.4|1|0.9|0.9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1|2.3|2.2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|11.5|6.1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0.9|1.2|1.6|1.4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0.9|1.2|1.6|1.4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9|0.8|0.9|0.8|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1.1|1.1|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0.7|0.8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0.7|0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|0.8|0.8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|0.8|0.9|0.8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8|0.8|0.8|0.7|0.8|0.8|0.8|0.8|0.9|0.8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9|0.8|0.7|0.7|0.8|0.7"/>
</p:tagLst>
</file>

<file path=ppt/theme/theme1.xml><?xml version="1.0" encoding="utf-8"?>
<a:theme xmlns:a="http://schemas.openxmlformats.org/drawingml/2006/main" name="Pracovní debata">
  <a:themeElements>
    <a:clrScheme name="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Pracovní deba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acovní debata 1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covní debata 2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5730</TotalTime>
  <Words>2450</Words>
  <Application>Microsoft Office PowerPoint</Application>
  <PresentationFormat>Předvádění na obrazovce (4:3)</PresentationFormat>
  <Paragraphs>541</Paragraphs>
  <Slides>56</Slides>
  <Notes>19</Notes>
  <HiddenSlides>0</HiddenSlides>
  <MMClips>9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8" baseType="lpstr">
      <vt:lpstr>Pracovní debata</vt:lpstr>
      <vt:lpstr>Rovnice</vt:lpstr>
      <vt:lpstr>KČT oblast Pardubický kraj</vt:lpstr>
      <vt:lpstr>Obsah:</vt:lpstr>
      <vt:lpstr>Turistika </vt:lpstr>
      <vt:lpstr>Turistika organizovaná KČT</vt:lpstr>
      <vt:lpstr>Kvalifikace metodických pracovníků KČT</vt:lpstr>
      <vt:lpstr>Kvalifikace metodických pracovníků KČT</vt:lpstr>
      <vt:lpstr>Kvalifikace  metodických pracovníků KČT</vt:lpstr>
      <vt:lpstr>Kvalifikace  metodických pracovníků KČT</vt:lpstr>
      <vt:lpstr>Prezentace aplikace PowerPoint</vt:lpstr>
      <vt:lpstr>Příprava akce (výletu)</vt:lpstr>
      <vt:lpstr>Program</vt:lpstr>
      <vt:lpstr>Pěší turistika</vt:lpstr>
      <vt:lpstr>Pěší výlet</vt:lpstr>
      <vt:lpstr>Prezentace aplikace PowerPoint</vt:lpstr>
      <vt:lpstr>Po neznačených cestách</vt:lpstr>
      <vt:lpstr>Treking</vt:lpstr>
      <vt:lpstr>Vysokohorská turistika</vt:lpstr>
      <vt:lpstr>Vysokohorská turistika</vt:lpstr>
      <vt:lpstr>Vysokohorská túra</vt:lpstr>
      <vt:lpstr>Desatero zásad bezpečného chování při pohybu v horském terénu</vt:lpstr>
      <vt:lpstr>Prezentace aplikace PowerPoint</vt:lpstr>
      <vt:lpstr>Prezentace aplikace PowerPoint</vt:lpstr>
      <vt:lpstr>Prezentace aplikace PowerPoint</vt:lpstr>
      <vt:lpstr>Prezentace aplikace PowerPoint</vt:lpstr>
      <vt:lpstr>Výlet na lyžích</vt:lpstr>
      <vt:lpstr>Výlet na lyžích</vt:lpstr>
      <vt:lpstr>Výlet na lyžích</vt:lpstr>
      <vt:lpstr>Lyžařské desatero</vt:lpstr>
      <vt:lpstr>Prezentace aplikace PowerPoint</vt:lpstr>
      <vt:lpstr>Výlet na kole</vt:lpstr>
      <vt:lpstr>Výlet na kole</vt:lpstr>
      <vt:lpstr>Desatero terénního cyklisty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Vodácký výlet</vt:lpstr>
      <vt:lpstr>Obtížnost toku</vt:lpstr>
      <vt:lpstr>Výlet autem</vt:lpstr>
      <vt:lpstr>Vícedenní výlet Hromadná (masová) akce</vt:lpstr>
      <vt:lpstr>Hromadná akce</vt:lpstr>
      <vt:lpstr>Výkonnostní turistika</vt:lpstr>
      <vt:lpstr>Nebezpečí</vt:lpstr>
      <vt:lpstr>Bouřka</vt:lpstr>
      <vt:lpstr>Prezentace aplikace PowerPoint</vt:lpstr>
      <vt:lpstr>Chování při bouřce</vt:lpstr>
      <vt:lpstr>Ochrana přírody</vt:lpstr>
      <vt:lpstr>Ochrana přírody</vt:lpstr>
      <vt:lpstr> Ve všech lokalitách se zpřísněným režimem ochrany přírody je výslovně zakázáno: </vt:lpstr>
      <vt:lpstr>Prezentace aplikace PowerPoint</vt:lpstr>
      <vt:lpstr>Co metodický pracovník nikdy nesmí</vt:lpstr>
      <vt:lpstr>Vyhodnocení výletu, akce</vt:lpstr>
      <vt:lpstr>Vlastnosti metodického pracovníka</vt:lpstr>
      <vt:lpstr>Prezentace aplikace PowerPoint</vt:lpstr>
      <vt:lpstr>The End        </vt:lpstr>
    </vt:vector>
  </TitlesOfParts>
  <Company>UPa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</dc:title>
  <dc:creator>Josef Kotyk</dc:creator>
  <cp:lastModifiedBy>Kotyk</cp:lastModifiedBy>
  <cp:revision>388</cp:revision>
  <cp:lastPrinted>1601-01-01T00:00:00Z</cp:lastPrinted>
  <dcterms:created xsi:type="dcterms:W3CDTF">2004-11-12T08:48:25Z</dcterms:created>
  <dcterms:modified xsi:type="dcterms:W3CDTF">2024-01-19T10:47:42Z</dcterms:modified>
</cp:coreProperties>
</file>